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7" r:id="rId2"/>
    <p:sldId id="259" r:id="rId3"/>
    <p:sldId id="260" r:id="rId4"/>
    <p:sldId id="263" r:id="rId5"/>
    <p:sldId id="266" r:id="rId6"/>
    <p:sldId id="267" r:id="rId7"/>
    <p:sldId id="268" r:id="rId8"/>
    <p:sldId id="265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1"/>
    <p:restoredTop sz="94675"/>
  </p:normalViewPr>
  <p:slideViewPr>
    <p:cSldViewPr snapToGrid="0" snapToObjects="1">
      <p:cViewPr varScale="1">
        <p:scale>
          <a:sx n="73" d="100"/>
          <a:sy n="73" d="100"/>
        </p:scale>
        <p:origin x="-600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CD3C100-347E-AF4B-8AC6-8756FD0890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11FA1585-FA07-9E4E-857E-FE4950654C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1EAD0EAD-FFBD-6542-AE99-9759A7989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CA656-EC14-0543-85CA-C824293931F0}" type="datetimeFigureOut">
              <a:rPr lang="fr-FR" smtClean="0"/>
              <a:pPr/>
              <a:t>02/08/2022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51C7DB4-DF3C-7C4C-AD4C-FD00BA371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40E6601-1414-EE40-B2DC-BCF871D0E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86018-212D-4942-9A62-E532DC45E5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198927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293EBAE-CCA2-8046-81DB-E5096D24A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22365D8C-AD77-6144-8EE4-B97A96E15D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EC7CF97-61FE-9E40-A7D9-8D793A1C7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CA656-EC14-0543-85CA-C824293931F0}" type="datetimeFigureOut">
              <a:rPr lang="fr-FR" smtClean="0"/>
              <a:pPr/>
              <a:t>02/08/2022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00701BA6-92FA-554B-A475-94BDEBCCA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C6531E9-5879-5847-8513-BD5B81569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86018-212D-4942-9A62-E532DC45E5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989502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56E885F0-C64A-4844-9D32-8D73CF32A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EA2B3BC1-D410-724F-80B6-7EF9A1B20F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C418E2AE-55B5-3B4A-9D1A-213ECE495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CA656-EC14-0543-85CA-C824293931F0}" type="datetimeFigureOut">
              <a:rPr lang="fr-FR" smtClean="0"/>
              <a:pPr/>
              <a:t>02/08/2022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C3780D8-B029-944E-90BA-CEBA698F6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47BA170B-F448-AC42-A37C-C2D4616BB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86018-212D-4942-9A62-E532DC45E5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16743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8D270089-8F60-6A48-BEF0-99C136C30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1864F302-2F02-3D43-A13B-82CFAE2A4B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EA6CAD8-EC0D-A84D-8B6D-02A1C8AEAD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B934877F-7117-6546-9C18-43AEB2863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CA656-EC14-0543-85CA-C824293931F0}" type="datetimeFigureOut">
              <a:rPr lang="fr-FR" smtClean="0"/>
              <a:pPr/>
              <a:t>02/08/2022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3109F389-9376-0A44-AC32-FDC5D38BC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C30D6ABC-8A30-FF4A-85E2-8FAA504E9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86018-212D-4942-9A62-E532DC45E5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774550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5972D14D-B755-3F45-B986-A18801B49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F0E431AA-9ADA-7A46-AEE9-520F1F65BA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747EEE9-6E6A-A044-89C7-19632E9D63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7BA4D14E-DE7C-BF48-B443-1AAB1888D7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45A8637D-A048-AE47-8768-EFA61BB182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90636EEC-37AB-1544-B820-4B29E35A6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CA656-EC14-0543-85CA-C824293931F0}" type="datetimeFigureOut">
              <a:rPr lang="fr-FR" smtClean="0"/>
              <a:pPr/>
              <a:t>02/08/2022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464DEC3C-5E36-A543-A9E8-9829B8C20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9F1DD5E-E701-D242-BDDE-E77FAE517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86018-212D-4942-9A62-E532DC45E5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385781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C2B6AA2-7BE2-1E4B-B98D-221D5B9A8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23D74F66-14CE-864D-93C3-79717138D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CA656-EC14-0543-85CA-C824293931F0}" type="datetimeFigureOut">
              <a:rPr lang="fr-FR" smtClean="0"/>
              <a:pPr/>
              <a:t>02/08/2022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26F0F692-F5F4-0346-B1E9-C98227BD2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714DC5A4-D3AF-EA4D-83D1-A64570947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86018-212D-4942-9A62-E532DC45E5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865608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3AFEF326-6F3A-0544-BD05-231EC2D24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CA656-EC14-0543-85CA-C824293931F0}" type="datetimeFigureOut">
              <a:rPr lang="fr-FR" smtClean="0"/>
              <a:pPr/>
              <a:t>02/08/2022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CCFCFD59-CD20-F444-81E3-FBE302308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1A854F6E-1369-0443-B485-9ACAF946F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86018-212D-4942-9A62-E532DC45E5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460893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97EE439-A4B2-EE44-AB84-69694DE5C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E2C09772-D6E1-F64C-B8CF-5D93365363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5A04345C-6E5A-5E41-8CDF-15FF64AE5D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01B9ECD4-9177-DA4E-9486-9BD4EB866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CA656-EC14-0543-85CA-C824293931F0}" type="datetimeFigureOut">
              <a:rPr lang="fr-FR" smtClean="0"/>
              <a:pPr/>
              <a:t>02/08/2022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7F30E67-2486-C14A-A58A-47E4E0817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7C1C4F86-4337-FA44-82B0-BD4836BF9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86018-212D-4942-9A62-E532DC45E5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368556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734A3F3-5718-024F-A5E0-1483A3E4E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E0D0810D-7A88-274A-91B5-BCE529C412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57DEDC9E-1148-C548-B156-A27DBC8663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E672A81E-EC4A-A747-A7E7-59C67A94C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CA656-EC14-0543-85CA-C824293931F0}" type="datetimeFigureOut">
              <a:rPr lang="fr-FR" smtClean="0"/>
              <a:pPr/>
              <a:t>02/08/2022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AAEFF879-CACE-DD4E-818D-D250A5AD6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0784B083-5641-E147-9C84-DC5037473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86018-212D-4942-9A62-E532DC45E5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521641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CF79852-93DB-8249-8DD2-1618FBC85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1D94A4BC-6739-5D47-8EDE-AA1EC33037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82513DFA-18FA-1248-9A91-CBC04E5EF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CA656-EC14-0543-85CA-C824293931F0}" type="datetimeFigureOut">
              <a:rPr lang="fr-FR" smtClean="0"/>
              <a:pPr/>
              <a:t>02/08/2022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BE0D4BA7-9C99-DC46-971A-5E197BD5A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5F268454-BBD3-F34D-B7F1-96B0887CC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86018-212D-4942-9A62-E532DC45E5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280966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84E25B03-FA6F-6A46-BFE4-82EF0F3BAB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46ABE8E6-FE18-8C47-A8E3-94432DEEC5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3EAA2E16-14AF-D34C-B1B2-B665583A6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CA656-EC14-0543-85CA-C824293931F0}" type="datetimeFigureOut">
              <a:rPr lang="fr-FR" smtClean="0"/>
              <a:pPr/>
              <a:t>02/08/2022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7EE9C554-4F2C-2F4B-838A-98DD49923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7D24ADBB-03F4-D64D-AC09-767BBA41D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86018-212D-4942-9A62-E532DC45E5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176935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AC27D832-64CB-174C-8CBC-5EB5D7CC8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B949AE22-3F56-794A-A3C6-A4B9BB3471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803BF5D0-8C26-3D47-98B8-92898EA5EC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0CA656-EC14-0543-85CA-C824293931F0}" type="datetimeFigureOut">
              <a:rPr lang="fr-FR" smtClean="0"/>
              <a:pPr/>
              <a:t>02/08/2022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2B1C1165-5609-3144-AAB3-6BC451D438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DD507B3A-3599-5249-AEB6-709BA9E696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86018-212D-4942-9A62-E532DC45E5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702339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ucation.gouv.fr/pid285/bulletin_officiel.html?pid_bo=32001" TargetMode="External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thodedesingapour.com/ressources-maternelle/" TargetMode="External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fr.calameo.com/read/00001585676ba766d7490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280845E-47E7-7845-8604-DB66CE740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595C56A3-9EBE-F046-925C-25236FA735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6A739BE3-9DED-9B41-9AC9-BA2492B21D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9628"/>
            <a:ext cx="12192000" cy="6832600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xmlns="" id="{80F8A2E6-0D90-FD49-82BE-9001C42FB38D}"/>
              </a:ext>
            </a:extLst>
          </p:cNvPr>
          <p:cNvSpPr txBox="1">
            <a:spLocks/>
          </p:cNvSpPr>
          <p:nvPr/>
        </p:nvSpPr>
        <p:spPr>
          <a:xfrm>
            <a:off x="2209800" y="1750612"/>
            <a:ext cx="7772400" cy="1470025"/>
          </a:xfrm>
          <a:prstGeom prst="rect">
            <a:avLst/>
          </a:prstGeom>
          <a:ln w="12700" cmpd="sng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fr-FR" sz="5400" dirty="0">
              <a:solidFill>
                <a:srgbClr val="0070C0"/>
              </a:solidFill>
              <a:latin typeface="Arial Rounded MT Bold" panose="020F0704030504030204" pitchFamily="34" charset="77"/>
              <a:ea typeface="Apple Color Emoji" pitchFamily="2" charset="0"/>
            </a:endParaRPr>
          </a:p>
        </p:txBody>
      </p:sp>
      <p:sp>
        <p:nvSpPr>
          <p:cNvPr id="6" name="Sous-titre 2">
            <a:extLst>
              <a:ext uri="{FF2B5EF4-FFF2-40B4-BE49-F238E27FC236}">
                <a16:creationId xmlns:a16="http://schemas.microsoft.com/office/drawing/2014/main" xmlns="" id="{ADCF57B3-01FA-9D4F-87ED-6C37B3DD01C0}"/>
              </a:ext>
            </a:extLst>
          </p:cNvPr>
          <p:cNvSpPr txBox="1">
            <a:spLocks/>
          </p:cNvSpPr>
          <p:nvPr/>
        </p:nvSpPr>
        <p:spPr>
          <a:xfrm>
            <a:off x="685800" y="6430427"/>
            <a:ext cx="8056179" cy="37254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3000" i="1" dirty="0"/>
              <a:t>Groupe mission maternelle 2021-2022</a:t>
            </a: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xmlns="" id="{19549662-A130-4D8C-81F1-8FCC5271D0A9}"/>
              </a:ext>
            </a:extLst>
          </p:cNvPr>
          <p:cNvSpPr txBox="1">
            <a:spLocks/>
          </p:cNvSpPr>
          <p:nvPr/>
        </p:nvSpPr>
        <p:spPr>
          <a:xfrm>
            <a:off x="2209800" y="1414979"/>
            <a:ext cx="7772400" cy="1470025"/>
          </a:xfrm>
          <a:prstGeom prst="rect">
            <a:avLst/>
          </a:prstGeom>
          <a:ln w="12700" cmpd="sng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5400" dirty="0">
                <a:solidFill>
                  <a:srgbClr val="0070C0"/>
                </a:solidFill>
                <a:latin typeface="Arial Rounded MT Bold" panose="020F0704030504030204" pitchFamily="34" charset="77"/>
                <a:ea typeface="Apple Color Emoji" pitchFamily="2" charset="0"/>
              </a:rPr>
              <a:t>La méthode Singapour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xmlns="" id="{64590438-AF85-49F2-852E-A6F2EEAF99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125" t="24652" r="65982" b="33492"/>
          <a:stretch/>
        </p:blipFill>
        <p:spPr>
          <a:xfrm>
            <a:off x="2209800" y="2758369"/>
            <a:ext cx="2383972" cy="353159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xmlns="" id="{F93FD85C-E1C1-4522-ADBB-20A7DB8E1E8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125" t="24652" r="65982" b="34921"/>
          <a:stretch/>
        </p:blipFill>
        <p:spPr>
          <a:xfrm>
            <a:off x="7315201" y="2758370"/>
            <a:ext cx="2383972" cy="353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977204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280845E-47E7-7845-8604-DB66CE740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595C56A3-9EBE-F046-925C-25236FA735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6DC141DB-4807-E54A-9E5C-CE78D20A37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5543"/>
            <a:ext cx="12226056" cy="6838950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xmlns="" id="{E56DFDF7-3B14-544B-BBFA-BD8F79DE3275}"/>
              </a:ext>
            </a:extLst>
          </p:cNvPr>
          <p:cNvSpPr txBox="1">
            <a:spLocks/>
          </p:cNvSpPr>
          <p:nvPr/>
        </p:nvSpPr>
        <p:spPr>
          <a:xfrm>
            <a:off x="838200" y="-39687"/>
            <a:ext cx="8229600" cy="9472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u="sng" dirty="0">
                <a:solidFill>
                  <a:srgbClr val="FF0000"/>
                </a:solidFill>
                <a:latin typeface="Baskerville"/>
                <a:cs typeface="Baskerville"/>
              </a:rPr>
              <a:t>Cadre</a:t>
            </a:r>
            <a:r>
              <a:rPr lang="fr-FR" b="1" u="sng" dirty="0">
                <a:solidFill>
                  <a:srgbClr val="FF0000"/>
                </a:solidFill>
                <a:latin typeface="Baskerville"/>
                <a:cs typeface="Baskerville"/>
              </a:rPr>
              <a:t> de référence </a:t>
            </a:r>
            <a:endParaRPr lang="fr-FR" u="sng" dirty="0">
              <a:solidFill>
                <a:srgbClr val="FF0000"/>
              </a:solidFill>
              <a:latin typeface="Baskerville"/>
              <a:cs typeface="Baskerville"/>
            </a:endParaRP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xmlns="" id="{2EFF3994-05E5-4E50-A29A-64D751681734}"/>
              </a:ext>
            </a:extLst>
          </p:cNvPr>
          <p:cNvSpPr txBox="1">
            <a:spLocks/>
          </p:cNvSpPr>
          <p:nvPr/>
        </p:nvSpPr>
        <p:spPr>
          <a:xfrm>
            <a:off x="990600" y="914919"/>
            <a:ext cx="10515600" cy="55779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2400" dirty="0">
                <a:latin typeface="Baskerville Old Face" panose="02020602080505020303" pitchFamily="18" charset="0"/>
                <a:hlinkClick r:id="rId3"/>
              </a:rPr>
              <a:t>Bulletin officiel spécial n°2 du 26 mars 2015</a:t>
            </a:r>
            <a:endParaRPr lang="fr-FR" sz="2400" b="1" dirty="0">
              <a:latin typeface="Baskerville Old Face" panose="02020602080505020303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2400" b="1" dirty="0">
                <a:latin typeface="Baskerville Old Face" panose="02020602080505020303" pitchFamily="18" charset="0"/>
              </a:rPr>
              <a:t>PROGRAMMES 2015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2400" b="1" dirty="0">
                <a:latin typeface="Baskerville Old Face" panose="02020602080505020303" pitchFamily="18" charset="0"/>
              </a:rPr>
              <a:t>Une école qui organise des modalités spécifiques d'apprentissage</a:t>
            </a:r>
          </a:p>
          <a:p>
            <a:pPr>
              <a:buFont typeface="Wingdings" charset="2"/>
              <a:buChar char="Ø"/>
            </a:pPr>
            <a:r>
              <a:rPr lang="fr-FR" sz="1800" b="1" dirty="0">
                <a:latin typeface="Baskerville Old Face" panose="02020602080505020303" pitchFamily="18" charset="0"/>
              </a:rPr>
              <a:t>Apprendre en jouant</a:t>
            </a:r>
          </a:p>
          <a:p>
            <a:pPr>
              <a:buFont typeface="Wingdings" charset="2"/>
              <a:buChar char="Ø"/>
            </a:pPr>
            <a:r>
              <a:rPr lang="fr-FR" sz="1800" b="1" dirty="0">
                <a:latin typeface="Baskerville Old Face" panose="02020602080505020303" pitchFamily="18" charset="0"/>
              </a:rPr>
              <a:t>Apprendre en réfléchissant et en résolvant des problèmes</a:t>
            </a:r>
          </a:p>
          <a:p>
            <a:pPr>
              <a:buFont typeface="Wingdings" charset="2"/>
              <a:buChar char="Ø"/>
            </a:pPr>
            <a:r>
              <a:rPr lang="fr-FR" sz="1800" b="1" dirty="0">
                <a:latin typeface="Baskerville Old Face" panose="02020602080505020303" pitchFamily="18" charset="0"/>
              </a:rPr>
              <a:t>Apprendre en s'exerçant</a:t>
            </a:r>
          </a:p>
          <a:p>
            <a:pPr>
              <a:buFont typeface="Wingdings" charset="2"/>
              <a:buChar char="Ø"/>
            </a:pPr>
            <a:r>
              <a:rPr lang="fr-FR" sz="1800" b="1" dirty="0">
                <a:latin typeface="Baskerville Old Face" panose="02020602080505020303" pitchFamily="18" charset="0"/>
              </a:rPr>
              <a:t>Apprendre en se remémorant et en mémorisant</a:t>
            </a:r>
          </a:p>
          <a:p>
            <a:pPr>
              <a:buFont typeface="Wingdings" charset="2"/>
              <a:buChar char="Ø"/>
            </a:pPr>
            <a:endParaRPr lang="fr-FR" sz="1800" b="1" dirty="0">
              <a:latin typeface="Baskerville Old Face" panose="02020602080505020303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1800" b="1" u="sng" dirty="0">
                <a:latin typeface="Baskerville Old Face" panose="02020602080505020303" pitchFamily="18" charset="0"/>
              </a:rPr>
              <a:t>DOMAINE : Construire les premiers outils pour structurer sa pensée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1800" b="1" dirty="0">
                <a:latin typeface="Baskerville Old Face" panose="02020602080505020303" pitchFamily="18" charset="0"/>
              </a:rPr>
              <a:t>Découvrir les nombres et leurs utilisations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1800" b="1" dirty="0">
                <a:latin typeface="Baskerville Old Face" panose="02020602080505020303" pitchFamily="18" charset="0"/>
              </a:rPr>
              <a:t>Acquérir la suite orale des mots-nombres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1800" b="1" dirty="0">
                <a:latin typeface="Baskerville Old Face" panose="02020602080505020303" pitchFamily="18" charset="0"/>
              </a:rPr>
              <a:t>Écrire les nombres avec les chiffres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1800" b="1" dirty="0">
                <a:latin typeface="Baskerville Old Face" panose="02020602080505020303" pitchFamily="18" charset="0"/>
              </a:rPr>
              <a:t>Dénombrer</a:t>
            </a:r>
            <a:endParaRPr lang="fr-FR" sz="1800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1827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280845E-47E7-7845-8604-DB66CE740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595C56A3-9EBE-F046-925C-25236FA735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6DC141DB-4807-E54A-9E5C-CE78D20A37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7531"/>
            <a:ext cx="12226056" cy="6838950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xmlns="" id="{B08EABB9-BB74-A34F-9599-899DC1A5EB94}"/>
              </a:ext>
            </a:extLst>
          </p:cNvPr>
          <p:cNvSpPr txBox="1">
            <a:spLocks/>
          </p:cNvSpPr>
          <p:nvPr/>
        </p:nvSpPr>
        <p:spPr>
          <a:xfrm>
            <a:off x="838200" y="36581"/>
            <a:ext cx="2987566" cy="9157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u="sng" dirty="0">
                <a:solidFill>
                  <a:srgbClr val="FF0000"/>
                </a:solidFill>
                <a:latin typeface="Baskerville"/>
                <a:cs typeface="Baskerville"/>
              </a:rPr>
              <a:t>Ressources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72D79FC-1651-4360-A0B8-699F895E0D05}"/>
              </a:ext>
            </a:extLst>
          </p:cNvPr>
          <p:cNvSpPr/>
          <p:nvPr/>
        </p:nvSpPr>
        <p:spPr>
          <a:xfrm>
            <a:off x="838200" y="853743"/>
            <a:ext cx="10384971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sz="2800" b="1" dirty="0">
                <a:latin typeface="Baskerville Old Face" panose="02020602080505020303" pitchFamily="18" charset="0"/>
                <a:cs typeface="Baskerville"/>
              </a:rPr>
              <a:t>Les fichiers </a:t>
            </a:r>
          </a:p>
          <a:p>
            <a:pPr marL="1200150" lvl="2" indent="-285750">
              <a:buFont typeface="Wingdings" panose="05000000000000000000" pitchFamily="2" charset="2"/>
              <a:buChar char="ü"/>
            </a:pPr>
            <a:r>
              <a:rPr lang="fr-FR" sz="2800" b="1" dirty="0">
                <a:latin typeface="Baskerville Old Face" panose="02020602080505020303" pitchFamily="18" charset="0"/>
                <a:cs typeface="Baskerville"/>
              </a:rPr>
              <a:t>SM - </a:t>
            </a:r>
            <a:r>
              <a:rPr lang="fr-FR" sz="2800" b="1" dirty="0">
                <a:latin typeface="Baskerville Old Face" panose="02020602080505020303" pitchFamily="18" charset="0"/>
                <a:cs typeface="Baskerville"/>
                <a:hlinkClick r:id="rId3"/>
              </a:rPr>
              <a:t>https://www.methodedesingapour.com/ressources-maternelle/</a:t>
            </a:r>
            <a:endParaRPr lang="fr-FR" sz="2800" b="1" dirty="0">
              <a:latin typeface="Baskerville Old Face" panose="02020602080505020303" pitchFamily="18" charset="0"/>
              <a:cs typeface="Baskerville"/>
            </a:endParaRPr>
          </a:p>
          <a:p>
            <a:pPr marL="1200150" lvl="2" indent="-285750">
              <a:buFont typeface="Wingdings" panose="05000000000000000000" pitchFamily="2" charset="2"/>
              <a:buChar char="ü"/>
            </a:pPr>
            <a:endParaRPr lang="fr-FR" sz="2800" b="1" dirty="0">
              <a:latin typeface="Baskerville Old Face" panose="02020602080505020303" pitchFamily="18" charset="0"/>
              <a:cs typeface="Baskerville"/>
            </a:endParaRPr>
          </a:p>
          <a:p>
            <a:pPr marL="1200150" lvl="2" indent="-285750">
              <a:buFont typeface="Wingdings" panose="05000000000000000000" pitchFamily="2" charset="2"/>
              <a:buChar char="ü"/>
            </a:pPr>
            <a:r>
              <a:rPr lang="fr-FR" sz="2800" b="1" dirty="0">
                <a:latin typeface="Baskerville Old Face" panose="02020602080505020303" pitchFamily="18" charset="0"/>
                <a:cs typeface="Baskerville"/>
              </a:rPr>
              <a:t>SG - </a:t>
            </a:r>
            <a:r>
              <a:rPr lang="fr-FR" sz="2800" b="1" dirty="0">
                <a:latin typeface="Baskerville Old Face" panose="02020602080505020303" pitchFamily="18" charset="0"/>
                <a:cs typeface="Baskerville"/>
                <a:hlinkClick r:id="rId3"/>
              </a:rPr>
              <a:t>https://www.methodedesingapour.com/ressources-maternelle/#1557403444636-42da7d2b-600d</a:t>
            </a:r>
            <a:endParaRPr lang="fr-FR" sz="2800" b="1" dirty="0">
              <a:latin typeface="Baskerville Old Face" panose="02020602080505020303" pitchFamily="18" charset="0"/>
              <a:cs typeface="Baskerville"/>
            </a:endParaRPr>
          </a:p>
          <a:p>
            <a:pPr marL="1200150" lvl="2" indent="-285750">
              <a:buFont typeface="Wingdings" panose="05000000000000000000" pitchFamily="2" charset="2"/>
              <a:buChar char="ü"/>
            </a:pPr>
            <a:endParaRPr lang="fr-FR" sz="2800" b="1" dirty="0">
              <a:solidFill>
                <a:srgbClr val="0070C0"/>
              </a:solidFill>
              <a:latin typeface="Baskerville Old Face" panose="02020602080505020303" pitchFamily="18" charset="0"/>
              <a:cs typeface="Baskerville"/>
            </a:endParaRPr>
          </a:p>
          <a:p>
            <a:pPr marL="1200150" lvl="2" indent="-285750">
              <a:buFont typeface="Wingdings" panose="05000000000000000000" pitchFamily="2" charset="2"/>
              <a:buChar char="ü"/>
            </a:pPr>
            <a:r>
              <a:rPr lang="fr-FR" sz="2800" dirty="0">
                <a:solidFill>
                  <a:srgbClr val="0070C0"/>
                </a:solidFill>
                <a:effectLst/>
                <a:latin typeface="Baskerville Old Face" panose="02020602080505020303" pitchFamily="18" charset="0"/>
                <a:cs typeface="Baskerville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https://fr.calameo.com/read/00001585676ba766d7490</a:t>
            </a:r>
            <a:r>
              <a:rPr lang="fr-FR" sz="2800" dirty="0">
                <a:solidFill>
                  <a:srgbClr val="0070C0"/>
                </a:solidFill>
                <a:effectLst/>
                <a:latin typeface="Baskerville Old Face" panose="02020602080505020303" pitchFamily="18" charset="0"/>
                <a:cs typeface="Baskerville"/>
              </a:rPr>
              <a:t> </a:t>
            </a:r>
          </a:p>
          <a:p>
            <a:pPr lvl="0"/>
            <a:endParaRPr lang="fr-FR" sz="2400" dirty="0">
              <a:latin typeface="Baskerville Old Face" panose="02020602080505020303" pitchFamily="18" charset="0"/>
              <a:cs typeface="Baskerville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23716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280845E-47E7-7845-8604-DB66CE740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595C56A3-9EBE-F046-925C-25236FA735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6DC141DB-4807-E54A-9E5C-CE78D20A37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056" y="19050"/>
            <a:ext cx="12226056" cy="6838950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xmlns="" id="{D7B02E1D-96CA-054B-AAD5-F1B2E959605B}"/>
              </a:ext>
            </a:extLst>
          </p:cNvPr>
          <p:cNvSpPr txBox="1">
            <a:spLocks/>
          </p:cNvSpPr>
          <p:nvPr/>
        </p:nvSpPr>
        <p:spPr>
          <a:xfrm>
            <a:off x="838200" y="106489"/>
            <a:ext cx="9525000" cy="12227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u="sng" dirty="0">
                <a:solidFill>
                  <a:srgbClr val="FF0000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Une démarche possible</a:t>
            </a:r>
            <a:endParaRPr lang="fr-FR" sz="3600" u="sng" dirty="0">
              <a:solidFill>
                <a:srgbClr val="FF0000"/>
              </a:solidFill>
              <a:latin typeface="Baskerville" panose="02020502070401020303" pitchFamily="18" charset="0"/>
              <a:ea typeface="Baskerville" panose="02020502070401020303" pitchFamily="18" charset="0"/>
            </a:endParaRPr>
          </a:p>
        </p:txBody>
      </p:sp>
      <p:pic>
        <p:nvPicPr>
          <p:cNvPr id="8" name="Image 7" descr="Capture d’écran 2021-12-07 à 14.20.28.png">
            <a:extLst>
              <a:ext uri="{FF2B5EF4-FFF2-40B4-BE49-F238E27FC236}">
                <a16:creationId xmlns:a16="http://schemas.microsoft.com/office/drawing/2014/main" xmlns="" id="{E3591B8C-19D1-4478-AA01-D091BE3DB04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89" t="3911" r="6105" b="9078"/>
          <a:stretch/>
        </p:blipFill>
        <p:spPr>
          <a:xfrm>
            <a:off x="1023458" y="1073791"/>
            <a:ext cx="8959442" cy="3263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50540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280845E-47E7-7845-8604-DB66CE740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595C56A3-9EBE-F046-925C-25236FA735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6DC141DB-4807-E54A-9E5C-CE78D20A37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056" y="19050"/>
            <a:ext cx="12226056" cy="683895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EDD86978-509A-48D1-B1EB-E189BD715FF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32" t="17460" r="44911" b="45556"/>
          <a:stretch/>
        </p:blipFill>
        <p:spPr>
          <a:xfrm>
            <a:off x="892628" y="1334815"/>
            <a:ext cx="10377721" cy="408447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D3D81DED-F8A7-4128-9CB1-521A29D784F5}"/>
              </a:ext>
            </a:extLst>
          </p:cNvPr>
          <p:cNvSpPr txBox="1"/>
          <p:nvPr/>
        </p:nvSpPr>
        <p:spPr>
          <a:xfrm flipH="1">
            <a:off x="1003662" y="277586"/>
            <a:ext cx="6764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La démarche CIA</a:t>
            </a:r>
          </a:p>
        </p:txBody>
      </p:sp>
    </p:spTree>
    <p:extLst>
      <p:ext uri="{BB962C8B-B14F-4D97-AF65-F5344CB8AC3E}">
        <p14:creationId xmlns:p14="http://schemas.microsoft.com/office/powerpoint/2010/main" xmlns="" val="2915372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280845E-47E7-7845-8604-DB66CE740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595C56A3-9EBE-F046-925C-25236FA735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6DC141DB-4807-E54A-9E5C-CE78D20A37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056" y="19050"/>
            <a:ext cx="12226056" cy="683895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xmlns="" id="{4CDD81D7-4BF5-422E-BD64-ACFEE1A3FE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03" t="53651" r="44821" b="11270"/>
          <a:stretch/>
        </p:blipFill>
        <p:spPr>
          <a:xfrm>
            <a:off x="838201" y="1186545"/>
            <a:ext cx="10515600" cy="399991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xmlns="" id="{036A8D1F-4B92-4B94-A4C0-177F930E5C4D}"/>
              </a:ext>
            </a:extLst>
          </p:cNvPr>
          <p:cNvSpPr txBox="1"/>
          <p:nvPr/>
        </p:nvSpPr>
        <p:spPr>
          <a:xfrm flipH="1">
            <a:off x="1003661" y="277586"/>
            <a:ext cx="64877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La construction du nombre</a:t>
            </a:r>
          </a:p>
        </p:txBody>
      </p:sp>
    </p:spTree>
    <p:extLst>
      <p:ext uri="{BB962C8B-B14F-4D97-AF65-F5344CB8AC3E}">
        <p14:creationId xmlns:p14="http://schemas.microsoft.com/office/powerpoint/2010/main" xmlns="" val="1835691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280845E-47E7-7845-8604-DB66CE740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595C56A3-9EBE-F046-925C-25236FA735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6DC141DB-4807-E54A-9E5C-CE78D20A37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056" y="19050"/>
            <a:ext cx="12226056" cy="683895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0A1EF4C7-5AB2-4B36-AE71-DCE5596006E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303" t="3968" r="45536" b="63492"/>
          <a:stretch/>
        </p:blipFill>
        <p:spPr>
          <a:xfrm>
            <a:off x="855314" y="1023258"/>
            <a:ext cx="3189515" cy="223157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xmlns="" id="{0EC7D443-0E49-4723-BA5F-7850D822D0D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929" t="5238" r="21071" b="59682"/>
          <a:stretch/>
        </p:blipFill>
        <p:spPr>
          <a:xfrm>
            <a:off x="4246215" y="1023258"/>
            <a:ext cx="3048000" cy="240574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xmlns="" id="{AE8E1144-24EA-4263-AD4D-A4E145D0D7D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036" t="37937" r="46964" b="31905"/>
          <a:stretch/>
        </p:blipFill>
        <p:spPr>
          <a:xfrm>
            <a:off x="7883433" y="527719"/>
            <a:ext cx="3350624" cy="227363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xmlns="" id="{4B594408-F705-40F5-A412-D07813D189B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661" t="40476" r="21339" b="32539"/>
          <a:stretch/>
        </p:blipFill>
        <p:spPr>
          <a:xfrm>
            <a:off x="838200" y="4814678"/>
            <a:ext cx="3048001" cy="185057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xmlns="" id="{54A57B44-878E-4E17-8107-C4AEBC2A6AF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428" t="24444" r="53304" b="21111"/>
          <a:stretch/>
        </p:blipFill>
        <p:spPr>
          <a:xfrm>
            <a:off x="7718757" y="3105150"/>
            <a:ext cx="3690258" cy="37338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xmlns="" id="{EAE05B28-8411-4948-97CD-4B026EA43EC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7947" t="23016" r="23214" b="28254"/>
          <a:stretch/>
        </p:blipFill>
        <p:spPr>
          <a:xfrm>
            <a:off x="3996631" y="3429000"/>
            <a:ext cx="3516085" cy="3341917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xmlns="" id="{5B82C378-987F-45BE-83AF-251A1B9B182E}"/>
              </a:ext>
            </a:extLst>
          </p:cNvPr>
          <p:cNvSpPr txBox="1"/>
          <p:nvPr/>
        </p:nvSpPr>
        <p:spPr>
          <a:xfrm flipH="1">
            <a:off x="806799" y="28980"/>
            <a:ext cx="69568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Le  matériel de manipulation</a:t>
            </a:r>
          </a:p>
        </p:txBody>
      </p:sp>
    </p:spTree>
    <p:extLst>
      <p:ext uri="{BB962C8B-B14F-4D97-AF65-F5344CB8AC3E}">
        <p14:creationId xmlns:p14="http://schemas.microsoft.com/office/powerpoint/2010/main" xmlns="" val="3257534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6DC141DB-4807-E54A-9E5C-CE78D20A37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056" y="19050"/>
            <a:ext cx="12226056" cy="683895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6D90A9E3-9DCE-4FCC-A565-A404C2BA34D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536" t="5873" r="26250" b="21587"/>
          <a:stretch/>
        </p:blipFill>
        <p:spPr>
          <a:xfrm>
            <a:off x="781792" y="755707"/>
            <a:ext cx="7583328" cy="5814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7805563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</TotalTime>
  <Words>111</Words>
  <Application>Microsoft Office PowerPoint</Application>
  <PresentationFormat>Personnalisé</PresentationFormat>
  <Paragraphs>27</Paragraphs>
  <Slides>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9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Pina ONOHEA</dc:creator>
  <cp:lastModifiedBy>Sabrina</cp:lastModifiedBy>
  <cp:revision>11</cp:revision>
  <dcterms:created xsi:type="dcterms:W3CDTF">2019-10-24T23:24:01Z</dcterms:created>
  <dcterms:modified xsi:type="dcterms:W3CDTF">2022-08-02T19:42:06Z</dcterms:modified>
</cp:coreProperties>
</file>