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y="6858000" cx="12192000"/>
  <p:notesSz cx="6858000" cy="9144000"/>
  <p:embeddedFontLst>
    <p:embeddedFont>
      <p:font typeface="Century Gothic"/>
      <p:regular r:id="rId39"/>
      <p:bold r:id="rId40"/>
      <p:italic r:id="rId41"/>
      <p:boldItalic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43" roundtripDataSignature="AMtx7mhz16EU7U1BNwUPR4M2b1rydx1dg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bold.fntdata"/><Relationship Id="rId20" Type="http://schemas.openxmlformats.org/officeDocument/2006/relationships/slide" Target="slides/slide15.xml"/><Relationship Id="rId42" Type="http://schemas.openxmlformats.org/officeDocument/2006/relationships/font" Target="fonts/CenturyGothic-boldItalic.fntdata"/><Relationship Id="rId41" Type="http://schemas.openxmlformats.org/officeDocument/2006/relationships/font" Target="fonts/CenturyGothic-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43" Type="http://customschemas.google.com/relationships/presentationmetadata" Target="meta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font" Target="fonts/CenturyGothic-regular.fntdata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5" name="Google Shape;145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36017fa4d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2" name="Google Shape;152;g136017fa4d8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0" name="Google Shape;16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36017fa4d8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g136017fa4d8_0_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36017fa4d8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9" name="Google Shape;179;g136017fa4d8_0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8" name="Google Shape;18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11dd34a10e4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" name="Google Shape;194;g11dd34a10e4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1" name="Google Shape;20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11dd34a10e4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7" name="Google Shape;207;g11dd34a10e4_0_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11dd34a10e4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3" name="Google Shape;213;g11dd34a10e4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0" name="Google Shape;22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13487a6954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6" name="Google Shape;226;g13487a69542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13487a69542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2" name="Google Shape;232;g13487a69542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13487a69542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9" name="Google Shape;239;g13487a69542_0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3487a69542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7" name="Google Shape;247;g13487a69542_0_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3487a69542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6" name="Google Shape;256;g13487a69542_0_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13487a69542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9" name="Google Shape;269;g13487a69542_0_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11dd34a10e4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0" name="Google Shape;280;g11dd34a10e4_0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11dd34a10e4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9" name="Google Shape;289;g11dd34a10e4_0_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11dd34a10e4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8" name="Google Shape;298;g11dd34a10e4_0_1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11dd34a10e4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6" name="Google Shape;306;g11dd34a10e4_0_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11dd34a10e4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3" name="Google Shape;313;g11dd34a10e4_0_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11dd34a10e4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1" name="Google Shape;321;g11dd34a10e4_0_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11dd34a10e4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0" name="Google Shape;330;g11dd34a10e4_0_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11dd34a10e4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6" name="Google Shape;336;g11dd34a10e4_0_1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11dd34a10e4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3" name="Google Shape;343;g11dd34a10e4_0_1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11dd34a10e4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2" name="Google Shape;352;g11dd34a10e4_0_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11dd34a10e4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8" name="Google Shape;358;g11dd34a10e4_0_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11dd34a10e4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64" name="Google Shape;364;g11dd34a10e4_0_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13487a69542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71" name="Google Shape;371;g13487a69542_0_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11dd34a10e4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79" name="Google Shape;379;g11dd34a10e4_0_1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11dd34a10e4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86" name="Google Shape;386;g11dd34a10e4_0_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92" name="Google Shape;39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/>
          <p:nvPr>
            <p:ph type="ctrTitle"/>
          </p:nvPr>
        </p:nvSpPr>
        <p:spPr>
          <a:xfrm>
            <a:off x="1154955" y="1447800"/>
            <a:ext cx="8825658" cy="33295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0"/>
              <a:buFont typeface="Century Gothic"/>
              <a:buNone/>
              <a:defRPr sz="7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" type="subTitle"/>
          </p:nvPr>
        </p:nvSpPr>
        <p:spPr>
          <a:xfrm>
            <a:off x="1154955" y="4777380"/>
            <a:ext cx="8825658" cy="8614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cap="none">
                <a:solidFill>
                  <a:srgbClr val="86D1D8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p8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8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8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4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4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" type="body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9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9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/>
          <p:nvPr>
            <p:ph type="title"/>
          </p:nvPr>
        </p:nvSpPr>
        <p:spPr>
          <a:xfrm>
            <a:off x="1154956" y="2861733"/>
            <a:ext cx="8825657" cy="191564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b="0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" type="body"/>
          </p:nvPr>
        </p:nvSpPr>
        <p:spPr>
          <a:xfrm>
            <a:off x="1154955" y="4777381"/>
            <a:ext cx="8825658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2000" cap="none">
                <a:solidFill>
                  <a:srgbClr val="86D1D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10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0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0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1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" type="body"/>
          </p:nvPr>
        </p:nvSpPr>
        <p:spPr>
          <a:xfrm>
            <a:off x="1103312" y="2060575"/>
            <a:ext cx="4396339" cy="4195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indent="-30988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indent="-299719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indent="-28956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indent="-28956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indent="-28956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indent="-28956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indent="-289559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indent="-289559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/>
        </p:txBody>
      </p:sp>
      <p:sp>
        <p:nvSpPr>
          <p:cNvPr id="42" name="Google Shape;42;p11"/>
          <p:cNvSpPr txBox="1"/>
          <p:nvPr>
            <p:ph idx="2" type="body"/>
          </p:nvPr>
        </p:nvSpPr>
        <p:spPr>
          <a:xfrm>
            <a:off x="5654493" y="2056092"/>
            <a:ext cx="4396341" cy="42002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indent="-30988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indent="-299719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indent="-28956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indent="-28956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indent="-28956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indent="-28956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indent="-289559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indent="-289559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/>
        </p:txBody>
      </p:sp>
      <p:sp>
        <p:nvSpPr>
          <p:cNvPr id="43" name="Google Shape;43;p11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1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2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" type="body"/>
          </p:nvPr>
        </p:nvSpPr>
        <p:spPr>
          <a:xfrm>
            <a:off x="1103313" y="1905000"/>
            <a:ext cx="439633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86D1D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2" type="body"/>
          </p:nvPr>
        </p:nvSpPr>
        <p:spPr>
          <a:xfrm>
            <a:off x="1103312" y="2514600"/>
            <a:ext cx="4396339" cy="37417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indent="-30988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indent="-299719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indent="-28956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indent="-28956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indent="-28956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indent="-28956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indent="-289559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indent="-289559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/>
        </p:txBody>
      </p:sp>
      <p:sp>
        <p:nvSpPr>
          <p:cNvPr id="50" name="Google Shape;50;p12"/>
          <p:cNvSpPr txBox="1"/>
          <p:nvPr>
            <p:ph idx="3" type="body"/>
          </p:nvPr>
        </p:nvSpPr>
        <p:spPr>
          <a:xfrm>
            <a:off x="5654495" y="1905000"/>
            <a:ext cx="4396339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86D1D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51" name="Google Shape;51;p12"/>
          <p:cNvSpPr txBox="1"/>
          <p:nvPr>
            <p:ph idx="4" type="body"/>
          </p:nvPr>
        </p:nvSpPr>
        <p:spPr>
          <a:xfrm>
            <a:off x="5654495" y="2514600"/>
            <a:ext cx="4396339" cy="37417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indent="-30988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indent="-299719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indent="-28956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indent="-28956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indent="-28956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indent="-28956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indent="-289559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indent="-289559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/>
        </p:txBody>
      </p:sp>
      <p:sp>
        <p:nvSpPr>
          <p:cNvPr id="52" name="Google Shape;52;p12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2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3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3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title"/>
          </p:nvPr>
        </p:nvSpPr>
        <p:spPr>
          <a:xfrm>
            <a:off x="1154953" y="1447800"/>
            <a:ext cx="3401064" cy="1447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entury Gothic"/>
              <a:buNone/>
              <a:defRPr b="0"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1" type="body"/>
          </p:nvPr>
        </p:nvSpPr>
        <p:spPr>
          <a:xfrm>
            <a:off x="4784616" y="1447800"/>
            <a:ext cx="5195997" cy="457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302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►"/>
              <a:defRPr sz="2000"/>
            </a:lvl1pPr>
            <a:lvl2pPr indent="-32004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2pPr>
            <a:lvl3pPr indent="-30988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3pPr>
            <a:lvl4pPr indent="-299719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4pPr>
            <a:lvl5pPr indent="-29972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5pPr>
            <a:lvl6pPr indent="-29972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6pPr>
            <a:lvl7pPr indent="-29972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7pPr>
            <a:lvl8pPr indent="-29972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8pPr>
            <a:lvl9pPr indent="-29972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9pPr>
          </a:lstStyle>
          <a:p/>
        </p:txBody>
      </p:sp>
      <p:sp>
        <p:nvSpPr>
          <p:cNvPr id="63" name="Google Shape;63;p15"/>
          <p:cNvSpPr txBox="1"/>
          <p:nvPr>
            <p:ph idx="2" type="body"/>
          </p:nvPr>
        </p:nvSpPr>
        <p:spPr>
          <a:xfrm>
            <a:off x="1154953" y="3129280"/>
            <a:ext cx="3401063" cy="2895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64" name="Google Shape;64;p15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/>
          <p:nvPr>
            <p:ph type="title"/>
          </p:nvPr>
        </p:nvSpPr>
        <p:spPr>
          <a:xfrm>
            <a:off x="1153907" y="1854192"/>
            <a:ext cx="5092906" cy="157480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 b="0"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6"/>
          <p:cNvSpPr/>
          <p:nvPr>
            <p:ph idx="2" type="pic"/>
          </p:nvPr>
        </p:nvSpPr>
        <p:spPr>
          <a:xfrm>
            <a:off x="6949546" y="1143000"/>
            <a:ext cx="3200400" cy="45720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352"/>
              </a:srgbClr>
            </a:outerShdw>
          </a:effectLst>
        </p:spPr>
      </p:sp>
      <p:sp>
        <p:nvSpPr>
          <p:cNvPr id="70" name="Google Shape;70;p16"/>
          <p:cNvSpPr txBox="1"/>
          <p:nvPr>
            <p:ph idx="1" type="body"/>
          </p:nvPr>
        </p:nvSpPr>
        <p:spPr>
          <a:xfrm>
            <a:off x="1154954" y="3657600"/>
            <a:ext cx="5084979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panoramique avec légende">
  <p:cSld name="Image panoramique avec légende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1154956" y="4800587"/>
            <a:ext cx="8825657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entury Gothic"/>
              <a:buNone/>
              <a:defRPr b="0"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/>
          <p:nvPr>
            <p:ph idx="2" type="pic"/>
          </p:nvPr>
        </p:nvSpPr>
        <p:spPr>
          <a:xfrm>
            <a:off x="1154955" y="685800"/>
            <a:ext cx="8825658" cy="3640666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352"/>
              </a:srgbClr>
            </a:outerShdw>
          </a:effectLst>
        </p:spPr>
      </p:sp>
      <p:sp>
        <p:nvSpPr>
          <p:cNvPr id="77" name="Google Shape;77;p17"/>
          <p:cNvSpPr txBox="1"/>
          <p:nvPr>
            <p:ph idx="1" type="body"/>
          </p:nvPr>
        </p:nvSpPr>
        <p:spPr>
          <a:xfrm>
            <a:off x="1154956" y="5367325"/>
            <a:ext cx="8825656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78" name="Google Shape;78;p17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légende">
  <p:cSld name="Titre et légende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>
            <a:off x="1154954" y="1447800"/>
            <a:ext cx="8825659" cy="19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Century Gothic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" type="body"/>
          </p:nvPr>
        </p:nvSpPr>
        <p:spPr>
          <a:xfrm>
            <a:off x="1154954" y="3657600"/>
            <a:ext cx="8825659" cy="23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84" name="Google Shape;84;p18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8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itation avec légende">
  <p:cSld name="Citation avec légende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/>
          <p:cNvSpPr txBox="1"/>
          <p:nvPr>
            <p:ph type="title"/>
          </p:nvPr>
        </p:nvSpPr>
        <p:spPr>
          <a:xfrm>
            <a:off x="1574801" y="1447800"/>
            <a:ext cx="7999315" cy="23233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Century Gothic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9"/>
          <p:cNvSpPr txBox="1"/>
          <p:nvPr>
            <p:ph idx="1" type="body"/>
          </p:nvPr>
        </p:nvSpPr>
        <p:spPr>
          <a:xfrm>
            <a:off x="1930400" y="3771174"/>
            <a:ext cx="7279649" cy="3421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b="0" i="0" sz="1400" cap="small">
                <a:solidFill>
                  <a:srgbClr val="86D1D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90" name="Google Shape;90;p19"/>
          <p:cNvSpPr txBox="1"/>
          <p:nvPr>
            <p:ph idx="2" type="body"/>
          </p:nvPr>
        </p:nvSpPr>
        <p:spPr>
          <a:xfrm>
            <a:off x="1154954" y="4350657"/>
            <a:ext cx="8825659" cy="167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91" name="Google Shape;91;p19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94" name="Google Shape;94;p19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200"/>
              <a:buFont typeface="Arial"/>
              <a:buNone/>
            </a:pPr>
            <a:r>
              <a:rPr b="0" i="0" lang="fr-FR" sz="12200" u="none" cap="none" strike="noStrike">
                <a:solidFill>
                  <a:srgbClr val="86D1D8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9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200"/>
              <a:buFont typeface="Arial"/>
              <a:buNone/>
            </a:pPr>
            <a:r>
              <a:rPr b="0" i="0" lang="fr-FR" sz="12200" u="none" cap="none" strike="noStrike">
                <a:solidFill>
                  <a:srgbClr val="86D1D8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rte nom">
  <p:cSld name="Carte nom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/>
          <p:nvPr>
            <p:ph type="title"/>
          </p:nvPr>
        </p:nvSpPr>
        <p:spPr>
          <a:xfrm>
            <a:off x="1154954" y="3124201"/>
            <a:ext cx="8825660" cy="16531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b="0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" type="body"/>
          </p:nvPr>
        </p:nvSpPr>
        <p:spPr>
          <a:xfrm>
            <a:off x="1154954" y="4777381"/>
            <a:ext cx="8825659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2000" cap="none">
                <a:solidFill>
                  <a:srgbClr val="86D1D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" name="Google Shape;99;p20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0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 colonnes">
  <p:cSld name="3 colonnes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  <a:defRPr sz="4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" type="body"/>
          </p:nvPr>
        </p:nvSpPr>
        <p:spPr>
          <a:xfrm>
            <a:off x="632947" y="1981200"/>
            <a:ext cx="2946866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86D1D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05" name="Google Shape;105;p21"/>
          <p:cNvSpPr txBox="1"/>
          <p:nvPr>
            <p:ph idx="2" type="body"/>
          </p:nvPr>
        </p:nvSpPr>
        <p:spPr>
          <a:xfrm>
            <a:off x="652463" y="2667000"/>
            <a:ext cx="2927350" cy="3589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06" name="Google Shape;106;p21"/>
          <p:cNvSpPr txBox="1"/>
          <p:nvPr>
            <p:ph idx="3" type="body"/>
          </p:nvPr>
        </p:nvSpPr>
        <p:spPr>
          <a:xfrm>
            <a:off x="3883659" y="1981200"/>
            <a:ext cx="293624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86D1D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07" name="Google Shape;107;p21"/>
          <p:cNvSpPr txBox="1"/>
          <p:nvPr>
            <p:ph idx="4" type="body"/>
          </p:nvPr>
        </p:nvSpPr>
        <p:spPr>
          <a:xfrm>
            <a:off x="3873106" y="2667000"/>
            <a:ext cx="2946794" cy="3589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08" name="Google Shape;108;p21"/>
          <p:cNvSpPr txBox="1"/>
          <p:nvPr>
            <p:ph idx="5" type="body"/>
          </p:nvPr>
        </p:nvSpPr>
        <p:spPr>
          <a:xfrm>
            <a:off x="7124700" y="1981200"/>
            <a:ext cx="2932113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86D1D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09" name="Google Shape;109;p21"/>
          <p:cNvSpPr txBox="1"/>
          <p:nvPr>
            <p:ph idx="6" type="body"/>
          </p:nvPr>
        </p:nvSpPr>
        <p:spPr>
          <a:xfrm>
            <a:off x="7124700" y="2667000"/>
            <a:ext cx="2932113" cy="3589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cxnSp>
        <p:nvCxnSpPr>
          <p:cNvPr id="110" name="Google Shape;110;p21"/>
          <p:cNvCxnSpPr/>
          <p:nvPr/>
        </p:nvCxnSpPr>
        <p:spPr>
          <a:xfrm>
            <a:off x="3726142" y="2133600"/>
            <a:ext cx="0" cy="3962400"/>
          </a:xfrm>
          <a:prstGeom prst="straightConnector1">
            <a:avLst/>
          </a:prstGeom>
          <a:noFill/>
          <a:ln cap="flat" cmpd="sng" w="12700">
            <a:solidFill>
              <a:srgbClr val="86D1D8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1" name="Google Shape;111;p21"/>
          <p:cNvCxnSpPr/>
          <p:nvPr/>
        </p:nvCxnSpPr>
        <p:spPr>
          <a:xfrm>
            <a:off x="6962227" y="2133600"/>
            <a:ext cx="0" cy="3966882"/>
          </a:xfrm>
          <a:prstGeom prst="straightConnector1">
            <a:avLst/>
          </a:prstGeom>
          <a:noFill/>
          <a:ln cap="flat" cmpd="sng" w="12700">
            <a:solidFill>
              <a:srgbClr val="86D1D8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2" name="Google Shape;112;p21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1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1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 colonnes d’image">
  <p:cSld name="3 colonnes d’image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  <a:defRPr sz="4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2"/>
          <p:cNvSpPr txBox="1"/>
          <p:nvPr>
            <p:ph idx="1" type="body"/>
          </p:nvPr>
        </p:nvSpPr>
        <p:spPr>
          <a:xfrm>
            <a:off x="652463" y="4250949"/>
            <a:ext cx="2940050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86D1D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18" name="Google Shape;118;p22"/>
          <p:cNvSpPr/>
          <p:nvPr>
            <p:ph idx="2" type="pic"/>
          </p:nvPr>
        </p:nvSpPr>
        <p:spPr>
          <a:xfrm>
            <a:off x="652463" y="2209800"/>
            <a:ext cx="2940050" cy="15240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352"/>
              </a:srgbClr>
            </a:outerShdw>
          </a:effectLst>
        </p:spPr>
      </p:sp>
      <p:sp>
        <p:nvSpPr>
          <p:cNvPr id="119" name="Google Shape;119;p22"/>
          <p:cNvSpPr txBox="1"/>
          <p:nvPr>
            <p:ph idx="3" type="body"/>
          </p:nvPr>
        </p:nvSpPr>
        <p:spPr>
          <a:xfrm>
            <a:off x="652463" y="4827211"/>
            <a:ext cx="2940050" cy="6591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20" name="Google Shape;120;p22"/>
          <p:cNvSpPr txBox="1"/>
          <p:nvPr>
            <p:ph idx="4" type="body"/>
          </p:nvPr>
        </p:nvSpPr>
        <p:spPr>
          <a:xfrm>
            <a:off x="3889375" y="4250949"/>
            <a:ext cx="2930525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86D1D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21" name="Google Shape;121;p22"/>
          <p:cNvSpPr/>
          <p:nvPr>
            <p:ph idx="5" type="pic"/>
          </p:nvPr>
        </p:nvSpPr>
        <p:spPr>
          <a:xfrm>
            <a:off x="3889374" y="2209800"/>
            <a:ext cx="2930525" cy="15240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352"/>
              </a:srgbClr>
            </a:outerShdw>
          </a:effectLst>
        </p:spPr>
      </p:sp>
      <p:sp>
        <p:nvSpPr>
          <p:cNvPr id="122" name="Google Shape;122;p22"/>
          <p:cNvSpPr txBox="1"/>
          <p:nvPr>
            <p:ph idx="6" type="body"/>
          </p:nvPr>
        </p:nvSpPr>
        <p:spPr>
          <a:xfrm>
            <a:off x="3888022" y="4827210"/>
            <a:ext cx="2934406" cy="6591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23" name="Google Shape;123;p22"/>
          <p:cNvSpPr txBox="1"/>
          <p:nvPr>
            <p:ph idx="7" type="body"/>
          </p:nvPr>
        </p:nvSpPr>
        <p:spPr>
          <a:xfrm>
            <a:off x="7124700" y="4250949"/>
            <a:ext cx="2932113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86D1D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24" name="Google Shape;124;p22"/>
          <p:cNvSpPr/>
          <p:nvPr>
            <p:ph idx="8" type="pic"/>
          </p:nvPr>
        </p:nvSpPr>
        <p:spPr>
          <a:xfrm>
            <a:off x="7124699" y="2209800"/>
            <a:ext cx="2932113" cy="15240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2352"/>
              </a:srgbClr>
            </a:outerShdw>
          </a:effectLst>
        </p:spPr>
      </p:sp>
      <p:sp>
        <p:nvSpPr>
          <p:cNvPr id="125" name="Google Shape;125;p22"/>
          <p:cNvSpPr txBox="1"/>
          <p:nvPr>
            <p:ph idx="9" type="body"/>
          </p:nvPr>
        </p:nvSpPr>
        <p:spPr>
          <a:xfrm>
            <a:off x="7124575" y="4827208"/>
            <a:ext cx="2935997" cy="6591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cxnSp>
        <p:nvCxnSpPr>
          <p:cNvPr id="126" name="Google Shape;126;p22"/>
          <p:cNvCxnSpPr/>
          <p:nvPr/>
        </p:nvCxnSpPr>
        <p:spPr>
          <a:xfrm>
            <a:off x="3726142" y="2133600"/>
            <a:ext cx="0" cy="3962400"/>
          </a:xfrm>
          <a:prstGeom prst="straightConnector1">
            <a:avLst/>
          </a:prstGeom>
          <a:noFill/>
          <a:ln cap="flat" cmpd="sng" w="12700">
            <a:solidFill>
              <a:srgbClr val="86D1D8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7" name="Google Shape;127;p22"/>
          <p:cNvCxnSpPr/>
          <p:nvPr/>
        </p:nvCxnSpPr>
        <p:spPr>
          <a:xfrm>
            <a:off x="6962227" y="2133600"/>
            <a:ext cx="0" cy="3966882"/>
          </a:xfrm>
          <a:prstGeom prst="straightConnector1">
            <a:avLst/>
          </a:prstGeom>
          <a:noFill/>
          <a:ln cap="flat" cmpd="sng" w="12700">
            <a:solidFill>
              <a:srgbClr val="86D1D8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8" name="Google Shape;128;p22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22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22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23"/>
          <p:cNvSpPr txBox="1"/>
          <p:nvPr>
            <p:ph idx="1" type="body"/>
          </p:nvPr>
        </p:nvSpPr>
        <p:spPr>
          <a:xfrm rot="5400000">
            <a:off x="3478842" y="-322612"/>
            <a:ext cx="4195481" cy="8946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4" name="Google Shape;134;p23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3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3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4"/>
          <p:cNvSpPr txBox="1"/>
          <p:nvPr>
            <p:ph type="title"/>
          </p:nvPr>
        </p:nvSpPr>
        <p:spPr>
          <a:xfrm rot="5400000">
            <a:off x="6267450" y="2466975"/>
            <a:ext cx="5826125" cy="17526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24"/>
          <p:cNvSpPr txBox="1"/>
          <p:nvPr>
            <p:ph idx="1" type="body"/>
          </p:nvPr>
        </p:nvSpPr>
        <p:spPr>
          <a:xfrm rot="5400000">
            <a:off x="1679575" y="-139699"/>
            <a:ext cx="5368924" cy="74231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39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39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39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39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39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40" name="Google Shape;140;p24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4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4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6.xml"/><Relationship Id="rId22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5.xml"/><Relationship Id="rId21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8.xml"/><Relationship Id="rId12" Type="http://schemas.openxmlformats.org/officeDocument/2006/relationships/slideLayout" Target="../slideLayouts/slideLayout7.xml"/><Relationship Id="rId23" Type="http://schemas.openxmlformats.org/officeDocument/2006/relationships/theme" Target="../theme/theme2.xml"/><Relationship Id="rId1" Type="http://schemas.openxmlformats.org/officeDocument/2006/relationships/image" Target="../media/image6.png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slideLayout" Target="../slideLayouts/slideLayout4.xml"/><Relationship Id="rId15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9.xml"/><Relationship Id="rId17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1.xml"/><Relationship Id="rId5" Type="http://schemas.openxmlformats.org/officeDocument/2006/relationships/image" Target="../media/image1.png"/><Relationship Id="rId19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.xml"/><Relationship Id="rId18" Type="http://schemas.openxmlformats.org/officeDocument/2006/relationships/slideLayout" Target="../slideLayouts/slideLayout13.xml"/><Relationship Id="rId7" Type="http://schemas.openxmlformats.org/officeDocument/2006/relationships/slideLayout" Target="../slideLayouts/slideLayout2.xml"/><Relationship Id="rId8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7"/>
          <p:cNvPicPr preferRelativeResize="0"/>
          <p:nvPr/>
        </p:nvPicPr>
        <p:blipFill rotWithShape="1">
          <a:blip r:embed="rId2">
            <a:alphaModFix/>
          </a:blip>
          <a:srcRect b="0" l="3613" r="0" t="0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;p7"/>
          <p:cNvPicPr preferRelativeResize="0"/>
          <p:nvPr/>
        </p:nvPicPr>
        <p:blipFill rotWithShape="1">
          <a:blip r:embed="rId3">
            <a:alphaModFix/>
          </a:blip>
          <a:srcRect b="0" l="35640" r="0" t="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7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>
            <a:gsLst>
              <a:gs pos="0">
                <a:srgbClr val="4CB9C3">
                  <a:alpha val="6274"/>
                </a:srgbClr>
              </a:gs>
              <a:gs pos="36000">
                <a:srgbClr val="4CB9C3">
                  <a:alpha val="5490"/>
                </a:srgbClr>
              </a:gs>
              <a:gs pos="69000">
                <a:srgbClr val="4CB9C3">
                  <a:alpha val="0"/>
                </a:srgbClr>
              </a:gs>
              <a:gs pos="100000">
                <a:srgbClr val="4CB9C3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9;p7"/>
          <p:cNvPicPr preferRelativeResize="0"/>
          <p:nvPr/>
        </p:nvPicPr>
        <p:blipFill rotWithShape="1">
          <a:blip r:embed="rId4">
            <a:alphaModFix/>
          </a:blip>
          <a:srcRect b="0" l="0" r="0" t="28812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7"/>
          <p:cNvPicPr preferRelativeResize="0"/>
          <p:nvPr/>
        </p:nvPicPr>
        <p:blipFill rotWithShape="1">
          <a:blip r:embed="rId5">
            <a:alphaModFix/>
          </a:blip>
          <a:srcRect b="23320" l="0" r="0" t="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rotWithShape="0" dir="5400000" dist="25400">
              <a:srgbClr val="000000">
                <a:alpha val="44313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7"/>
          <p:cNvSpPr txBox="1"/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  <a:defRPr b="0" i="0" sz="42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" type="body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02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20040" lvl="1" marL="914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09880" lvl="2" marL="1371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Char char="►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99719" lvl="3" marL="1828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99720" lvl="4" marL="2286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9720" lvl="5" marL="2743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99720" lvl="6" marL="3200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99720" lvl="7" marL="3657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99720" lvl="8" marL="4114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0" type="dt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5" name="Google Shape;15;p7"/>
          <p:cNvSpPr txBox="1"/>
          <p:nvPr>
            <p:ph idx="11" type="ftr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6" name="Google Shape;16;p7"/>
          <p:cNvSpPr txBox="1"/>
          <p:nvPr>
            <p:ph idx="12" type="sldNum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60" r:id="rId17"/>
    <p:sldLayoutId id="2147483661" r:id="rId18"/>
    <p:sldLayoutId id="2147483662" r:id="rId19"/>
    <p:sldLayoutId id="2147483663" r:id="rId20"/>
    <p:sldLayoutId id="2147483664" r:id="rId21"/>
    <p:sldLayoutId id="2147483665" r:id="rId2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17.png"/><Relationship Id="rId5" Type="http://schemas.openxmlformats.org/officeDocument/2006/relationships/image" Target="../media/image2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10.png"/><Relationship Id="rId5" Type="http://schemas.openxmlformats.org/officeDocument/2006/relationships/image" Target="../media/image5.png"/><Relationship Id="rId6" Type="http://schemas.openxmlformats.org/officeDocument/2006/relationships/image" Target="../media/image12.png"/><Relationship Id="rId7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15.png"/><Relationship Id="rId5" Type="http://schemas.openxmlformats.org/officeDocument/2006/relationships/image" Target="../media/image9.png"/><Relationship Id="rId6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2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24.png"/><Relationship Id="rId5" Type="http://schemas.openxmlformats.org/officeDocument/2006/relationships/image" Target="../media/image2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Relationship Id="rId4" Type="http://schemas.openxmlformats.org/officeDocument/2006/relationships/image" Target="../media/image2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Relationship Id="rId4" Type="http://schemas.openxmlformats.org/officeDocument/2006/relationships/image" Target="../media/image23.png"/><Relationship Id="rId5" Type="http://schemas.openxmlformats.org/officeDocument/2006/relationships/image" Target="../media/image2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Relationship Id="rId4" Type="http://schemas.openxmlformats.org/officeDocument/2006/relationships/image" Target="../media/image35.png"/><Relationship Id="rId5" Type="http://schemas.openxmlformats.org/officeDocument/2006/relationships/image" Target="../media/image30.png"/><Relationship Id="rId6" Type="http://schemas.openxmlformats.org/officeDocument/2006/relationships/image" Target="../media/image27.png"/><Relationship Id="rId7" Type="http://schemas.openxmlformats.org/officeDocument/2006/relationships/image" Target="../media/image25.png"/><Relationship Id="rId8" Type="http://schemas.openxmlformats.org/officeDocument/2006/relationships/image" Target="../media/image2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png"/><Relationship Id="rId4" Type="http://schemas.openxmlformats.org/officeDocument/2006/relationships/image" Target="../media/image34.png"/><Relationship Id="rId5" Type="http://schemas.openxmlformats.org/officeDocument/2006/relationships/image" Target="../media/image33.png"/><Relationship Id="rId6" Type="http://schemas.openxmlformats.org/officeDocument/2006/relationships/image" Target="../media/image36.png"/><Relationship Id="rId7" Type="http://schemas.openxmlformats.org/officeDocument/2006/relationships/image" Target="../media/image4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png"/><Relationship Id="rId4" Type="http://schemas.openxmlformats.org/officeDocument/2006/relationships/image" Target="../media/image37.png"/><Relationship Id="rId5" Type="http://schemas.openxmlformats.org/officeDocument/2006/relationships/image" Target="../media/image39.png"/><Relationship Id="rId6" Type="http://schemas.openxmlformats.org/officeDocument/2006/relationships/image" Target="../media/image4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png"/><Relationship Id="rId4" Type="http://schemas.openxmlformats.org/officeDocument/2006/relationships/image" Target="../media/image45.png"/><Relationship Id="rId5" Type="http://schemas.openxmlformats.org/officeDocument/2006/relationships/image" Target="../media/image43.png"/><Relationship Id="rId6" Type="http://schemas.openxmlformats.org/officeDocument/2006/relationships/image" Target="../media/image46.png"/><Relationship Id="rId7" Type="http://schemas.openxmlformats.org/officeDocument/2006/relationships/image" Target="../media/image4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png"/><Relationship Id="rId4" Type="http://schemas.openxmlformats.org/officeDocument/2006/relationships/image" Target="../media/image38.png"/><Relationship Id="rId5" Type="http://schemas.openxmlformats.org/officeDocument/2006/relationships/image" Target="../media/image50.png"/><Relationship Id="rId6" Type="http://schemas.openxmlformats.org/officeDocument/2006/relationships/image" Target="../media/image4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png"/><Relationship Id="rId4" Type="http://schemas.openxmlformats.org/officeDocument/2006/relationships/image" Target="../media/image5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8.png"/><Relationship Id="rId4" Type="http://schemas.openxmlformats.org/officeDocument/2006/relationships/image" Target="../media/image44.png"/><Relationship Id="rId5" Type="http://schemas.openxmlformats.org/officeDocument/2006/relationships/image" Target="../media/image4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.png"/><Relationship Id="rId4" Type="http://schemas.openxmlformats.org/officeDocument/2006/relationships/image" Target="../media/image49.png"/><Relationship Id="rId5" Type="http://schemas.openxmlformats.org/officeDocument/2006/relationships/image" Target="../media/image51.png"/><Relationship Id="rId6" Type="http://schemas.openxmlformats.org/officeDocument/2006/relationships/image" Target="../media/image5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8.png"/><Relationship Id="rId4" Type="http://schemas.openxmlformats.org/officeDocument/2006/relationships/image" Target="../media/image5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8.png"/><Relationship Id="rId4" Type="http://schemas.openxmlformats.org/officeDocument/2006/relationships/image" Target="../media/image58.png"/><Relationship Id="rId5" Type="http://schemas.openxmlformats.org/officeDocument/2006/relationships/image" Target="../media/image53.png"/><Relationship Id="rId6" Type="http://schemas.openxmlformats.org/officeDocument/2006/relationships/image" Target="../media/image56.png"/><Relationship Id="rId7" Type="http://schemas.openxmlformats.org/officeDocument/2006/relationships/image" Target="../media/image5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8.png"/><Relationship Id="rId4" Type="http://schemas.openxmlformats.org/officeDocument/2006/relationships/image" Target="../media/image6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8.png"/><Relationship Id="rId4" Type="http://schemas.openxmlformats.org/officeDocument/2006/relationships/image" Target="../media/image59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8.png"/><Relationship Id="rId4" Type="http://schemas.openxmlformats.org/officeDocument/2006/relationships/image" Target="../media/image61.png"/><Relationship Id="rId5" Type="http://schemas.openxmlformats.org/officeDocument/2006/relationships/image" Target="../media/image60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8.png"/><Relationship Id="rId4" Type="http://schemas.openxmlformats.org/officeDocument/2006/relationships/image" Target="../media/image63.png"/><Relationship Id="rId5" Type="http://schemas.openxmlformats.org/officeDocument/2006/relationships/image" Target="../media/image6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8.png"/><Relationship Id="rId4" Type="http://schemas.openxmlformats.org/officeDocument/2006/relationships/image" Target="../media/image66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8.png"/><Relationship Id="rId4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2700"/>
            <a:ext cx="12192001" cy="6832599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"/>
          <p:cNvSpPr txBox="1"/>
          <p:nvPr>
            <p:ph type="ctrTitle"/>
          </p:nvPr>
        </p:nvSpPr>
        <p:spPr>
          <a:xfrm>
            <a:off x="931650" y="2803275"/>
            <a:ext cx="10328700" cy="2074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0"/>
              <a:buFont typeface="Century Gothic"/>
              <a:buNone/>
            </a:pPr>
            <a:r>
              <a:rPr b="1" lang="fr-FR" sz="7300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Le jeu de la marchande</a:t>
            </a:r>
            <a:endParaRPr b="1" sz="7300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49" name="Google Shape;149;p1"/>
          <p:cNvSpPr txBox="1"/>
          <p:nvPr>
            <p:ph idx="1" type="subTitle"/>
          </p:nvPr>
        </p:nvSpPr>
        <p:spPr>
          <a:xfrm>
            <a:off x="1520625" y="6340199"/>
            <a:ext cx="8825700" cy="51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1" lang="fr-FR" sz="2800">
                <a:solidFill>
                  <a:srgbClr val="980000"/>
                </a:solidFill>
              </a:rPr>
              <a:t> GROUPE MISSION MATERNELLE </a:t>
            </a:r>
            <a:endParaRPr b="1" sz="2800">
              <a:solidFill>
                <a:srgbClr val="98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g136017fa4d8_0_0"/>
          <p:cNvPicPr preferRelativeResize="0"/>
          <p:nvPr/>
        </p:nvPicPr>
        <p:blipFill rotWithShape="1">
          <a:blip r:embed="rId3">
            <a:alphaModFix/>
          </a:blip>
          <a:srcRect b="0" l="0" r="0" t="19839"/>
          <a:stretch/>
        </p:blipFill>
        <p:spPr>
          <a:xfrm>
            <a:off x="0" y="-12700"/>
            <a:ext cx="12192001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g136017fa4d8_0_0"/>
          <p:cNvSpPr txBox="1"/>
          <p:nvPr>
            <p:ph type="ctrTitle"/>
          </p:nvPr>
        </p:nvSpPr>
        <p:spPr>
          <a:xfrm>
            <a:off x="700800" y="0"/>
            <a:ext cx="10328700" cy="767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0"/>
              <a:buFont typeface="Century Gothic"/>
              <a:buNone/>
            </a:pPr>
            <a:r>
              <a:rPr b="1" lang="fr-FR" sz="3600" u="sng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Situation 1</a:t>
            </a:r>
            <a:r>
              <a:rPr b="1" lang="fr-FR" sz="3600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 : description des images</a:t>
            </a:r>
            <a:endParaRPr b="1" sz="3600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56" name="Google Shape;156;g136017fa4d8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0925" y="1613100"/>
            <a:ext cx="6250249" cy="4625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g136017fa4d8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40150" y="1613100"/>
            <a:ext cx="3466504" cy="462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4056" y="19050"/>
            <a:ext cx="12226056" cy="6838949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"/>
          <p:cNvSpPr txBox="1"/>
          <p:nvPr/>
        </p:nvSpPr>
        <p:spPr>
          <a:xfrm>
            <a:off x="806175" y="419525"/>
            <a:ext cx="10545600" cy="58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fr-FR" sz="4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JEU SYMBOLIQUE DE LA MARCHANDE. </a:t>
            </a:r>
            <a:endParaRPr b="1" i="0" sz="4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1" sz="3600" u="sng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1" lang="fr-FR" sz="36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Approcher les quantités et les nombres</a:t>
            </a:r>
            <a:r>
              <a:rPr b="0" i="0" lang="fr-FR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 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fr-FR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Itération du nombre 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fr-FR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Comparaison de collections 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fr-FR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Décomposition du nombre 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1" lang="fr-FR" sz="36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Modalités d’apprentissage</a:t>
            </a:r>
            <a:r>
              <a:rPr b="0" i="0" lang="fr-FR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 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fr-FR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Apprendre en jouant 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fr-FR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Apprendre en résolvant des problèmes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g136017fa4d8_0_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4056" y="19050"/>
            <a:ext cx="12226056" cy="6838949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g136017fa4d8_0_16"/>
          <p:cNvSpPr txBox="1"/>
          <p:nvPr/>
        </p:nvSpPr>
        <p:spPr>
          <a:xfrm>
            <a:off x="706050" y="102475"/>
            <a:ext cx="11057700" cy="68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1" lang="fr-FR" sz="3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Approcher les quantités et les nombres</a:t>
            </a:r>
            <a:r>
              <a:rPr b="0" i="0" lang="fr-FR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 </a:t>
            </a:r>
            <a:endParaRPr b="0" i="0" sz="3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sz="36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fr-FR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Itération du nombre 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sz="36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sz="36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sz="36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lang="fr-FR" sz="3600"/>
              <a:t>                                      </a:t>
            </a:r>
            <a:r>
              <a:rPr b="0" i="0" lang="fr-FR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Comparaison de collections 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sz="36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sz="36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sz="36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fr-FR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Décomposition du nombre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sz="3600"/>
          </a:p>
        </p:txBody>
      </p:sp>
      <p:pic>
        <p:nvPicPr>
          <p:cNvPr id="170" name="Google Shape;170;g136017fa4d8_0_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87323" y="19050"/>
            <a:ext cx="1598450" cy="168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g136017fa4d8_0_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23095" y="806800"/>
            <a:ext cx="4218575" cy="201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g136017fa4d8_0_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6048" y="2821623"/>
            <a:ext cx="4064574" cy="253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g136017fa4d8_0_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25225" y="4479600"/>
            <a:ext cx="3983325" cy="2378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4" name="Google Shape;174;g136017fa4d8_0_16"/>
          <p:cNvCxnSpPr>
            <a:endCxn id="171" idx="1"/>
          </p:cNvCxnSpPr>
          <p:nvPr/>
        </p:nvCxnSpPr>
        <p:spPr>
          <a:xfrm>
            <a:off x="4805495" y="1585313"/>
            <a:ext cx="717600" cy="228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5" name="Google Shape;175;g136017fa4d8_0_16"/>
          <p:cNvCxnSpPr>
            <a:endCxn id="172" idx="3"/>
          </p:cNvCxnSpPr>
          <p:nvPr/>
        </p:nvCxnSpPr>
        <p:spPr>
          <a:xfrm flipH="1">
            <a:off x="4770622" y="3804548"/>
            <a:ext cx="852600" cy="283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6" name="Google Shape;176;g136017fa4d8_0_16"/>
          <p:cNvCxnSpPr>
            <a:endCxn id="173" idx="1"/>
          </p:cNvCxnSpPr>
          <p:nvPr/>
        </p:nvCxnSpPr>
        <p:spPr>
          <a:xfrm flipH="1" rot="10800000">
            <a:off x="6240725" y="5668800"/>
            <a:ext cx="1084500" cy="254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g136017fa4d8_0_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4056" y="19050"/>
            <a:ext cx="12226056" cy="6838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g136017fa4d8_0_8"/>
          <p:cNvPicPr preferRelativeResize="0"/>
          <p:nvPr/>
        </p:nvPicPr>
        <p:blipFill rotWithShape="1">
          <a:blip r:embed="rId4">
            <a:alphaModFix/>
          </a:blip>
          <a:srcRect b="0" l="8561" r="7826" t="7876"/>
          <a:stretch/>
        </p:blipFill>
        <p:spPr>
          <a:xfrm rot="5400000">
            <a:off x="1698513" y="1277188"/>
            <a:ext cx="3604225" cy="5521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g136017fa4d8_0_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5400000">
            <a:off x="8325625" y="234350"/>
            <a:ext cx="3422150" cy="295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g136017fa4d8_0_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5400000">
            <a:off x="7212037" y="3440962"/>
            <a:ext cx="3012925" cy="3821151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g136017fa4d8_0_8"/>
          <p:cNvSpPr txBox="1"/>
          <p:nvPr/>
        </p:nvSpPr>
        <p:spPr>
          <a:xfrm>
            <a:off x="739750" y="300350"/>
            <a:ext cx="78201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3100" u="sng">
                <a:latin typeface="Century Gothic"/>
                <a:ea typeface="Century Gothic"/>
                <a:cs typeface="Century Gothic"/>
                <a:sym typeface="Century Gothic"/>
              </a:rPr>
              <a:t>Situation 2 : </a:t>
            </a:r>
            <a:endParaRPr b="1" sz="3100" u="sng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4056" y="19050"/>
            <a:ext cx="12226056" cy="6838949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3"/>
          <p:cNvSpPr txBox="1"/>
          <p:nvPr>
            <p:ph type="ctrTitle"/>
          </p:nvPr>
        </p:nvSpPr>
        <p:spPr>
          <a:xfrm>
            <a:off x="2167467" y="3838222"/>
            <a:ext cx="8816622" cy="23367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Century Gothic"/>
              <a:buNone/>
            </a:pPr>
            <a:br>
              <a:rPr lang="fr-FR" sz="4800">
                <a:solidFill>
                  <a:srgbClr val="4CB9C3"/>
                </a:solidFill>
              </a:rPr>
            </a:br>
            <a:br>
              <a:rPr lang="fr-FR" sz="4800">
                <a:solidFill>
                  <a:srgbClr val="4CB9C3"/>
                </a:solidFill>
              </a:rPr>
            </a:br>
            <a:br>
              <a:rPr lang="fr-FR" sz="4800">
                <a:solidFill>
                  <a:srgbClr val="4CB9C3"/>
                </a:solidFill>
              </a:rPr>
            </a:br>
            <a:br>
              <a:rPr lang="fr-FR" sz="4800">
                <a:solidFill>
                  <a:srgbClr val="4CB9C3"/>
                </a:solidFill>
              </a:rPr>
            </a:br>
            <a:br>
              <a:rPr lang="fr-FR" sz="4800">
                <a:solidFill>
                  <a:srgbClr val="4CB9C3"/>
                </a:solidFill>
              </a:rPr>
            </a:br>
            <a:r>
              <a:rPr lang="fr-FR" sz="4800">
                <a:solidFill>
                  <a:srgbClr val="4CB9C3"/>
                </a:solidFill>
              </a:rPr>
              <a:t>Cadre de référence:</a:t>
            </a:r>
            <a:br>
              <a:rPr lang="fr-FR" sz="4800">
                <a:solidFill>
                  <a:srgbClr val="4CB9C3"/>
                </a:solidFill>
              </a:rPr>
            </a:br>
            <a:br>
              <a:rPr lang="fr-FR" sz="4800">
                <a:solidFill>
                  <a:srgbClr val="4CB9C3"/>
                </a:solidFill>
              </a:rPr>
            </a:br>
            <a:br>
              <a:rPr lang="fr-FR" sz="4800">
                <a:solidFill>
                  <a:srgbClr val="4CB9C3"/>
                </a:solidFill>
              </a:rPr>
            </a:br>
            <a:r>
              <a:rPr lang="fr-FR" sz="4800">
                <a:solidFill>
                  <a:srgbClr val="4CB9C3"/>
                </a:solidFill>
              </a:rPr>
              <a:t>-</a:t>
            </a:r>
            <a:r>
              <a:rPr lang="fr-FR" sz="3600">
                <a:solidFill>
                  <a:srgbClr val="4CB9C3"/>
                </a:solidFill>
              </a:rPr>
              <a:t>Programmes</a:t>
            </a:r>
            <a:br>
              <a:rPr lang="fr-FR" sz="3600">
                <a:solidFill>
                  <a:srgbClr val="4CB9C3"/>
                </a:solidFill>
              </a:rPr>
            </a:br>
            <a:r>
              <a:rPr lang="fr-FR" sz="3600">
                <a:solidFill>
                  <a:srgbClr val="4CB9C3"/>
                </a:solidFill>
              </a:rPr>
              <a:t>-Eduscol…</a:t>
            </a:r>
            <a:br>
              <a:rPr lang="fr-FR" sz="4800">
                <a:solidFill>
                  <a:srgbClr val="4CB9C3"/>
                </a:solidFill>
              </a:rPr>
            </a:br>
            <a:endParaRPr sz="4800">
              <a:solidFill>
                <a:srgbClr val="4CB9C3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2CC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g11dd34a10e4_0_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3803887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g11dd34a10e4_0_6"/>
          <p:cNvPicPr preferRelativeResize="0"/>
          <p:nvPr/>
        </p:nvPicPr>
        <p:blipFill rotWithShape="1">
          <a:blip r:embed="rId4">
            <a:alphaModFix/>
          </a:blip>
          <a:srcRect b="0" l="1989" r="0" t="0"/>
          <a:stretch/>
        </p:blipFill>
        <p:spPr>
          <a:xfrm>
            <a:off x="3954625" y="0"/>
            <a:ext cx="4133050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g11dd34a10e4_0_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88125" y="0"/>
            <a:ext cx="3803875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4056" y="19050"/>
            <a:ext cx="12226056" cy="6838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7450" y="9525"/>
            <a:ext cx="10896049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g11dd34a10e4_0_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4056" y="19050"/>
            <a:ext cx="12226056" cy="6838949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g11dd34a10e4_0_25"/>
          <p:cNvSpPr txBox="1"/>
          <p:nvPr>
            <p:ph type="ctrTitle"/>
          </p:nvPr>
        </p:nvSpPr>
        <p:spPr>
          <a:xfrm>
            <a:off x="2167467" y="3838222"/>
            <a:ext cx="8816700" cy="233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Century Gothic"/>
              <a:buNone/>
            </a:pPr>
            <a:br>
              <a:rPr lang="fr-FR" sz="4800">
                <a:solidFill>
                  <a:srgbClr val="4CB9C3"/>
                </a:solidFill>
              </a:rPr>
            </a:br>
            <a:br>
              <a:rPr lang="fr-FR" sz="4800">
                <a:solidFill>
                  <a:srgbClr val="4CB9C3"/>
                </a:solidFill>
              </a:rPr>
            </a:br>
            <a:br>
              <a:rPr lang="fr-FR" sz="4800">
                <a:solidFill>
                  <a:srgbClr val="4CB9C3"/>
                </a:solidFill>
              </a:rPr>
            </a:br>
            <a:br>
              <a:rPr lang="fr-FR" sz="4800">
                <a:solidFill>
                  <a:srgbClr val="4CB9C3"/>
                </a:solidFill>
              </a:rPr>
            </a:br>
            <a:br>
              <a:rPr lang="fr-FR" sz="4800">
                <a:solidFill>
                  <a:srgbClr val="4CB9C3"/>
                </a:solidFill>
              </a:rPr>
            </a:br>
            <a:r>
              <a:rPr lang="fr-FR" sz="4800">
                <a:solidFill>
                  <a:srgbClr val="4CB9C3"/>
                </a:solidFill>
              </a:rPr>
              <a:t>Documents ressources</a:t>
            </a:r>
            <a:br>
              <a:rPr lang="fr-FR" sz="4800">
                <a:solidFill>
                  <a:srgbClr val="4CB9C3"/>
                </a:solidFill>
              </a:rPr>
            </a:br>
            <a:br>
              <a:rPr lang="fr-FR" sz="4800">
                <a:solidFill>
                  <a:srgbClr val="4CB9C3"/>
                </a:solidFill>
              </a:rPr>
            </a:br>
            <a:br>
              <a:rPr lang="fr-FR" sz="4800">
                <a:solidFill>
                  <a:srgbClr val="4CB9C3"/>
                </a:solidFill>
              </a:rPr>
            </a:br>
            <a:r>
              <a:rPr lang="fr-FR" sz="2800">
                <a:solidFill>
                  <a:srgbClr val="4CB9C3"/>
                </a:solidFill>
              </a:rPr>
              <a:t>-Extraits ou photo des ouvrages</a:t>
            </a:r>
            <a:br>
              <a:rPr lang="fr-FR" sz="2800">
                <a:solidFill>
                  <a:srgbClr val="4CB9C3"/>
                </a:solidFill>
              </a:rPr>
            </a:br>
            <a:r>
              <a:rPr lang="fr-FR" sz="2800">
                <a:solidFill>
                  <a:srgbClr val="4CB9C3"/>
                </a:solidFill>
              </a:rPr>
              <a:t>-Noms des chercheurs ou pédagogues</a:t>
            </a:r>
            <a:br>
              <a:rPr lang="fr-FR" sz="4800">
                <a:solidFill>
                  <a:srgbClr val="4CB9C3"/>
                </a:solidFill>
              </a:rPr>
            </a:br>
            <a:endParaRPr sz="4800">
              <a:solidFill>
                <a:srgbClr val="4CB9C3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g11dd34a10e4_0_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4056" y="19050"/>
            <a:ext cx="12226056" cy="6838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g11dd34a10e4_0_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8150" y="19050"/>
            <a:ext cx="8779249" cy="607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g11dd34a10e4_0_30"/>
          <p:cNvPicPr preferRelativeResize="0"/>
          <p:nvPr/>
        </p:nvPicPr>
        <p:blipFill rotWithShape="1">
          <a:blip r:embed="rId5">
            <a:alphaModFix/>
          </a:blip>
          <a:srcRect b="-4217" l="41069" r="0" t="-2857"/>
          <a:stretch/>
        </p:blipFill>
        <p:spPr>
          <a:xfrm>
            <a:off x="7899252" y="3429000"/>
            <a:ext cx="3454599" cy="3438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4056" y="19050"/>
            <a:ext cx="12226056" cy="6838949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5"/>
          <p:cNvSpPr txBox="1"/>
          <p:nvPr>
            <p:ph type="ctrTitle"/>
          </p:nvPr>
        </p:nvSpPr>
        <p:spPr>
          <a:xfrm>
            <a:off x="1154955" y="1447800"/>
            <a:ext cx="8825658" cy="33295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0"/>
              <a:buFont typeface="Century Gothic"/>
              <a:buNone/>
            </a:pPr>
            <a:r>
              <a:rPr lang="fr-FR">
                <a:solidFill>
                  <a:srgbClr val="4CB9C3"/>
                </a:solidFill>
              </a:rPr>
              <a:t>Les contenus </a:t>
            </a:r>
            <a:br>
              <a:rPr lang="fr-FR">
                <a:solidFill>
                  <a:srgbClr val="4CB9C3"/>
                </a:solidFill>
              </a:rPr>
            </a:br>
            <a:r>
              <a:rPr lang="fr-FR" sz="3600">
                <a:solidFill>
                  <a:srgbClr val="4CB9C3"/>
                </a:solidFill>
              </a:rPr>
              <a:t>écrits, schémas, tableaux, photos, films</a:t>
            </a:r>
            <a:endParaRPr sz="3600">
              <a:solidFill>
                <a:srgbClr val="4CB9C3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g13487a69542_0_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4056" y="19050"/>
            <a:ext cx="12226056" cy="6838949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g13487a69542_0_5"/>
          <p:cNvSpPr txBox="1"/>
          <p:nvPr/>
        </p:nvSpPr>
        <p:spPr>
          <a:xfrm>
            <a:off x="797775" y="19050"/>
            <a:ext cx="10548900" cy="66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fr-FR" sz="26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L’épicerie </a:t>
            </a:r>
            <a:endParaRPr b="1" i="0" sz="2600" u="sng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1" lang="fr-FR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 coin épicerie peut naturellement être mis en relation avec le coin cuisine. Il en est de même pour l’espace restaurant. </a:t>
            </a:r>
            <a:endParaRPr b="1" i="1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fr-FR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Une étagère, un placard, permettent de ranger les ingrédients utiles à la préparation des repas ; un panier, un cabas et un porte-monnaie avec quelques pièces ou jetons, complètent le nécessaire à la pratique de jeux de rôles. Dans leurs jeux, les enfants développent le rôle de celui qui fait les courses. 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fr-FR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L’aménagement d’un magasin ou d’un étal de marché</a:t>
            </a:r>
            <a:r>
              <a:rPr b="0" i="0" lang="fr-FR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devient rapidement nécessaire. 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fr-FR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Les recettes réalisées en classe </a:t>
            </a:r>
            <a:r>
              <a:rPr b="0" i="0" lang="fr-FR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nourrissent l’imitation différée et créent un enchaînement logique entre la réalisation de la recette et l’achat des ingrédients. 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fr-FR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Une sortie au marché ou des achats organisés dans un magasin</a:t>
            </a:r>
            <a:r>
              <a:rPr b="0" i="0" lang="fr-FR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pour un projet comme un petit déjeuner avec les parents, complètera favorablement le dispositif. 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fr-FR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À partir de là, </a:t>
            </a:r>
            <a:r>
              <a:rPr b="1" i="0" lang="fr-FR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une étude des différents fruits et légumes et une découverte des aliments de base de la cuisine </a:t>
            </a:r>
            <a:r>
              <a:rPr b="0" i="0" lang="fr-FR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tels que la farine, le sucre, le sel... s’effectueront logiquement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g13487a69542_0_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4056" y="19050"/>
            <a:ext cx="12226056" cy="6838949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g13487a69542_0_10"/>
          <p:cNvSpPr txBox="1"/>
          <p:nvPr/>
        </p:nvSpPr>
        <p:spPr>
          <a:xfrm>
            <a:off x="767550" y="19050"/>
            <a:ext cx="10578900" cy="29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fr-FR" sz="26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Aménagement de l’espace :</a:t>
            </a:r>
            <a:endParaRPr b="1" i="0" sz="2600" u="sng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fr-FR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Il n’est pas toujours possible d’avoir l’espace suffisant pour proposer simultanément la cuisine et l’épicerie. Une organisation dans laquelle le dispositif épicerie est amovible est alors envisageable. 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fr-FR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 étal de marché ou un camion d’épicerie sont installés à la demande. Un grand carton permet de remiser la marchandise et le matériel nécessaires.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6" name="Google Shape;236;g13487a69542_0_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7550" y="2871750"/>
            <a:ext cx="10578900" cy="398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g13487a69542_0_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4056" y="19050"/>
            <a:ext cx="12226056" cy="6838949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g13487a69542_0_21"/>
          <p:cNvSpPr txBox="1"/>
          <p:nvPr/>
        </p:nvSpPr>
        <p:spPr>
          <a:xfrm>
            <a:off x="717475" y="4490950"/>
            <a:ext cx="105789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fr-FR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 coin marchande est équipé de fruits, de légumes, de laitages, de pain et de tout ce que nous souhaitons bien y mettre. </a:t>
            </a:r>
            <a:endParaRPr b="1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fr-FR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Il tourne dans les classes, une semaine par période avec une progression propre à chaque niveau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3" name="Google Shape;243;g13487a69542_0_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5400000">
            <a:off x="1363603" y="-500350"/>
            <a:ext cx="3199475" cy="423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g13487a69542_0_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5400000">
            <a:off x="6739159" y="-21512"/>
            <a:ext cx="2205175" cy="290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g13487a69542_0_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4056" y="19050"/>
            <a:ext cx="12226056" cy="6838949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g13487a69542_0_35"/>
          <p:cNvSpPr txBox="1"/>
          <p:nvPr/>
        </p:nvSpPr>
        <p:spPr>
          <a:xfrm>
            <a:off x="789525" y="169225"/>
            <a:ext cx="10578900" cy="21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fr-FR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première semaine, toutes les classes passent au coin marchande, il y a des vrais fruits et légumes. </a:t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fr-FR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Les enfants nomment, touchent, sentent, décrivent, catégorisent….et goûtent. Ils associent le vrai fruit ou légume avec sa représentation.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g13487a69542_0_35"/>
          <p:cNvSpPr txBox="1"/>
          <p:nvPr/>
        </p:nvSpPr>
        <p:spPr>
          <a:xfrm>
            <a:off x="939900" y="4204925"/>
            <a:ext cx="103122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fr-FR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même démarche est répétée avec les produits laitiers et les autres produits présents dans l’étal.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2" name="Google Shape;252;g13487a69542_0_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46700" y="5224725"/>
            <a:ext cx="2298600" cy="155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g13487a69542_0_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76912" y="2389613"/>
            <a:ext cx="2604125" cy="17807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g13487a69542_0_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4056" y="19050"/>
            <a:ext cx="12226056" cy="6838949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g13487a69542_0_59"/>
          <p:cNvSpPr txBox="1"/>
          <p:nvPr/>
        </p:nvSpPr>
        <p:spPr>
          <a:xfrm>
            <a:off x="789525" y="169225"/>
            <a:ext cx="10578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g13487a69542_0_59"/>
          <p:cNvSpPr txBox="1"/>
          <p:nvPr/>
        </p:nvSpPr>
        <p:spPr>
          <a:xfrm>
            <a:off x="789525" y="100075"/>
            <a:ext cx="70197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fr-FR" sz="32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 coin cuisine au coin marchand</a:t>
            </a:r>
            <a:endParaRPr b="1" i="0" sz="2000" u="sng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1" name="Google Shape;261;g13487a69542_0_5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5897" y="754225"/>
            <a:ext cx="3999401" cy="262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g13487a69542_0_5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09096" y="19050"/>
            <a:ext cx="3559326" cy="2543250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g13487a69542_0_59"/>
          <p:cNvSpPr txBox="1"/>
          <p:nvPr/>
        </p:nvSpPr>
        <p:spPr>
          <a:xfrm>
            <a:off x="6490900" y="4822300"/>
            <a:ext cx="4767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64" name="Google Shape;264;g13487a69542_0_5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965126" y="2900725"/>
            <a:ext cx="5539425" cy="402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g13487a69542_0_5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89523" y="3505063"/>
            <a:ext cx="2130550" cy="303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g13487a69542_0_5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603387" y="3516350"/>
            <a:ext cx="2041512" cy="3034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g13487a69542_0_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4056" y="19050"/>
            <a:ext cx="12226056" cy="6838949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g13487a69542_0_49"/>
          <p:cNvSpPr txBox="1"/>
          <p:nvPr/>
        </p:nvSpPr>
        <p:spPr>
          <a:xfrm>
            <a:off x="789525" y="169225"/>
            <a:ext cx="10578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g13487a69542_0_49"/>
          <p:cNvSpPr txBox="1"/>
          <p:nvPr/>
        </p:nvSpPr>
        <p:spPr>
          <a:xfrm>
            <a:off x="939900" y="19050"/>
            <a:ext cx="64686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i="0" lang="fr-FR" sz="29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L’aménagement du coin marchand : </a:t>
            </a:r>
            <a:endParaRPr b="1" i="0" sz="1700" u="sng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4" name="Google Shape;274;g13487a69542_0_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56975" y="754222"/>
            <a:ext cx="4817025" cy="260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g13487a69542_0_4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23388" y="0"/>
            <a:ext cx="3990975" cy="361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g13487a69542_0_4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9525" y="3755675"/>
            <a:ext cx="4499975" cy="310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g13487a69542_0_4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866597" y="3816833"/>
            <a:ext cx="4499975" cy="2980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g11dd34a10e4_0_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4056" y="19050"/>
            <a:ext cx="12226056" cy="6838949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g11dd34a10e4_0_15"/>
          <p:cNvSpPr txBox="1"/>
          <p:nvPr/>
        </p:nvSpPr>
        <p:spPr>
          <a:xfrm>
            <a:off x="800925" y="0"/>
            <a:ext cx="105624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fr-FR" sz="26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Jeu libre </a:t>
            </a:r>
            <a:r>
              <a:rPr b="0" i="0" lang="fr-FR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Première étape d’appropriation par les élèves de cet espace et mise en place du vocabulaire avant d’entrer dans les apprentissages spécifiques concernant la construction du nombre 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4" name="Google Shape;284;g11dd34a10e4_0_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0925" y="1843300"/>
            <a:ext cx="3657974" cy="4731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g11dd34a10e4_0_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41900" y="3241475"/>
            <a:ext cx="3943026" cy="3332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g11dd34a10e4_0_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585774" y="3241475"/>
            <a:ext cx="2545825" cy="333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g11dd34a10e4_0_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4056" y="19050"/>
            <a:ext cx="12226056" cy="6838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g11dd34a10e4_0_9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8025" y="19050"/>
            <a:ext cx="5087400" cy="3170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g11dd34a10e4_0_9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15425" y="0"/>
            <a:ext cx="5501875" cy="278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g11dd34a10e4_0_9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95995" y="3556000"/>
            <a:ext cx="5321299" cy="330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g11dd34a10e4_0_9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28025" y="3429000"/>
            <a:ext cx="5178977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Google Shape;300;g11dd34a10e4_0_1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4056" y="19050"/>
            <a:ext cx="12226056" cy="6838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g11dd34a10e4_0_1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4176" y="0"/>
            <a:ext cx="5223925" cy="331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g11dd34a10e4_0_1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96000" y="-1"/>
            <a:ext cx="5316875" cy="3230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g11dd34a10e4_0_1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64600" y="4375775"/>
            <a:ext cx="6310424" cy="2482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g11dd34a10e4_0_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4056" y="19050"/>
            <a:ext cx="12226056" cy="6838949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g11dd34a10e4_0_42"/>
          <p:cNvSpPr txBox="1"/>
          <p:nvPr/>
        </p:nvSpPr>
        <p:spPr>
          <a:xfrm>
            <a:off x="814800" y="19050"/>
            <a:ext cx="10562400" cy="33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fr-FR" sz="26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Du jeu libre au jeu structuré :</a:t>
            </a:r>
            <a:r>
              <a:rPr b="0" i="0" lang="fr-FR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trier pour ranger le coin marchand 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fr-FR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Déterminer des caractéristiques communes à des lots d’objets (ne pas orienter les critères de tri) 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fr-FR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Déterminer un tri cohérent avec l’espace marchand 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fr-FR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Étiqueter ce tri (suivant l’âge avec photos, images, écrits) 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fr-FR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Étiqueter avec le prix des objets (MS/GS) 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fr-FR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Faire l’inventaire de tout ce qui est dans le coin marchand, le marchand doit connaître son stock. 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0" name="Google Shape;310;g11dd34a10e4_0_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7775" y="4566875"/>
            <a:ext cx="10579425" cy="2202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" name="Google Shape;315;g11dd34a10e4_0_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4056" y="19050"/>
            <a:ext cx="12226056" cy="6838949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g11dd34a10e4_0_49"/>
          <p:cNvSpPr txBox="1"/>
          <p:nvPr/>
        </p:nvSpPr>
        <p:spPr>
          <a:xfrm>
            <a:off x="800925" y="19050"/>
            <a:ext cx="105624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fr-FR" sz="26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Du jeu libre au jeu structuré à partir de listes de courses </a:t>
            </a:r>
            <a:r>
              <a:rPr b="0" i="0" lang="fr-FR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fr-FR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préparer un panier en rapport avec une commande :  orale  écrite (à partir de représentations et de nombres écrits en chiffres) 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7" name="Google Shape;317;g11dd34a10e4_0_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49400" y="1929363"/>
            <a:ext cx="4191000" cy="437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g11dd34a10e4_0_4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38175" y="2333757"/>
            <a:ext cx="5700250" cy="370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g11dd34a10e4_0_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4056" y="19050"/>
            <a:ext cx="12226056" cy="6838949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g11dd34a10e4_0_62"/>
          <p:cNvSpPr txBox="1"/>
          <p:nvPr/>
        </p:nvSpPr>
        <p:spPr>
          <a:xfrm>
            <a:off x="817625" y="0"/>
            <a:ext cx="104955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937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❖"/>
            </a:pPr>
            <a:r>
              <a:rPr b="0" i="0" lang="fr-FR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produire une liste de commissions pour les autres  en associant des chiffres et des représentations  en encodant ou recopiant des mots du lexique associés à des chiffres concernant la quantité  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5" name="Google Shape;325;g11dd34a10e4_0_6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30339" y="1724475"/>
            <a:ext cx="3587136" cy="335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g11dd34a10e4_0_6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84475" y="1457500"/>
            <a:ext cx="2671400" cy="361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g11dd34a10e4_0_6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771050" y="3007742"/>
            <a:ext cx="2671399" cy="35521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g11dd34a10e4_0_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4056" y="19050"/>
            <a:ext cx="12226056" cy="6838949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g11dd34a10e4_0_20"/>
          <p:cNvSpPr txBox="1"/>
          <p:nvPr/>
        </p:nvSpPr>
        <p:spPr>
          <a:xfrm>
            <a:off x="784250" y="0"/>
            <a:ext cx="10578900" cy="4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fr-FR" sz="26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Du jeu libre au jeu structuré en manipulant dans des situations simples d’ajout et de retrait pour faire les courses  :</a:t>
            </a:r>
            <a:endParaRPr b="1" i="0" sz="2600" u="sng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fr-FR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Progressivité dans les prix :  tous les aliments coûtent 1 euro, les aliments ont des prix de 1 à 5 euros, les aliments ont des prix allant de 1 à 10 euros pièces (</a:t>
            </a:r>
            <a:r>
              <a:rPr b="0" i="1" lang="fr-F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permet de travailler les compléments du nombre</a:t>
            </a:r>
            <a:r>
              <a:rPr b="0" i="0" lang="fr-FR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fr-FR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 Progressivité pour payer ses courses :  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937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-"/>
            </a:pPr>
            <a:r>
              <a:rPr b="0" i="0" lang="fr-FR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utilisation de jetons 1 jeton/ 1 euro  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937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-"/>
            </a:pPr>
            <a:r>
              <a:rPr b="0" i="0" lang="fr-FR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 pièces de 1/ 2 euros  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937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-"/>
            </a:pPr>
            <a:r>
              <a:rPr b="0" i="0" lang="fr-FR" sz="2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introduction de billets de 5/ 10 euros. 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Google Shape;338;g11dd34a10e4_0_1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7018" y="9525"/>
            <a:ext cx="12226056" cy="6838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g11dd34a10e4_0_1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1475" y="3429000"/>
            <a:ext cx="10629076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g11dd34a10e4_0_135"/>
          <p:cNvSpPr txBox="1"/>
          <p:nvPr/>
        </p:nvSpPr>
        <p:spPr>
          <a:xfrm>
            <a:off x="781475" y="9525"/>
            <a:ext cx="106290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fr-FR" sz="2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Il est important de passer de la manipulation à l’abstraction en GS </a:t>
            </a:r>
            <a:r>
              <a:rPr b="0" i="0" lang="fr-F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Faire les courses en respectant une somme donnée (résolution de problèmes)  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1" lang="fr-FR" sz="2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Consigne : </a:t>
            </a:r>
            <a:r>
              <a:rPr b="0" i="0" lang="fr-F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acheter pour X € (différenciation : adapter la somme aux capacités de chacun)  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fr-F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L’enfant doit justifier et valider sa réponse, cette étape est primordiale pour sortir du faire et aller vers la résolution de problème et l’abstraction. 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g11dd34a10e4_0_1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7018" y="9525"/>
            <a:ext cx="12226056" cy="6838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g11dd34a10e4_0_1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55113" y="6200763"/>
            <a:ext cx="10048875" cy="65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g11dd34a10e4_0_1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4675" y="3353900"/>
            <a:ext cx="4740025" cy="284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g11dd34a10e4_0_14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90725" y="73250"/>
            <a:ext cx="5808475" cy="308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g11dd34a10e4_0_14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862025" y="2762725"/>
            <a:ext cx="5508725" cy="301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g11dd34a10e4_0_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4056" y="19050"/>
            <a:ext cx="12226056" cy="6838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g11dd34a10e4_0_7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8373" y="9525"/>
            <a:ext cx="1048150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Google Shape;360;g11dd34a10e4_0_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4056" y="19050"/>
            <a:ext cx="12226056" cy="6838949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g11dd34a10e4_0_78"/>
          <p:cNvSpPr txBox="1"/>
          <p:nvPr>
            <p:ph type="ctrTitle"/>
          </p:nvPr>
        </p:nvSpPr>
        <p:spPr>
          <a:xfrm>
            <a:off x="1154955" y="1447800"/>
            <a:ext cx="8825700" cy="332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0"/>
              <a:buFont typeface="Century Gothic"/>
              <a:buNone/>
            </a:pPr>
            <a:r>
              <a:rPr lang="fr-FR">
                <a:solidFill>
                  <a:srgbClr val="4CB9C3"/>
                </a:solidFill>
              </a:rPr>
              <a:t>Les contenus </a:t>
            </a:r>
            <a:br>
              <a:rPr lang="fr-FR">
                <a:solidFill>
                  <a:srgbClr val="4CB9C3"/>
                </a:solidFill>
              </a:rPr>
            </a:br>
            <a:r>
              <a:rPr lang="fr-FR" sz="3600">
                <a:solidFill>
                  <a:srgbClr val="4CB9C3"/>
                </a:solidFill>
              </a:rPr>
              <a:t>écrits, schémas, tableaux, photos, films</a:t>
            </a:r>
            <a:endParaRPr sz="3600">
              <a:solidFill>
                <a:srgbClr val="4CB9C3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Google Shape;366;g11dd34a10e4_0_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4056" y="19050"/>
            <a:ext cx="12226056" cy="6838949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g11dd34a10e4_0_83"/>
          <p:cNvSpPr txBox="1"/>
          <p:nvPr/>
        </p:nvSpPr>
        <p:spPr>
          <a:xfrm>
            <a:off x="767550" y="-3450"/>
            <a:ext cx="10629000" cy="35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fr-FR" sz="2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 matériel :</a:t>
            </a:r>
            <a:endParaRPr b="1" i="0" sz="2400" u="sng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fr-F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 matériel induit fortement l’orientation que l’on souhaite donner à cet espace. Le choix est déterminé par les progressions de l’enseignant dans les domaines impliqués. 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fr-F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 l’accent est mis sur l’entrée dans l’écrit par l’observation des emballages, le choix de ces derniers conditionnera la richesse des liens et des inférences que l’enfant sera en mesure d’effectuer. 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8" name="Google Shape;368;g11dd34a10e4_0_8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0875" y="3787750"/>
            <a:ext cx="3070250" cy="307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Google Shape;373;g13487a69542_0_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4056" y="19050"/>
            <a:ext cx="12226056" cy="6838949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g13487a69542_0_75"/>
          <p:cNvSpPr txBox="1"/>
          <p:nvPr/>
        </p:nvSpPr>
        <p:spPr>
          <a:xfrm>
            <a:off x="767550" y="-3450"/>
            <a:ext cx="10629000" cy="4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fr-FR" sz="2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 matériel :</a:t>
            </a:r>
            <a:endParaRPr b="1" i="0" sz="2400" u="sng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fr-F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 l’objectif est de travailler la numération, il est intéressant de bien indiquer des quantités sur les emballages, ou de faire des paquets ou des lots nécessitant un comptage. Les boîtes à oeufs, packs de bouteilles ou tablettes de chocolat offrent de nombreuses situations propices à la construction du concept de nombre. 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fr-F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 porte-monnaie tient aussi un rôle important, moyennant des adaptations permettant de comprendre des règles d’échanges de plus en plus complexes. Les prix sont indiqués sur les produits ou les boîtes. 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fr-F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Une déclinaison des différentes écritures (doigts, constellations, chiffres) permet de gérer la diversité des élèves. 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5" name="Google Shape;375;g13487a69542_0_7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4300" y="4315100"/>
            <a:ext cx="4021788" cy="25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g13487a69542_0_7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24025" y="4554438"/>
            <a:ext cx="4735574" cy="206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Google Shape;381;g11dd34a10e4_0_1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4056" y="19050"/>
            <a:ext cx="12226056" cy="6838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g11dd34a10e4_0_17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4378" y="3"/>
            <a:ext cx="5154700" cy="510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g11dd34a10e4_0_17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96000" y="2809863"/>
            <a:ext cx="5238750" cy="404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Google Shape;388;g11dd34a10e4_0_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4056" y="19050"/>
            <a:ext cx="12226056" cy="6838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g11dd34a10e4_0_8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48741" y="0"/>
            <a:ext cx="929451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Google Shape;39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4056" y="19050"/>
            <a:ext cx="12226056" cy="6838949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6"/>
          <p:cNvSpPr txBox="1"/>
          <p:nvPr/>
        </p:nvSpPr>
        <p:spPr>
          <a:xfrm>
            <a:off x="814425" y="19050"/>
            <a:ext cx="105291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fr-FR" sz="24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 conclusion : </a:t>
            </a:r>
            <a:endParaRPr b="1" i="0" sz="2400" u="sng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fr-F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Les épiceries font de moins en moins partie du quotidien des enfants. Il serait plus juste de parler de « rayon épicerie » et d’envisager des scénarios vécus dans les petites et moyennes surfaces. 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fr-F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D’autres rayons pourraient alors être proposés au cours du cycle 1, rayon jouet, livres, vêtements, accessoires de maison, etc.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6" name="Google Shape;396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18521" y="2748946"/>
            <a:ext cx="3828200" cy="4109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Ion">
  <a:themeElements>
    <a:clrScheme name="Ion">
      <a:dk1>
        <a:srgbClr val="000000"/>
      </a:dk1>
      <a:lt1>
        <a:srgbClr val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2019-08-23T19:24:02Z</dcterms:created>
  <dc:creator>sabrina paquier</dc:creator>
</cp:coreProperties>
</file>