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18"/>
  </p:notesMasterIdLst>
  <p:sldIdLst>
    <p:sldId id="257" r:id="rId2"/>
    <p:sldId id="259" r:id="rId3"/>
    <p:sldId id="274" r:id="rId4"/>
    <p:sldId id="260" r:id="rId5"/>
    <p:sldId id="275" r:id="rId6"/>
    <p:sldId id="262" r:id="rId7"/>
    <p:sldId id="263" r:id="rId8"/>
    <p:sldId id="294" r:id="rId9"/>
    <p:sldId id="282" r:id="rId10"/>
    <p:sldId id="283" r:id="rId11"/>
    <p:sldId id="289" r:id="rId12"/>
    <p:sldId id="292" r:id="rId13"/>
    <p:sldId id="287" r:id="rId14"/>
    <p:sldId id="288" r:id="rId15"/>
    <p:sldId id="291" r:id="rId16"/>
    <p:sldId id="286" r:id="rId1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éana" initials="D" lastIdx="0" clrIdx="0">
    <p:extLst>
      <p:ext uri="{19B8F6BF-5375-455C-9EA6-DF929625EA0E}">
        <p15:presenceInfo xmlns:p15="http://schemas.microsoft.com/office/powerpoint/2012/main" userId="7fbc552d1194d4d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7" autoAdjust="0"/>
    <p:restoredTop sz="79428" autoAdjust="0"/>
  </p:normalViewPr>
  <p:slideViewPr>
    <p:cSldViewPr snapToGrid="0" snapToObjects="1">
      <p:cViewPr varScale="1">
        <p:scale>
          <a:sx n="97" d="100"/>
          <a:sy n="97" d="100"/>
        </p:scale>
        <p:origin x="1320"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84CB3C-4FAD-4F26-94EE-7E878F571C1B}" type="datetimeFigureOut">
              <a:rPr lang="fr-FR" smtClean="0"/>
              <a:t>21/06/2022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13EA13-D2C8-4963-9613-440F78CFE4A4}" type="slidenum">
              <a:rPr lang="fr-FR" smtClean="0"/>
              <a:t>‹N°›</a:t>
            </a:fld>
            <a:endParaRPr lang="fr-FR"/>
          </a:p>
        </p:txBody>
      </p:sp>
    </p:spTree>
    <p:extLst>
      <p:ext uri="{BB962C8B-B14F-4D97-AF65-F5344CB8AC3E}">
        <p14:creationId xmlns:p14="http://schemas.microsoft.com/office/powerpoint/2010/main" val="4060087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Groupe concepteur</a:t>
            </a:r>
            <a:r>
              <a:rPr lang="fr-FR" baseline="0" dirty="0"/>
              <a:t> : </a:t>
            </a:r>
            <a:r>
              <a:rPr lang="fr-FR" baseline="0" dirty="0" err="1"/>
              <a:t>Hinano</a:t>
            </a:r>
            <a:r>
              <a:rPr lang="fr-FR" baseline="0" dirty="0"/>
              <a:t> Lucas (</a:t>
            </a:r>
            <a:r>
              <a:rPr lang="fr-FR" baseline="0" dirty="0" err="1"/>
              <a:t>Dirécole</a:t>
            </a:r>
            <a:r>
              <a:rPr lang="fr-FR" baseline="0" dirty="0"/>
              <a:t> Tuamotu), </a:t>
            </a:r>
            <a:r>
              <a:rPr lang="fr-FR" baseline="0" dirty="0" err="1"/>
              <a:t>Vairea</a:t>
            </a:r>
            <a:r>
              <a:rPr lang="fr-FR" baseline="0" dirty="0"/>
              <a:t> </a:t>
            </a:r>
            <a:r>
              <a:rPr lang="fr-FR" baseline="0" dirty="0" err="1"/>
              <a:t>Holozet</a:t>
            </a:r>
            <a:r>
              <a:rPr lang="fr-FR" baseline="0" dirty="0"/>
              <a:t> (</a:t>
            </a:r>
            <a:r>
              <a:rPr lang="fr-FR" baseline="0" dirty="0" err="1"/>
              <a:t>Dirécole</a:t>
            </a:r>
            <a:r>
              <a:rPr lang="fr-FR" baseline="0" dirty="0"/>
              <a:t> Faaa), Cécile Lenoir (</a:t>
            </a:r>
            <a:r>
              <a:rPr lang="fr-FR" baseline="0" dirty="0" err="1"/>
              <a:t>Dirécole</a:t>
            </a:r>
            <a:r>
              <a:rPr lang="fr-FR" baseline="0" dirty="0"/>
              <a:t> Punaauia), Déana Wong (CPAIEN Moorea-</a:t>
            </a:r>
            <a:r>
              <a:rPr lang="fr-FR" baseline="0" dirty="0" err="1"/>
              <a:t>Maiao</a:t>
            </a:r>
            <a:r>
              <a:rPr lang="fr-FR" baseline="0"/>
              <a:t>)</a:t>
            </a:r>
            <a:endParaRPr lang="fr-FR" baseline="0" dirty="0"/>
          </a:p>
        </p:txBody>
      </p:sp>
      <p:sp>
        <p:nvSpPr>
          <p:cNvPr id="4" name="Espace réservé du numéro de diapositive 3"/>
          <p:cNvSpPr>
            <a:spLocks noGrp="1"/>
          </p:cNvSpPr>
          <p:nvPr>
            <p:ph type="sldNum" sz="quarter" idx="10"/>
          </p:nvPr>
        </p:nvSpPr>
        <p:spPr/>
        <p:txBody>
          <a:bodyPr/>
          <a:lstStyle/>
          <a:p>
            <a:fld id="{3013EA13-D2C8-4963-9613-440F78CFE4A4}" type="slidenum">
              <a:rPr lang="fr-FR" smtClean="0"/>
              <a:t>1</a:t>
            </a:fld>
            <a:endParaRPr lang="fr-FR"/>
          </a:p>
        </p:txBody>
      </p:sp>
    </p:spTree>
    <p:extLst>
      <p:ext uri="{BB962C8B-B14F-4D97-AF65-F5344CB8AC3E}">
        <p14:creationId xmlns:p14="http://schemas.microsoft.com/office/powerpoint/2010/main" val="2267263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PF" dirty="0"/>
              <a:t>LE POSITIONNEMENT DANS LES PROGRAMMMES</a:t>
            </a:r>
          </a:p>
        </p:txBody>
      </p:sp>
      <p:sp>
        <p:nvSpPr>
          <p:cNvPr id="4" name="Espace réservé du numéro de diapositive 3"/>
          <p:cNvSpPr>
            <a:spLocks noGrp="1"/>
          </p:cNvSpPr>
          <p:nvPr>
            <p:ph type="sldNum" sz="quarter" idx="5"/>
          </p:nvPr>
        </p:nvSpPr>
        <p:spPr/>
        <p:txBody>
          <a:bodyPr/>
          <a:lstStyle/>
          <a:p>
            <a:fld id="{3013EA13-D2C8-4963-9613-440F78CFE4A4}" type="slidenum">
              <a:rPr lang="fr-FR" smtClean="0"/>
              <a:t>4</a:t>
            </a:fld>
            <a:endParaRPr lang="fr-FR"/>
          </a:p>
        </p:txBody>
      </p:sp>
    </p:spTree>
    <p:extLst>
      <p:ext uri="{BB962C8B-B14F-4D97-AF65-F5344CB8AC3E}">
        <p14:creationId xmlns:p14="http://schemas.microsoft.com/office/powerpoint/2010/main" val="2411136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PF" dirty="0"/>
              <a:t>LES CONTENUS</a:t>
            </a:r>
          </a:p>
        </p:txBody>
      </p:sp>
      <p:sp>
        <p:nvSpPr>
          <p:cNvPr id="4" name="Espace réservé du numéro de diapositive 3"/>
          <p:cNvSpPr>
            <a:spLocks noGrp="1"/>
          </p:cNvSpPr>
          <p:nvPr>
            <p:ph type="sldNum" sz="quarter" idx="5"/>
          </p:nvPr>
        </p:nvSpPr>
        <p:spPr/>
        <p:txBody>
          <a:bodyPr/>
          <a:lstStyle/>
          <a:p>
            <a:fld id="{3013EA13-D2C8-4963-9613-440F78CFE4A4}" type="slidenum">
              <a:rPr lang="fr-FR" smtClean="0"/>
              <a:t>8</a:t>
            </a:fld>
            <a:endParaRPr lang="fr-FR"/>
          </a:p>
        </p:txBody>
      </p:sp>
    </p:spTree>
    <p:extLst>
      <p:ext uri="{BB962C8B-B14F-4D97-AF65-F5344CB8AC3E}">
        <p14:creationId xmlns:p14="http://schemas.microsoft.com/office/powerpoint/2010/main" val="1728933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PF" dirty="0"/>
              <a:t>DEVELOPPEMENT DU POINT 1</a:t>
            </a:r>
          </a:p>
        </p:txBody>
      </p:sp>
      <p:sp>
        <p:nvSpPr>
          <p:cNvPr id="4" name="Espace réservé du numéro de diapositive 3"/>
          <p:cNvSpPr>
            <a:spLocks noGrp="1"/>
          </p:cNvSpPr>
          <p:nvPr>
            <p:ph type="sldNum" sz="quarter" idx="5"/>
          </p:nvPr>
        </p:nvSpPr>
        <p:spPr/>
        <p:txBody>
          <a:bodyPr/>
          <a:lstStyle/>
          <a:p>
            <a:fld id="{3013EA13-D2C8-4963-9613-440F78CFE4A4}" type="slidenum">
              <a:rPr lang="fr-FR" smtClean="0"/>
              <a:t>9</a:t>
            </a:fld>
            <a:endParaRPr lang="fr-FR"/>
          </a:p>
        </p:txBody>
      </p:sp>
    </p:spTree>
    <p:extLst>
      <p:ext uri="{BB962C8B-B14F-4D97-AF65-F5344CB8AC3E}">
        <p14:creationId xmlns:p14="http://schemas.microsoft.com/office/powerpoint/2010/main" val="2301477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PF" dirty="0"/>
              <a:t>DEVELOPPEMENT DU POINT 2</a:t>
            </a:r>
          </a:p>
          <a:p>
            <a:endParaRPr lang="fr-PF" dirty="0"/>
          </a:p>
        </p:txBody>
      </p:sp>
      <p:sp>
        <p:nvSpPr>
          <p:cNvPr id="4" name="Espace réservé du numéro de diapositive 3"/>
          <p:cNvSpPr>
            <a:spLocks noGrp="1"/>
          </p:cNvSpPr>
          <p:nvPr>
            <p:ph type="sldNum" sz="quarter" idx="5"/>
          </p:nvPr>
        </p:nvSpPr>
        <p:spPr/>
        <p:txBody>
          <a:bodyPr/>
          <a:lstStyle/>
          <a:p>
            <a:fld id="{3013EA13-D2C8-4963-9613-440F78CFE4A4}" type="slidenum">
              <a:rPr lang="fr-FR" smtClean="0"/>
              <a:t>10</a:t>
            </a:fld>
            <a:endParaRPr lang="fr-FR"/>
          </a:p>
        </p:txBody>
      </p:sp>
    </p:spTree>
    <p:extLst>
      <p:ext uri="{BB962C8B-B14F-4D97-AF65-F5344CB8AC3E}">
        <p14:creationId xmlns:p14="http://schemas.microsoft.com/office/powerpoint/2010/main" val="24547852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PF" dirty="0"/>
              <a:t>DEVELOPPEMENT DU POINT 3</a:t>
            </a:r>
          </a:p>
          <a:p>
            <a:endParaRPr lang="fr-PF" dirty="0"/>
          </a:p>
        </p:txBody>
      </p:sp>
      <p:sp>
        <p:nvSpPr>
          <p:cNvPr id="4" name="Espace réservé du numéro de diapositive 3"/>
          <p:cNvSpPr>
            <a:spLocks noGrp="1"/>
          </p:cNvSpPr>
          <p:nvPr>
            <p:ph type="sldNum" sz="quarter" idx="5"/>
          </p:nvPr>
        </p:nvSpPr>
        <p:spPr/>
        <p:txBody>
          <a:bodyPr/>
          <a:lstStyle/>
          <a:p>
            <a:fld id="{3013EA13-D2C8-4963-9613-440F78CFE4A4}" type="slidenum">
              <a:rPr lang="fr-FR" smtClean="0"/>
              <a:t>11</a:t>
            </a:fld>
            <a:endParaRPr lang="fr-FR"/>
          </a:p>
        </p:txBody>
      </p:sp>
    </p:spTree>
    <p:extLst>
      <p:ext uri="{BB962C8B-B14F-4D97-AF65-F5344CB8AC3E}">
        <p14:creationId xmlns:p14="http://schemas.microsoft.com/office/powerpoint/2010/main" val="4004446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a:t>Extrait du parcours Magistère : </a:t>
            </a:r>
            <a:r>
              <a:rPr lang="fr-FR" sz="1200" dirty="0"/>
              <a:t>Enseigner le nombre comme mémoire de position au cycle 1</a:t>
            </a:r>
            <a:r>
              <a:rPr lang="fr-FR" sz="1200" baseline="0" dirty="0"/>
              <a:t> (Renault, 2021).</a:t>
            </a:r>
            <a:endParaRPr lang="fr-FR" sz="1200" dirty="0"/>
          </a:p>
          <a:p>
            <a:endParaRPr lang="fr-FR" dirty="0"/>
          </a:p>
        </p:txBody>
      </p:sp>
      <p:sp>
        <p:nvSpPr>
          <p:cNvPr id="4" name="Espace réservé du numéro de diapositive 3"/>
          <p:cNvSpPr>
            <a:spLocks noGrp="1"/>
          </p:cNvSpPr>
          <p:nvPr>
            <p:ph type="sldNum" sz="quarter" idx="10"/>
          </p:nvPr>
        </p:nvSpPr>
        <p:spPr/>
        <p:txBody>
          <a:bodyPr/>
          <a:lstStyle/>
          <a:p>
            <a:fld id="{3013EA13-D2C8-4963-9613-440F78CFE4A4}" type="slidenum">
              <a:rPr lang="fr-FR" smtClean="0"/>
              <a:t>12</a:t>
            </a:fld>
            <a:endParaRPr lang="fr-FR"/>
          </a:p>
        </p:txBody>
      </p:sp>
    </p:spTree>
    <p:extLst>
      <p:ext uri="{BB962C8B-B14F-4D97-AF65-F5344CB8AC3E}">
        <p14:creationId xmlns:p14="http://schemas.microsoft.com/office/powerpoint/2010/main" val="3262054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On peut envisager de multiplier les situations didactiques qui illustrent chacune un aspect différent comme le suggère MOORE (voir § 9), mais cette stratégie</a:t>
            </a:r>
          </a:p>
          <a:p>
            <a:r>
              <a:rPr lang="fr-FR" dirty="0"/>
              <a:t>didactique est douteuse : elle demande beaucoup de temps, elle donne une image trop riche et trop parcellaire et il se peut que jamais le sens d’ensemble ne soit transmis. Il est donc avantageux de disposer d’une « situation fondamentale » qui puisse générer ce champ. La fonction d’une situation fondamentale est de résumer ce sens global de façon à permettre ensuite de déployer le nombre et la diversité de ses occurrences suivant les nécessités et les possibilités de l’enseignement. (Brousseau,</a:t>
            </a:r>
            <a:r>
              <a:rPr lang="fr-FR" baseline="0" dirty="0"/>
              <a:t> 2011, p.11)</a:t>
            </a:r>
            <a:endParaRPr lang="fr-FR" dirty="0"/>
          </a:p>
        </p:txBody>
      </p:sp>
      <p:sp>
        <p:nvSpPr>
          <p:cNvPr id="4" name="Espace réservé du numéro de diapositive 3"/>
          <p:cNvSpPr>
            <a:spLocks noGrp="1"/>
          </p:cNvSpPr>
          <p:nvPr>
            <p:ph type="sldNum" sz="quarter" idx="10"/>
          </p:nvPr>
        </p:nvSpPr>
        <p:spPr/>
        <p:txBody>
          <a:bodyPr/>
          <a:lstStyle/>
          <a:p>
            <a:fld id="{3013EA13-D2C8-4963-9613-440F78CFE4A4}" type="slidenum">
              <a:rPr lang="fr-FR" smtClean="0"/>
              <a:t>13</a:t>
            </a:fld>
            <a:endParaRPr lang="fr-FR"/>
          </a:p>
        </p:txBody>
      </p:sp>
    </p:spTree>
    <p:extLst>
      <p:ext uri="{BB962C8B-B14F-4D97-AF65-F5344CB8AC3E}">
        <p14:creationId xmlns:p14="http://schemas.microsoft.com/office/powerpoint/2010/main" val="4570239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3013EA13-D2C8-4963-9613-440F78CFE4A4}" type="slidenum">
              <a:rPr lang="fr-FR" smtClean="0"/>
              <a:t>16</a:t>
            </a:fld>
            <a:endParaRPr lang="fr-FR"/>
          </a:p>
        </p:txBody>
      </p:sp>
    </p:spTree>
    <p:extLst>
      <p:ext uri="{BB962C8B-B14F-4D97-AF65-F5344CB8AC3E}">
        <p14:creationId xmlns:p14="http://schemas.microsoft.com/office/powerpoint/2010/main" val="3475206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D3C100-347E-AF4B-8AC6-8756FD089081}"/>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11FA1585-FA07-9E4E-857E-FE4950654C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1EAD0EAD-FFBD-6542-AE99-9759A79892EF}"/>
              </a:ext>
            </a:extLst>
          </p:cNvPr>
          <p:cNvSpPr>
            <a:spLocks noGrp="1"/>
          </p:cNvSpPr>
          <p:nvPr>
            <p:ph type="dt" sz="half" idx="10"/>
          </p:nvPr>
        </p:nvSpPr>
        <p:spPr/>
        <p:txBody>
          <a:bodyPr/>
          <a:lstStyle/>
          <a:p>
            <a:fld id="{780CA656-EC14-0543-85CA-C824293931F0}" type="datetimeFigureOut">
              <a:rPr lang="fr-FR" smtClean="0"/>
              <a:t>21/06/2022</a:t>
            </a:fld>
            <a:endParaRPr lang="fr-FR"/>
          </a:p>
        </p:txBody>
      </p:sp>
      <p:sp>
        <p:nvSpPr>
          <p:cNvPr id="5" name="Espace réservé du pied de page 4">
            <a:extLst>
              <a:ext uri="{FF2B5EF4-FFF2-40B4-BE49-F238E27FC236}">
                <a16:creationId xmlns:a16="http://schemas.microsoft.com/office/drawing/2014/main" id="{851C7DB4-DF3C-7C4C-AD4C-FD00BA371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40E6601-1414-EE40-B2DC-BCF871D0ECA8}"/>
              </a:ext>
            </a:extLst>
          </p:cNvPr>
          <p:cNvSpPr>
            <a:spLocks noGrp="1"/>
          </p:cNvSpPr>
          <p:nvPr>
            <p:ph type="sldNum" sz="quarter" idx="12"/>
          </p:nvPr>
        </p:nvSpPr>
        <p:spPr/>
        <p:txBody>
          <a:bodyPr/>
          <a:lstStyle/>
          <a:p>
            <a:fld id="{67D86018-212D-4942-9A62-E532DC45E570}" type="slidenum">
              <a:rPr lang="fr-FR" smtClean="0"/>
              <a:t>‹N°›</a:t>
            </a:fld>
            <a:endParaRPr lang="fr-FR"/>
          </a:p>
        </p:txBody>
      </p:sp>
    </p:spTree>
    <p:extLst>
      <p:ext uri="{BB962C8B-B14F-4D97-AF65-F5344CB8AC3E}">
        <p14:creationId xmlns:p14="http://schemas.microsoft.com/office/powerpoint/2010/main" val="11989270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93EBAE-CCA2-8046-81DB-E5096D24AC11}"/>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2365D8C-AD77-6144-8EE4-B97A96E15DEA}"/>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6EC7CF97-61FE-9E40-A7D9-8D793A1C7074}"/>
              </a:ext>
            </a:extLst>
          </p:cNvPr>
          <p:cNvSpPr>
            <a:spLocks noGrp="1"/>
          </p:cNvSpPr>
          <p:nvPr>
            <p:ph type="dt" sz="half" idx="10"/>
          </p:nvPr>
        </p:nvSpPr>
        <p:spPr/>
        <p:txBody>
          <a:bodyPr/>
          <a:lstStyle/>
          <a:p>
            <a:fld id="{780CA656-EC14-0543-85CA-C824293931F0}" type="datetimeFigureOut">
              <a:rPr lang="fr-FR" smtClean="0"/>
              <a:t>21/06/2022</a:t>
            </a:fld>
            <a:endParaRPr lang="fr-FR"/>
          </a:p>
        </p:txBody>
      </p:sp>
      <p:sp>
        <p:nvSpPr>
          <p:cNvPr id="5" name="Espace réservé du pied de page 4">
            <a:extLst>
              <a:ext uri="{FF2B5EF4-FFF2-40B4-BE49-F238E27FC236}">
                <a16:creationId xmlns:a16="http://schemas.microsoft.com/office/drawing/2014/main" id="{00701BA6-92FA-554B-A475-94BDEBCCA54D}"/>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C6531E9-5879-5847-8513-BD5B81569407}"/>
              </a:ext>
            </a:extLst>
          </p:cNvPr>
          <p:cNvSpPr>
            <a:spLocks noGrp="1"/>
          </p:cNvSpPr>
          <p:nvPr>
            <p:ph type="sldNum" sz="quarter" idx="12"/>
          </p:nvPr>
        </p:nvSpPr>
        <p:spPr/>
        <p:txBody>
          <a:bodyPr/>
          <a:lstStyle/>
          <a:p>
            <a:fld id="{67D86018-212D-4942-9A62-E532DC45E570}" type="slidenum">
              <a:rPr lang="fr-FR" smtClean="0"/>
              <a:t>‹N°›</a:t>
            </a:fld>
            <a:endParaRPr lang="fr-FR"/>
          </a:p>
        </p:txBody>
      </p:sp>
    </p:spTree>
    <p:extLst>
      <p:ext uri="{BB962C8B-B14F-4D97-AF65-F5344CB8AC3E}">
        <p14:creationId xmlns:p14="http://schemas.microsoft.com/office/powerpoint/2010/main" val="989502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E885F0-C64A-4844-9D32-8D73CF32A4B9}"/>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A2B3BC1-D410-724F-80B6-7EF9A1B20F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C418E2AE-55B5-3B4A-9D1A-213ECE4954C2}"/>
              </a:ext>
            </a:extLst>
          </p:cNvPr>
          <p:cNvSpPr>
            <a:spLocks noGrp="1"/>
          </p:cNvSpPr>
          <p:nvPr>
            <p:ph type="dt" sz="half" idx="10"/>
          </p:nvPr>
        </p:nvSpPr>
        <p:spPr/>
        <p:txBody>
          <a:bodyPr/>
          <a:lstStyle/>
          <a:p>
            <a:fld id="{780CA656-EC14-0543-85CA-C824293931F0}" type="datetimeFigureOut">
              <a:rPr lang="fr-FR" smtClean="0"/>
              <a:t>21/06/2022</a:t>
            </a:fld>
            <a:endParaRPr lang="fr-FR"/>
          </a:p>
        </p:txBody>
      </p:sp>
      <p:sp>
        <p:nvSpPr>
          <p:cNvPr id="5" name="Espace réservé du pied de page 4">
            <a:extLst>
              <a:ext uri="{FF2B5EF4-FFF2-40B4-BE49-F238E27FC236}">
                <a16:creationId xmlns:a16="http://schemas.microsoft.com/office/drawing/2014/main" id="{CC3780D8-B029-944E-90BA-CEBA698F6EA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7BA170B-F448-AC42-A37C-C2D4616BB83C}"/>
              </a:ext>
            </a:extLst>
          </p:cNvPr>
          <p:cNvSpPr>
            <a:spLocks noGrp="1"/>
          </p:cNvSpPr>
          <p:nvPr>
            <p:ph type="sldNum" sz="quarter" idx="12"/>
          </p:nvPr>
        </p:nvSpPr>
        <p:spPr/>
        <p:txBody>
          <a:bodyPr/>
          <a:lstStyle/>
          <a:p>
            <a:fld id="{67D86018-212D-4942-9A62-E532DC45E570}" type="slidenum">
              <a:rPr lang="fr-FR" smtClean="0"/>
              <a:t>‹N°›</a:t>
            </a:fld>
            <a:endParaRPr lang="fr-FR"/>
          </a:p>
        </p:txBody>
      </p:sp>
    </p:spTree>
    <p:extLst>
      <p:ext uri="{BB962C8B-B14F-4D97-AF65-F5344CB8AC3E}">
        <p14:creationId xmlns:p14="http://schemas.microsoft.com/office/powerpoint/2010/main" val="216743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270089-8F60-6A48-BEF0-99C136C3009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864F302-2F02-3D43-A13B-82CFAE2A4B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8EA6CAD8-EC0D-A84D-8B6D-02A1C8AEADE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934877F-7117-6546-9C18-43AEB2863123}"/>
              </a:ext>
            </a:extLst>
          </p:cNvPr>
          <p:cNvSpPr>
            <a:spLocks noGrp="1"/>
          </p:cNvSpPr>
          <p:nvPr>
            <p:ph type="dt" sz="half" idx="10"/>
          </p:nvPr>
        </p:nvSpPr>
        <p:spPr/>
        <p:txBody>
          <a:bodyPr/>
          <a:lstStyle/>
          <a:p>
            <a:fld id="{780CA656-EC14-0543-85CA-C824293931F0}" type="datetimeFigureOut">
              <a:rPr lang="fr-FR" smtClean="0"/>
              <a:t>21/06/2022</a:t>
            </a:fld>
            <a:endParaRPr lang="fr-FR"/>
          </a:p>
        </p:txBody>
      </p:sp>
      <p:sp>
        <p:nvSpPr>
          <p:cNvPr id="6" name="Espace réservé du pied de page 5">
            <a:extLst>
              <a:ext uri="{FF2B5EF4-FFF2-40B4-BE49-F238E27FC236}">
                <a16:creationId xmlns:a16="http://schemas.microsoft.com/office/drawing/2014/main" id="{3109F389-9376-0A44-AC32-FDC5D38BC6F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C30D6ABC-8A30-FF4A-85E2-8FAA504E9E56}"/>
              </a:ext>
            </a:extLst>
          </p:cNvPr>
          <p:cNvSpPr>
            <a:spLocks noGrp="1"/>
          </p:cNvSpPr>
          <p:nvPr>
            <p:ph type="sldNum" sz="quarter" idx="12"/>
          </p:nvPr>
        </p:nvSpPr>
        <p:spPr/>
        <p:txBody>
          <a:bodyPr/>
          <a:lstStyle/>
          <a:p>
            <a:fld id="{67D86018-212D-4942-9A62-E532DC45E570}" type="slidenum">
              <a:rPr lang="fr-FR" smtClean="0"/>
              <a:t>‹N°›</a:t>
            </a:fld>
            <a:endParaRPr lang="fr-FR"/>
          </a:p>
        </p:txBody>
      </p:sp>
    </p:spTree>
    <p:extLst>
      <p:ext uri="{BB962C8B-B14F-4D97-AF65-F5344CB8AC3E}">
        <p14:creationId xmlns:p14="http://schemas.microsoft.com/office/powerpoint/2010/main" val="774550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972D14D-B755-3F45-B986-A18801B493C8}"/>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F0E431AA-9ADA-7A46-AEE9-520F1F65BA1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747EEE9-6E6A-A044-89C7-19632E9D637B}"/>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7BA4D14E-DE7C-BF48-B443-1AAB1888D7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45A8637D-A048-AE47-8768-EFA61BB182D9}"/>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90636EEC-37AB-1544-B820-4B29E35A6616}"/>
              </a:ext>
            </a:extLst>
          </p:cNvPr>
          <p:cNvSpPr>
            <a:spLocks noGrp="1"/>
          </p:cNvSpPr>
          <p:nvPr>
            <p:ph type="dt" sz="half" idx="10"/>
          </p:nvPr>
        </p:nvSpPr>
        <p:spPr/>
        <p:txBody>
          <a:bodyPr/>
          <a:lstStyle/>
          <a:p>
            <a:fld id="{780CA656-EC14-0543-85CA-C824293931F0}" type="datetimeFigureOut">
              <a:rPr lang="fr-FR" smtClean="0"/>
              <a:t>21/06/2022</a:t>
            </a:fld>
            <a:endParaRPr lang="fr-FR"/>
          </a:p>
        </p:txBody>
      </p:sp>
      <p:sp>
        <p:nvSpPr>
          <p:cNvPr id="8" name="Espace réservé du pied de page 7">
            <a:extLst>
              <a:ext uri="{FF2B5EF4-FFF2-40B4-BE49-F238E27FC236}">
                <a16:creationId xmlns:a16="http://schemas.microsoft.com/office/drawing/2014/main" id="{464DEC3C-5E36-A543-A9E8-9829B8C20DAF}"/>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9F1DD5E-E701-D242-BDDE-E77FAE517769}"/>
              </a:ext>
            </a:extLst>
          </p:cNvPr>
          <p:cNvSpPr>
            <a:spLocks noGrp="1"/>
          </p:cNvSpPr>
          <p:nvPr>
            <p:ph type="sldNum" sz="quarter" idx="12"/>
          </p:nvPr>
        </p:nvSpPr>
        <p:spPr/>
        <p:txBody>
          <a:bodyPr/>
          <a:lstStyle/>
          <a:p>
            <a:fld id="{67D86018-212D-4942-9A62-E532DC45E570}" type="slidenum">
              <a:rPr lang="fr-FR" smtClean="0"/>
              <a:t>‹N°›</a:t>
            </a:fld>
            <a:endParaRPr lang="fr-FR"/>
          </a:p>
        </p:txBody>
      </p:sp>
    </p:spTree>
    <p:extLst>
      <p:ext uri="{BB962C8B-B14F-4D97-AF65-F5344CB8AC3E}">
        <p14:creationId xmlns:p14="http://schemas.microsoft.com/office/powerpoint/2010/main" val="1385781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2B6AA2-7BE2-1E4B-B98D-221D5B9A87B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23D74F66-14CE-864D-93C3-79717138DFA6}"/>
              </a:ext>
            </a:extLst>
          </p:cNvPr>
          <p:cNvSpPr>
            <a:spLocks noGrp="1"/>
          </p:cNvSpPr>
          <p:nvPr>
            <p:ph type="dt" sz="half" idx="10"/>
          </p:nvPr>
        </p:nvSpPr>
        <p:spPr/>
        <p:txBody>
          <a:bodyPr/>
          <a:lstStyle/>
          <a:p>
            <a:fld id="{780CA656-EC14-0543-85CA-C824293931F0}" type="datetimeFigureOut">
              <a:rPr lang="fr-FR" smtClean="0"/>
              <a:t>21/06/2022</a:t>
            </a:fld>
            <a:endParaRPr lang="fr-FR"/>
          </a:p>
        </p:txBody>
      </p:sp>
      <p:sp>
        <p:nvSpPr>
          <p:cNvPr id="4" name="Espace réservé du pied de page 3">
            <a:extLst>
              <a:ext uri="{FF2B5EF4-FFF2-40B4-BE49-F238E27FC236}">
                <a16:creationId xmlns:a16="http://schemas.microsoft.com/office/drawing/2014/main" id="{26F0F692-F5F4-0346-B1E9-C98227BD2F32}"/>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714DC5A4-D3AF-EA4D-83D1-A64570947CCB}"/>
              </a:ext>
            </a:extLst>
          </p:cNvPr>
          <p:cNvSpPr>
            <a:spLocks noGrp="1"/>
          </p:cNvSpPr>
          <p:nvPr>
            <p:ph type="sldNum" sz="quarter" idx="12"/>
          </p:nvPr>
        </p:nvSpPr>
        <p:spPr/>
        <p:txBody>
          <a:bodyPr/>
          <a:lstStyle/>
          <a:p>
            <a:fld id="{67D86018-212D-4942-9A62-E532DC45E570}" type="slidenum">
              <a:rPr lang="fr-FR" smtClean="0"/>
              <a:t>‹N°›</a:t>
            </a:fld>
            <a:endParaRPr lang="fr-FR"/>
          </a:p>
        </p:txBody>
      </p:sp>
    </p:spTree>
    <p:extLst>
      <p:ext uri="{BB962C8B-B14F-4D97-AF65-F5344CB8AC3E}">
        <p14:creationId xmlns:p14="http://schemas.microsoft.com/office/powerpoint/2010/main" val="3865608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AFEF326-6F3A-0544-BD05-231EC2D24F64}"/>
              </a:ext>
            </a:extLst>
          </p:cNvPr>
          <p:cNvSpPr>
            <a:spLocks noGrp="1"/>
          </p:cNvSpPr>
          <p:nvPr>
            <p:ph type="dt" sz="half" idx="10"/>
          </p:nvPr>
        </p:nvSpPr>
        <p:spPr/>
        <p:txBody>
          <a:bodyPr/>
          <a:lstStyle/>
          <a:p>
            <a:fld id="{780CA656-EC14-0543-85CA-C824293931F0}" type="datetimeFigureOut">
              <a:rPr lang="fr-FR" smtClean="0"/>
              <a:t>21/06/2022</a:t>
            </a:fld>
            <a:endParaRPr lang="fr-FR"/>
          </a:p>
        </p:txBody>
      </p:sp>
      <p:sp>
        <p:nvSpPr>
          <p:cNvPr id="3" name="Espace réservé du pied de page 2">
            <a:extLst>
              <a:ext uri="{FF2B5EF4-FFF2-40B4-BE49-F238E27FC236}">
                <a16:creationId xmlns:a16="http://schemas.microsoft.com/office/drawing/2014/main" id="{CCFCFD59-CD20-F444-81E3-FBE302308E09}"/>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1A854F6E-1369-0443-B485-9ACAF946FEB5}"/>
              </a:ext>
            </a:extLst>
          </p:cNvPr>
          <p:cNvSpPr>
            <a:spLocks noGrp="1"/>
          </p:cNvSpPr>
          <p:nvPr>
            <p:ph type="sldNum" sz="quarter" idx="12"/>
          </p:nvPr>
        </p:nvSpPr>
        <p:spPr/>
        <p:txBody>
          <a:bodyPr/>
          <a:lstStyle/>
          <a:p>
            <a:fld id="{67D86018-212D-4942-9A62-E532DC45E570}" type="slidenum">
              <a:rPr lang="fr-FR" smtClean="0"/>
              <a:t>‹N°›</a:t>
            </a:fld>
            <a:endParaRPr lang="fr-FR"/>
          </a:p>
        </p:txBody>
      </p:sp>
    </p:spTree>
    <p:extLst>
      <p:ext uri="{BB962C8B-B14F-4D97-AF65-F5344CB8AC3E}">
        <p14:creationId xmlns:p14="http://schemas.microsoft.com/office/powerpoint/2010/main" val="1460893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97EE439-A4B2-EE44-AB84-69694DE5C2E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2C09772-D6E1-F64C-B8CF-5D93365363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5A04345C-6E5A-5E41-8CDF-15FF64AE5D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1B9ECD4-9177-DA4E-9486-9BD4EB866803}"/>
              </a:ext>
            </a:extLst>
          </p:cNvPr>
          <p:cNvSpPr>
            <a:spLocks noGrp="1"/>
          </p:cNvSpPr>
          <p:nvPr>
            <p:ph type="dt" sz="half" idx="10"/>
          </p:nvPr>
        </p:nvSpPr>
        <p:spPr/>
        <p:txBody>
          <a:bodyPr/>
          <a:lstStyle/>
          <a:p>
            <a:fld id="{780CA656-EC14-0543-85CA-C824293931F0}" type="datetimeFigureOut">
              <a:rPr lang="fr-FR" smtClean="0"/>
              <a:t>21/06/2022</a:t>
            </a:fld>
            <a:endParaRPr lang="fr-FR"/>
          </a:p>
        </p:txBody>
      </p:sp>
      <p:sp>
        <p:nvSpPr>
          <p:cNvPr id="6" name="Espace réservé du pied de page 5">
            <a:extLst>
              <a:ext uri="{FF2B5EF4-FFF2-40B4-BE49-F238E27FC236}">
                <a16:creationId xmlns:a16="http://schemas.microsoft.com/office/drawing/2014/main" id="{77F30E67-2486-C14A-A58A-47E4E081765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C1C4F86-4337-FA44-82B0-BD4836BF98EF}"/>
              </a:ext>
            </a:extLst>
          </p:cNvPr>
          <p:cNvSpPr>
            <a:spLocks noGrp="1"/>
          </p:cNvSpPr>
          <p:nvPr>
            <p:ph type="sldNum" sz="quarter" idx="12"/>
          </p:nvPr>
        </p:nvSpPr>
        <p:spPr/>
        <p:txBody>
          <a:bodyPr/>
          <a:lstStyle/>
          <a:p>
            <a:fld id="{67D86018-212D-4942-9A62-E532DC45E570}" type="slidenum">
              <a:rPr lang="fr-FR" smtClean="0"/>
              <a:t>‹N°›</a:t>
            </a:fld>
            <a:endParaRPr lang="fr-FR"/>
          </a:p>
        </p:txBody>
      </p:sp>
    </p:spTree>
    <p:extLst>
      <p:ext uri="{BB962C8B-B14F-4D97-AF65-F5344CB8AC3E}">
        <p14:creationId xmlns:p14="http://schemas.microsoft.com/office/powerpoint/2010/main" val="3368556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34A3F3-5718-024F-A5E0-1483A3E4EAF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E0D0810D-7A88-274A-91B5-BCE529C412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57DEDC9E-1148-C548-B156-A27DBC8663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672A81E-EC4A-A747-A7E7-59C67A94CF45}"/>
              </a:ext>
            </a:extLst>
          </p:cNvPr>
          <p:cNvSpPr>
            <a:spLocks noGrp="1"/>
          </p:cNvSpPr>
          <p:nvPr>
            <p:ph type="dt" sz="half" idx="10"/>
          </p:nvPr>
        </p:nvSpPr>
        <p:spPr/>
        <p:txBody>
          <a:bodyPr/>
          <a:lstStyle/>
          <a:p>
            <a:fld id="{780CA656-EC14-0543-85CA-C824293931F0}" type="datetimeFigureOut">
              <a:rPr lang="fr-FR" smtClean="0"/>
              <a:t>21/06/2022</a:t>
            </a:fld>
            <a:endParaRPr lang="fr-FR"/>
          </a:p>
        </p:txBody>
      </p:sp>
      <p:sp>
        <p:nvSpPr>
          <p:cNvPr id="6" name="Espace réservé du pied de page 5">
            <a:extLst>
              <a:ext uri="{FF2B5EF4-FFF2-40B4-BE49-F238E27FC236}">
                <a16:creationId xmlns:a16="http://schemas.microsoft.com/office/drawing/2014/main" id="{AAEFF879-CACE-DD4E-818D-D250A5AD6E0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784B083-5641-E147-9C84-DC5037473B27}"/>
              </a:ext>
            </a:extLst>
          </p:cNvPr>
          <p:cNvSpPr>
            <a:spLocks noGrp="1"/>
          </p:cNvSpPr>
          <p:nvPr>
            <p:ph type="sldNum" sz="quarter" idx="12"/>
          </p:nvPr>
        </p:nvSpPr>
        <p:spPr/>
        <p:txBody>
          <a:bodyPr/>
          <a:lstStyle/>
          <a:p>
            <a:fld id="{67D86018-212D-4942-9A62-E532DC45E570}" type="slidenum">
              <a:rPr lang="fr-FR" smtClean="0"/>
              <a:t>‹N°›</a:t>
            </a:fld>
            <a:endParaRPr lang="fr-FR"/>
          </a:p>
        </p:txBody>
      </p:sp>
    </p:spTree>
    <p:extLst>
      <p:ext uri="{BB962C8B-B14F-4D97-AF65-F5344CB8AC3E}">
        <p14:creationId xmlns:p14="http://schemas.microsoft.com/office/powerpoint/2010/main" val="2521641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CF79852-93DB-8249-8DD2-1618FBC85C63}"/>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1D94A4BC-6739-5D47-8EDE-AA1EC33037F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2513DFA-18FA-1248-9A91-CBC04E5EFCEE}"/>
              </a:ext>
            </a:extLst>
          </p:cNvPr>
          <p:cNvSpPr>
            <a:spLocks noGrp="1"/>
          </p:cNvSpPr>
          <p:nvPr>
            <p:ph type="dt" sz="half" idx="10"/>
          </p:nvPr>
        </p:nvSpPr>
        <p:spPr/>
        <p:txBody>
          <a:bodyPr/>
          <a:lstStyle/>
          <a:p>
            <a:fld id="{780CA656-EC14-0543-85CA-C824293931F0}" type="datetimeFigureOut">
              <a:rPr lang="fr-FR" smtClean="0"/>
              <a:t>21/06/2022</a:t>
            </a:fld>
            <a:endParaRPr lang="fr-FR"/>
          </a:p>
        </p:txBody>
      </p:sp>
      <p:sp>
        <p:nvSpPr>
          <p:cNvPr id="5" name="Espace réservé du pied de page 4">
            <a:extLst>
              <a:ext uri="{FF2B5EF4-FFF2-40B4-BE49-F238E27FC236}">
                <a16:creationId xmlns:a16="http://schemas.microsoft.com/office/drawing/2014/main" id="{BE0D4BA7-9C99-DC46-971A-5E197BD5A91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F268454-BBD3-F34D-B7F1-96B0887CCD97}"/>
              </a:ext>
            </a:extLst>
          </p:cNvPr>
          <p:cNvSpPr>
            <a:spLocks noGrp="1"/>
          </p:cNvSpPr>
          <p:nvPr>
            <p:ph type="sldNum" sz="quarter" idx="12"/>
          </p:nvPr>
        </p:nvSpPr>
        <p:spPr/>
        <p:txBody>
          <a:bodyPr/>
          <a:lstStyle/>
          <a:p>
            <a:fld id="{67D86018-212D-4942-9A62-E532DC45E570}" type="slidenum">
              <a:rPr lang="fr-FR" smtClean="0"/>
              <a:t>‹N°›</a:t>
            </a:fld>
            <a:endParaRPr lang="fr-FR"/>
          </a:p>
        </p:txBody>
      </p:sp>
    </p:spTree>
    <p:extLst>
      <p:ext uri="{BB962C8B-B14F-4D97-AF65-F5344CB8AC3E}">
        <p14:creationId xmlns:p14="http://schemas.microsoft.com/office/powerpoint/2010/main" val="2280966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84E25B03-FA6F-6A46-BFE4-82EF0F3BAB73}"/>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46ABE8E6-FE18-8C47-A8E3-94432DEEC53A}"/>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3EAA2E16-14AF-D34C-B1B2-B665583A61FF}"/>
              </a:ext>
            </a:extLst>
          </p:cNvPr>
          <p:cNvSpPr>
            <a:spLocks noGrp="1"/>
          </p:cNvSpPr>
          <p:nvPr>
            <p:ph type="dt" sz="half" idx="10"/>
          </p:nvPr>
        </p:nvSpPr>
        <p:spPr/>
        <p:txBody>
          <a:bodyPr/>
          <a:lstStyle/>
          <a:p>
            <a:fld id="{780CA656-EC14-0543-85CA-C824293931F0}" type="datetimeFigureOut">
              <a:rPr lang="fr-FR" smtClean="0"/>
              <a:t>21/06/2022</a:t>
            </a:fld>
            <a:endParaRPr lang="fr-FR"/>
          </a:p>
        </p:txBody>
      </p:sp>
      <p:sp>
        <p:nvSpPr>
          <p:cNvPr id="5" name="Espace réservé du pied de page 4">
            <a:extLst>
              <a:ext uri="{FF2B5EF4-FFF2-40B4-BE49-F238E27FC236}">
                <a16:creationId xmlns:a16="http://schemas.microsoft.com/office/drawing/2014/main" id="{7EE9C554-4F2C-2F4B-838A-98DD49923A7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D24ADBB-03F4-D64D-AC09-767BBA41D7E7}"/>
              </a:ext>
            </a:extLst>
          </p:cNvPr>
          <p:cNvSpPr>
            <a:spLocks noGrp="1"/>
          </p:cNvSpPr>
          <p:nvPr>
            <p:ph type="sldNum" sz="quarter" idx="12"/>
          </p:nvPr>
        </p:nvSpPr>
        <p:spPr/>
        <p:txBody>
          <a:bodyPr/>
          <a:lstStyle/>
          <a:p>
            <a:fld id="{67D86018-212D-4942-9A62-E532DC45E570}" type="slidenum">
              <a:rPr lang="fr-FR" smtClean="0"/>
              <a:t>‹N°›</a:t>
            </a:fld>
            <a:endParaRPr lang="fr-FR"/>
          </a:p>
        </p:txBody>
      </p:sp>
    </p:spTree>
    <p:extLst>
      <p:ext uri="{BB962C8B-B14F-4D97-AF65-F5344CB8AC3E}">
        <p14:creationId xmlns:p14="http://schemas.microsoft.com/office/powerpoint/2010/main" val="2176935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C27D832-64CB-174C-8CBC-5EB5D7CC88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B949AE22-3F56-794A-A3C6-A4B9BB3471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03BF5D0-8C26-3D47-98B8-92898EA5ECB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0CA656-EC14-0543-85CA-C824293931F0}" type="datetimeFigureOut">
              <a:rPr lang="fr-FR" smtClean="0"/>
              <a:t>21/06/2022</a:t>
            </a:fld>
            <a:endParaRPr lang="fr-FR"/>
          </a:p>
        </p:txBody>
      </p:sp>
      <p:sp>
        <p:nvSpPr>
          <p:cNvPr id="5" name="Espace réservé du pied de page 4">
            <a:extLst>
              <a:ext uri="{FF2B5EF4-FFF2-40B4-BE49-F238E27FC236}">
                <a16:creationId xmlns:a16="http://schemas.microsoft.com/office/drawing/2014/main" id="{2B1C1165-5609-3144-AAB3-6BC451D438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DD507B3A-3599-5249-AEB6-709BA9E696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D86018-212D-4942-9A62-E532DC45E570}" type="slidenum">
              <a:rPr lang="fr-FR" smtClean="0"/>
              <a:t>‹N°›</a:t>
            </a:fld>
            <a:endParaRPr lang="fr-FR"/>
          </a:p>
        </p:txBody>
      </p:sp>
    </p:spTree>
    <p:extLst>
      <p:ext uri="{BB962C8B-B14F-4D97-AF65-F5344CB8AC3E}">
        <p14:creationId xmlns:p14="http://schemas.microsoft.com/office/powerpoint/2010/main" val="170233998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reseau-canope.fr/notice/enseigner-le-nombre-comme-memoire-de-position-au-cycle-1.html.doc" TargetMode="External"/><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80845E-47E7-7845-8604-DB66CE74029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95C56A3-9EBE-F046-925C-25236FA73512}"/>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6A739BE3-9DED-9B41-9AC9-BA2492B21DC1}"/>
              </a:ext>
            </a:extLst>
          </p:cNvPr>
          <p:cNvPicPr>
            <a:picLocks noChangeAspect="1"/>
          </p:cNvPicPr>
          <p:nvPr/>
        </p:nvPicPr>
        <p:blipFill>
          <a:blip r:embed="rId3"/>
          <a:stretch>
            <a:fillRect/>
          </a:stretch>
        </p:blipFill>
        <p:spPr>
          <a:xfrm>
            <a:off x="0" y="12700"/>
            <a:ext cx="12192000" cy="6832600"/>
          </a:xfrm>
          <a:prstGeom prst="rect">
            <a:avLst/>
          </a:prstGeom>
        </p:spPr>
      </p:pic>
      <p:sp>
        <p:nvSpPr>
          <p:cNvPr id="5" name="Rectangle 4"/>
          <p:cNvSpPr/>
          <p:nvPr/>
        </p:nvSpPr>
        <p:spPr>
          <a:xfrm>
            <a:off x="1731818" y="2921168"/>
            <a:ext cx="8728363" cy="1938992"/>
          </a:xfrm>
          <a:prstGeom prst="rect">
            <a:avLst/>
          </a:prstGeom>
        </p:spPr>
        <p:txBody>
          <a:bodyPr wrap="square">
            <a:spAutoFit/>
          </a:bodyPr>
          <a:lstStyle/>
          <a:p>
            <a:pPr algn="ctr"/>
            <a:r>
              <a:rPr lang="fr-FR" sz="6000" dirty="0">
                <a:solidFill>
                  <a:srgbClr val="0070C0"/>
                </a:solidFill>
              </a:rPr>
              <a:t>Aspect ordinal du nombre au cycle 1</a:t>
            </a:r>
            <a:endParaRPr lang="fr-FR" sz="2800" dirty="0">
              <a:solidFill>
                <a:srgbClr val="0070C0"/>
              </a:solidFill>
            </a:endParaRPr>
          </a:p>
        </p:txBody>
      </p:sp>
      <p:sp>
        <p:nvSpPr>
          <p:cNvPr id="6" name="Sous-titre 2"/>
          <p:cNvSpPr txBox="1">
            <a:spLocks/>
          </p:cNvSpPr>
          <p:nvPr/>
        </p:nvSpPr>
        <p:spPr>
          <a:xfrm>
            <a:off x="1437177" y="5522447"/>
            <a:ext cx="8825658" cy="8614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dirty="0"/>
              <a:t>Groupe mission maternelle 2021-2022</a:t>
            </a:r>
          </a:p>
        </p:txBody>
      </p:sp>
    </p:spTree>
    <p:extLst>
      <p:ext uri="{BB962C8B-B14F-4D97-AF65-F5344CB8AC3E}">
        <p14:creationId xmlns:p14="http://schemas.microsoft.com/office/powerpoint/2010/main" val="27977204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80845E-47E7-7845-8604-DB66CE74029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95C56A3-9EBE-F046-925C-25236FA73512}"/>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6DC141DB-4807-E54A-9E5C-CE78D20A3706}"/>
              </a:ext>
            </a:extLst>
          </p:cNvPr>
          <p:cNvPicPr>
            <a:picLocks noChangeAspect="1"/>
          </p:cNvPicPr>
          <p:nvPr/>
        </p:nvPicPr>
        <p:blipFill>
          <a:blip r:embed="rId2"/>
          <a:stretch>
            <a:fillRect/>
          </a:stretch>
        </p:blipFill>
        <p:spPr>
          <a:xfrm>
            <a:off x="0" y="-9526"/>
            <a:ext cx="12226056" cy="6838950"/>
          </a:xfrm>
          <a:prstGeom prst="rect">
            <a:avLst/>
          </a:prstGeom>
        </p:spPr>
      </p:pic>
      <p:sp>
        <p:nvSpPr>
          <p:cNvPr id="7" name="Titre 1"/>
          <p:cNvSpPr txBox="1">
            <a:spLocks/>
          </p:cNvSpPr>
          <p:nvPr/>
        </p:nvSpPr>
        <p:spPr>
          <a:xfrm>
            <a:off x="790223" y="1690688"/>
            <a:ext cx="10193866" cy="4987201"/>
          </a:xfrm>
          <a:prstGeom prst="rect">
            <a:avLst/>
          </a:prstGeom>
        </p:spPr>
        <p:txBody>
          <a:bodyPr vert="horz" lIns="91440" tIns="45720" rIns="91440" bIns="45720" rtlCol="0" anchor="ctr">
            <a:normAutofit fontScale="4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just">
              <a:lnSpc>
                <a:spcPct val="120000"/>
              </a:lnSpc>
            </a:pPr>
            <a:r>
              <a:rPr lang="fr-FR" sz="7600" dirty="0">
                <a:solidFill>
                  <a:schemeClr val="dk1"/>
                </a:solidFill>
                <a:latin typeface="+mn-lt"/>
                <a:ea typeface="Century Gothic"/>
                <a:cs typeface="Century Gothic"/>
                <a:sym typeface="Century Gothic"/>
              </a:rPr>
              <a:t>Mettre en œuvre des séances de mathématiques </a:t>
            </a:r>
            <a:r>
              <a:rPr lang="fr-FR" sz="7600" dirty="0">
                <a:latin typeface="+mn-lt"/>
                <a:ea typeface="Century Gothic"/>
                <a:cs typeface="Century Gothic"/>
                <a:sym typeface="Century Gothic"/>
              </a:rPr>
              <a:t>pour amener l’élève à </a:t>
            </a:r>
            <a:r>
              <a:rPr lang="fr-FR" sz="7600" b="1" dirty="0">
                <a:solidFill>
                  <a:schemeClr val="accent1"/>
                </a:solidFill>
                <a:latin typeface="+mn-lt"/>
                <a:ea typeface="Century Gothic"/>
                <a:cs typeface="Century Gothic"/>
                <a:sym typeface="Century Gothic"/>
              </a:rPr>
              <a:t>associer un nombre entier à une position</a:t>
            </a:r>
            <a:r>
              <a:rPr lang="fr-FR" sz="7600" dirty="0">
                <a:latin typeface="+mn-lt"/>
                <a:ea typeface="Century Gothic"/>
                <a:cs typeface="Century Gothic"/>
                <a:sym typeface="Century Gothic"/>
              </a:rPr>
              <a:t>.</a:t>
            </a:r>
            <a:endParaRPr lang="fr-FR" sz="7600" dirty="0">
              <a:latin typeface="+mn-lt"/>
            </a:endParaRPr>
          </a:p>
          <a:p>
            <a:r>
              <a:rPr lang="fr-FR" sz="5800" dirty="0">
                <a:latin typeface="Calibri "/>
              </a:rPr>
              <a:t> </a:t>
            </a:r>
          </a:p>
          <a:p>
            <a:endParaRPr lang="fr-FR" sz="5800" dirty="0"/>
          </a:p>
          <a:p>
            <a:br>
              <a:rPr lang="fr-FR" sz="4800" dirty="0"/>
            </a:br>
            <a:endParaRPr lang="fr-FR" sz="4800" dirty="0"/>
          </a:p>
          <a:p>
            <a:endParaRPr lang="fr-FR" sz="4800" dirty="0"/>
          </a:p>
          <a:p>
            <a:endParaRPr lang="fr-FR" sz="4800" dirty="0"/>
          </a:p>
          <a:p>
            <a:endParaRPr lang="fr-FR" sz="4800" dirty="0"/>
          </a:p>
          <a:p>
            <a:pPr algn="r"/>
            <a:r>
              <a:rPr lang="fr-FR" sz="5100" dirty="0">
                <a:latin typeface="+mn-lt"/>
              </a:rPr>
              <a:t>Destinataires du document :</a:t>
            </a:r>
          </a:p>
          <a:p>
            <a:pPr algn="r"/>
            <a:r>
              <a:rPr lang="fr-FR" sz="5100" dirty="0">
                <a:latin typeface="+mn-lt"/>
              </a:rPr>
              <a:t> </a:t>
            </a:r>
            <a:br>
              <a:rPr lang="fr-FR" sz="5100" dirty="0">
                <a:latin typeface="+mn-lt"/>
              </a:rPr>
            </a:br>
            <a:r>
              <a:rPr lang="fr-FR" sz="5100" dirty="0">
                <a:latin typeface="+mn-lt"/>
              </a:rPr>
              <a:t>Enseignants de maternelle</a:t>
            </a:r>
            <a:br>
              <a:rPr lang="fr-FR" sz="5100" dirty="0">
                <a:latin typeface="+mn-lt"/>
              </a:rPr>
            </a:br>
            <a:br>
              <a:rPr lang="fr-FR" sz="4800" dirty="0"/>
            </a:br>
            <a:endParaRPr lang="fr-FR" sz="4800" dirty="0"/>
          </a:p>
        </p:txBody>
      </p:sp>
      <p:sp>
        <p:nvSpPr>
          <p:cNvPr id="9" name="Titre 1"/>
          <p:cNvSpPr txBox="1">
            <a:spLocks/>
          </p:cNvSpPr>
          <p:nvPr/>
        </p:nvSpPr>
        <p:spPr>
          <a:xfrm>
            <a:off x="646111" y="452718"/>
            <a:ext cx="9404723" cy="1400530"/>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fr-FR" sz="6400" dirty="0"/>
          </a:p>
          <a:p>
            <a:r>
              <a:rPr lang="fr-FR" sz="6400" dirty="0">
                <a:latin typeface="Calibri corps"/>
              </a:rPr>
              <a:t>Objectifs de la formation :</a:t>
            </a:r>
            <a:br>
              <a:rPr lang="fr-FR" dirty="0">
                <a:latin typeface="Calibri corps"/>
              </a:rPr>
            </a:br>
            <a:endParaRPr lang="fr-FR" dirty="0">
              <a:latin typeface="Calibri corps"/>
            </a:endParaRPr>
          </a:p>
        </p:txBody>
      </p:sp>
    </p:spTree>
    <p:extLst>
      <p:ext uri="{BB962C8B-B14F-4D97-AF65-F5344CB8AC3E}">
        <p14:creationId xmlns:p14="http://schemas.microsoft.com/office/powerpoint/2010/main" val="228182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80845E-47E7-7845-8604-DB66CE74029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95C56A3-9EBE-F046-925C-25236FA73512}"/>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6DC141DB-4807-E54A-9E5C-CE78D20A3706}"/>
              </a:ext>
            </a:extLst>
          </p:cNvPr>
          <p:cNvPicPr>
            <a:picLocks noChangeAspect="1"/>
          </p:cNvPicPr>
          <p:nvPr/>
        </p:nvPicPr>
        <p:blipFill>
          <a:blip r:embed="rId2"/>
          <a:stretch>
            <a:fillRect/>
          </a:stretch>
        </p:blipFill>
        <p:spPr>
          <a:xfrm>
            <a:off x="-34056" y="19050"/>
            <a:ext cx="12226056" cy="6838950"/>
          </a:xfrm>
          <a:prstGeom prst="rect">
            <a:avLst/>
          </a:prstGeom>
        </p:spPr>
      </p:pic>
      <p:sp>
        <p:nvSpPr>
          <p:cNvPr id="4" name="Rectangle 3"/>
          <p:cNvSpPr/>
          <p:nvPr/>
        </p:nvSpPr>
        <p:spPr>
          <a:xfrm>
            <a:off x="3240376" y="2976860"/>
            <a:ext cx="5711247" cy="923330"/>
          </a:xfrm>
          <a:prstGeom prst="rect">
            <a:avLst/>
          </a:prstGeom>
        </p:spPr>
        <p:txBody>
          <a:bodyPr wrap="square">
            <a:spAutoFit/>
          </a:bodyPr>
          <a:lstStyle/>
          <a:p>
            <a:pPr algn="ctr"/>
            <a:r>
              <a:rPr lang="fr-FR" sz="5400" dirty="0">
                <a:solidFill>
                  <a:srgbClr val="0070C0"/>
                </a:solidFill>
              </a:rPr>
              <a:t>Cadre de référence</a:t>
            </a:r>
          </a:p>
        </p:txBody>
      </p:sp>
    </p:spTree>
    <p:extLst>
      <p:ext uri="{BB962C8B-B14F-4D97-AF65-F5344CB8AC3E}">
        <p14:creationId xmlns:p14="http://schemas.microsoft.com/office/powerpoint/2010/main" val="2325753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80845E-47E7-7845-8604-DB66CE74029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95C56A3-9EBE-F046-925C-25236FA73512}"/>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6DC141DB-4807-E54A-9E5C-CE78D20A3706}"/>
              </a:ext>
            </a:extLst>
          </p:cNvPr>
          <p:cNvPicPr>
            <a:picLocks noChangeAspect="1"/>
          </p:cNvPicPr>
          <p:nvPr/>
        </p:nvPicPr>
        <p:blipFill>
          <a:blip r:embed="rId3"/>
          <a:stretch>
            <a:fillRect/>
          </a:stretch>
        </p:blipFill>
        <p:spPr>
          <a:xfrm>
            <a:off x="-34056" y="19050"/>
            <a:ext cx="12226056" cy="6838950"/>
          </a:xfrm>
          <a:prstGeom prst="rect">
            <a:avLst/>
          </a:prstGeom>
        </p:spPr>
      </p:pic>
      <p:sp>
        <p:nvSpPr>
          <p:cNvPr id="6" name="Titre 1"/>
          <p:cNvSpPr txBox="1">
            <a:spLocks/>
          </p:cNvSpPr>
          <p:nvPr/>
        </p:nvSpPr>
        <p:spPr>
          <a:xfrm>
            <a:off x="646111" y="452718"/>
            <a:ext cx="9404723" cy="14005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fr-FR" dirty="0"/>
          </a:p>
          <a:p>
            <a:endParaRPr lang="fr-FR" dirty="0"/>
          </a:p>
        </p:txBody>
      </p:sp>
      <p:sp>
        <p:nvSpPr>
          <p:cNvPr id="7" name="Espace réservé du contenu 2"/>
          <p:cNvSpPr txBox="1">
            <a:spLocks/>
          </p:cNvSpPr>
          <p:nvPr/>
        </p:nvSpPr>
        <p:spPr>
          <a:xfrm>
            <a:off x="1103312" y="683492"/>
            <a:ext cx="10048597" cy="598126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sz="1100" dirty="0"/>
          </a:p>
          <a:p>
            <a:pPr lvl="1" algn="just"/>
            <a:r>
              <a:rPr lang="fr-FR" sz="3600" b="1" dirty="0"/>
              <a:t>Domaine</a:t>
            </a:r>
            <a:r>
              <a:rPr lang="fr-FR" sz="3600" dirty="0"/>
              <a:t> : </a:t>
            </a:r>
          </a:p>
          <a:p>
            <a:pPr lvl="2" algn="just"/>
            <a:r>
              <a:rPr lang="fr-FR" sz="3600" dirty="0"/>
              <a:t>Construire les premiers outils pour structurer sa pensée.</a:t>
            </a:r>
          </a:p>
          <a:p>
            <a:pPr marL="457200" lvl="1" indent="0" algn="just">
              <a:buFont typeface="Arial" panose="020B0604020202020204" pitchFamily="34" charset="0"/>
              <a:buNone/>
            </a:pPr>
            <a:endParaRPr lang="fr-FR" sz="1600" dirty="0"/>
          </a:p>
          <a:p>
            <a:pPr lvl="1" algn="just"/>
            <a:r>
              <a:rPr lang="fr-FR" sz="3600" b="1" dirty="0"/>
              <a:t>Champ</a:t>
            </a:r>
            <a:r>
              <a:rPr lang="fr-FR" sz="3600" dirty="0"/>
              <a:t> : </a:t>
            </a:r>
          </a:p>
          <a:p>
            <a:pPr lvl="2" algn="just"/>
            <a:r>
              <a:rPr lang="fr-FR" sz="3600" dirty="0"/>
              <a:t>Découvrir les nombres et leurs utilisations.</a:t>
            </a:r>
          </a:p>
          <a:p>
            <a:pPr marL="457200" lvl="1" indent="0" algn="just">
              <a:buNone/>
            </a:pPr>
            <a:endParaRPr lang="fr-FR" sz="1600" b="1" dirty="0"/>
          </a:p>
          <a:p>
            <a:pPr lvl="1" algn="just"/>
            <a:r>
              <a:rPr lang="fr-FR" sz="3600" b="1" dirty="0"/>
              <a:t>Attendus de fin de cycle </a:t>
            </a:r>
            <a:r>
              <a:rPr lang="fr-FR" sz="3600" dirty="0"/>
              <a:t>:</a:t>
            </a:r>
          </a:p>
          <a:p>
            <a:pPr lvl="2" algn="just"/>
            <a:r>
              <a:rPr lang="fr-FR" sz="3600" dirty="0"/>
              <a:t>Utiliser le nombre pour </a:t>
            </a:r>
            <a:r>
              <a:rPr lang="fr-FR" sz="3600" b="1" dirty="0">
                <a:solidFill>
                  <a:srgbClr val="FF0000"/>
                </a:solidFill>
              </a:rPr>
              <a:t>exprimer la position </a:t>
            </a:r>
            <a:r>
              <a:rPr lang="fr-FR" sz="3600" dirty="0"/>
              <a:t>d’un objet ou d’une personne dans un jeu, dans une situation organisée, sur un rang ou pour </a:t>
            </a:r>
            <a:r>
              <a:rPr lang="fr-FR" sz="3600" b="1" dirty="0">
                <a:solidFill>
                  <a:srgbClr val="FF0000"/>
                </a:solidFill>
              </a:rPr>
              <a:t>comparer des positions</a:t>
            </a:r>
            <a:r>
              <a:rPr lang="fr-FR" sz="3600" dirty="0"/>
              <a:t>.</a:t>
            </a:r>
          </a:p>
          <a:p>
            <a:endParaRPr lang="fr-FR" dirty="0"/>
          </a:p>
        </p:txBody>
      </p:sp>
    </p:spTree>
    <p:extLst>
      <p:ext uri="{BB962C8B-B14F-4D97-AF65-F5344CB8AC3E}">
        <p14:creationId xmlns:p14="http://schemas.microsoft.com/office/powerpoint/2010/main" val="1492077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80845E-47E7-7845-8604-DB66CE74029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95C56A3-9EBE-F046-925C-25236FA73512}"/>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6DC141DB-4807-E54A-9E5C-CE78D20A3706}"/>
              </a:ext>
            </a:extLst>
          </p:cNvPr>
          <p:cNvPicPr>
            <a:picLocks noChangeAspect="1"/>
          </p:cNvPicPr>
          <p:nvPr/>
        </p:nvPicPr>
        <p:blipFill>
          <a:blip r:embed="rId2"/>
          <a:stretch>
            <a:fillRect/>
          </a:stretch>
        </p:blipFill>
        <p:spPr>
          <a:xfrm>
            <a:off x="-34056" y="19050"/>
            <a:ext cx="12226056" cy="6838950"/>
          </a:xfrm>
          <a:prstGeom prst="rect">
            <a:avLst/>
          </a:prstGeom>
        </p:spPr>
      </p:pic>
      <p:sp>
        <p:nvSpPr>
          <p:cNvPr id="4" name="Rectangle 3"/>
          <p:cNvSpPr/>
          <p:nvPr/>
        </p:nvSpPr>
        <p:spPr>
          <a:xfrm>
            <a:off x="2766942" y="2976860"/>
            <a:ext cx="6624060" cy="923330"/>
          </a:xfrm>
          <a:prstGeom prst="rect">
            <a:avLst/>
          </a:prstGeom>
        </p:spPr>
        <p:txBody>
          <a:bodyPr wrap="square">
            <a:spAutoFit/>
          </a:bodyPr>
          <a:lstStyle/>
          <a:p>
            <a:pPr algn="ctr"/>
            <a:r>
              <a:rPr lang="fr-FR" sz="5400" dirty="0">
                <a:solidFill>
                  <a:srgbClr val="0070C0"/>
                </a:solidFill>
              </a:rPr>
              <a:t>Documents ressources</a:t>
            </a:r>
          </a:p>
        </p:txBody>
      </p:sp>
    </p:spTree>
    <p:extLst>
      <p:ext uri="{BB962C8B-B14F-4D97-AF65-F5344CB8AC3E}">
        <p14:creationId xmlns:p14="http://schemas.microsoft.com/office/powerpoint/2010/main" val="119620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80845E-47E7-7845-8604-DB66CE74029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95C56A3-9EBE-F046-925C-25236FA73512}"/>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6DC141DB-4807-E54A-9E5C-CE78D20A3706}"/>
              </a:ext>
            </a:extLst>
          </p:cNvPr>
          <p:cNvPicPr>
            <a:picLocks noChangeAspect="1"/>
          </p:cNvPicPr>
          <p:nvPr/>
        </p:nvPicPr>
        <p:blipFill>
          <a:blip r:embed="rId2"/>
          <a:stretch>
            <a:fillRect/>
          </a:stretch>
        </p:blipFill>
        <p:spPr>
          <a:xfrm>
            <a:off x="-34056" y="19050"/>
            <a:ext cx="12226056" cy="6838950"/>
          </a:xfrm>
          <a:prstGeom prst="rect">
            <a:avLst/>
          </a:prstGeom>
        </p:spPr>
      </p:pic>
      <p:sp>
        <p:nvSpPr>
          <p:cNvPr id="6" name="Titre 1"/>
          <p:cNvSpPr txBox="1">
            <a:spLocks/>
          </p:cNvSpPr>
          <p:nvPr/>
        </p:nvSpPr>
        <p:spPr>
          <a:xfrm>
            <a:off x="646111" y="452718"/>
            <a:ext cx="9404723" cy="14005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fr-FR" dirty="0"/>
          </a:p>
        </p:txBody>
      </p:sp>
      <p:sp>
        <p:nvSpPr>
          <p:cNvPr id="7" name="Espace réservé du contenu 2"/>
          <p:cNvSpPr txBox="1">
            <a:spLocks/>
          </p:cNvSpPr>
          <p:nvPr/>
        </p:nvSpPr>
        <p:spPr>
          <a:xfrm>
            <a:off x="1103312" y="365125"/>
            <a:ext cx="9351014" cy="6294293"/>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fr-FR" dirty="0"/>
          </a:p>
          <a:p>
            <a:r>
              <a:rPr lang="fr-FR" sz="3100" dirty="0"/>
              <a:t>Brousseau, G. (2011, 5 mars). </a:t>
            </a:r>
            <a:r>
              <a:rPr lang="fr-FR" sz="3100" i="1" dirty="0"/>
              <a:t>Situations fondamentales et processus génétiques de la statistique</a:t>
            </a:r>
            <a:r>
              <a:rPr lang="fr-FR" sz="3100" dirty="0"/>
              <a:t>. Guy Brousseau. Didactique des mathématiques. Consulté le 14 juin 2022, à l’adresse http://guy-brousseau.com/?s=SITUATIONS+FONDAMENTALES+ET+PROCESSUS+GENETIQUES+DE+LA+STATISTIQUE+</a:t>
            </a:r>
          </a:p>
          <a:p>
            <a:pPr marL="0" indent="0">
              <a:buNone/>
            </a:pPr>
            <a:endParaRPr lang="fr-FR" sz="3100" dirty="0"/>
          </a:p>
          <a:p>
            <a:r>
              <a:rPr lang="fr-FR" sz="3100" dirty="0" err="1"/>
              <a:t>Cariat</a:t>
            </a:r>
            <a:r>
              <a:rPr lang="fr-FR" sz="3100" dirty="0"/>
              <a:t>, A., &amp; </a:t>
            </a:r>
            <a:r>
              <a:rPr lang="fr-FR" sz="3100" dirty="0" err="1"/>
              <a:t>Margolinas</a:t>
            </a:r>
            <a:r>
              <a:rPr lang="fr-FR" sz="3100" dirty="0"/>
              <a:t>, C. (2015). Le nombre comme mémoire de la position. </a:t>
            </a:r>
            <a:r>
              <a:rPr lang="fr-FR" sz="3100" i="1" dirty="0"/>
              <a:t>Actes Du Colloque International Des Mathématiques à l’école Maternelle.</a:t>
            </a:r>
            <a:r>
              <a:rPr lang="fr-FR" sz="3100" dirty="0"/>
              <a:t>, </a:t>
            </a:r>
            <a:r>
              <a:rPr lang="fr-FR" sz="3100" i="1" dirty="0"/>
              <a:t>2015</a:t>
            </a:r>
            <a:r>
              <a:rPr lang="fr-FR" sz="3100" dirty="0"/>
              <a:t>(</a:t>
            </a:r>
            <a:r>
              <a:rPr lang="fr-FR" sz="3100" dirty="0" err="1"/>
              <a:t>January</a:t>
            </a:r>
            <a:r>
              <a:rPr lang="fr-FR" sz="3100" dirty="0"/>
              <a:t> 2015), pp. 63–70.</a:t>
            </a:r>
          </a:p>
          <a:p>
            <a:endParaRPr lang="fr-FR" sz="3100" dirty="0"/>
          </a:p>
          <a:p>
            <a:r>
              <a:rPr lang="fr-FR" sz="3100" dirty="0"/>
              <a:t>MEE. (2016). </a:t>
            </a:r>
            <a:r>
              <a:rPr lang="fr-FR" sz="3100" i="1" dirty="0"/>
              <a:t>Programmes 2016 adaptés à la Polynésie française Cycle 1</a:t>
            </a:r>
            <a:r>
              <a:rPr lang="fr-FR" sz="3100" dirty="0"/>
              <a:t>.</a:t>
            </a:r>
          </a:p>
          <a:p>
            <a:pPr marL="0" indent="0">
              <a:buNone/>
            </a:pPr>
            <a:endParaRPr lang="fr-FR" sz="3100" dirty="0"/>
          </a:p>
          <a:p>
            <a:r>
              <a:rPr lang="fr-FR" sz="3100" dirty="0"/>
              <a:t>MEN. (2021). </a:t>
            </a:r>
            <a:r>
              <a:rPr lang="fr-FR" sz="3100" i="1" dirty="0"/>
              <a:t>Bulletin officiel n°25 du 24-6-2021</a:t>
            </a:r>
            <a:r>
              <a:rPr lang="fr-FR" sz="3100" dirty="0"/>
              <a:t>.</a:t>
            </a:r>
          </a:p>
          <a:p>
            <a:pPr marL="0" indent="0">
              <a:buNone/>
            </a:pPr>
            <a:endParaRPr lang="fr-FR" sz="3100" dirty="0"/>
          </a:p>
          <a:p>
            <a:r>
              <a:rPr lang="fr-FR" sz="3100" dirty="0"/>
              <a:t>Renault, I. (2021). </a:t>
            </a:r>
            <a:r>
              <a:rPr lang="fr-FR" sz="3100" i="1" dirty="0"/>
              <a:t>Parcours Magistère : Enseigner le nombre comme mémoire de position au cycle 1</a:t>
            </a:r>
            <a:r>
              <a:rPr lang="fr-FR" sz="3100" dirty="0"/>
              <a:t>. </a:t>
            </a:r>
            <a:r>
              <a:rPr lang="fr-FR" sz="3100" dirty="0" err="1"/>
              <a:t>Canopé</a:t>
            </a:r>
            <a:r>
              <a:rPr lang="fr-FR" sz="3100" dirty="0"/>
              <a:t>. URL : https://www.reseau-canope.fr/notice/enseigner-le-nombre-comme-memoire-de-position-au-cycle-1.html</a:t>
            </a:r>
          </a:p>
          <a:p>
            <a:endParaRPr lang="fr-FR" dirty="0"/>
          </a:p>
          <a:p>
            <a:pPr marL="0" indent="0">
              <a:buNone/>
            </a:pPr>
            <a:endParaRPr lang="fr-FR" dirty="0"/>
          </a:p>
          <a:p>
            <a:pPr marL="0" indent="0">
              <a:buNone/>
            </a:pPr>
            <a:endParaRPr lang="fr-FR" dirty="0"/>
          </a:p>
          <a:p>
            <a:pPr marL="0" indent="0">
              <a:buNone/>
            </a:pPr>
            <a:endParaRPr lang="fr-FR" i="1" dirty="0"/>
          </a:p>
          <a:p>
            <a:endParaRPr lang="fr-FR" dirty="0"/>
          </a:p>
        </p:txBody>
      </p:sp>
    </p:spTree>
    <p:extLst>
      <p:ext uri="{BB962C8B-B14F-4D97-AF65-F5344CB8AC3E}">
        <p14:creationId xmlns:p14="http://schemas.microsoft.com/office/powerpoint/2010/main" val="40357586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80845E-47E7-7845-8604-DB66CE74029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95C56A3-9EBE-F046-925C-25236FA73512}"/>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6DC141DB-4807-E54A-9E5C-CE78D20A3706}"/>
              </a:ext>
            </a:extLst>
          </p:cNvPr>
          <p:cNvPicPr>
            <a:picLocks noChangeAspect="1"/>
          </p:cNvPicPr>
          <p:nvPr/>
        </p:nvPicPr>
        <p:blipFill>
          <a:blip r:embed="rId2"/>
          <a:stretch>
            <a:fillRect/>
          </a:stretch>
        </p:blipFill>
        <p:spPr>
          <a:xfrm>
            <a:off x="-34056" y="19050"/>
            <a:ext cx="12226056" cy="6838950"/>
          </a:xfrm>
          <a:prstGeom prst="rect">
            <a:avLst/>
          </a:prstGeom>
        </p:spPr>
      </p:pic>
      <p:sp>
        <p:nvSpPr>
          <p:cNvPr id="4" name="Rectangle 3"/>
          <p:cNvSpPr/>
          <p:nvPr/>
        </p:nvSpPr>
        <p:spPr>
          <a:xfrm>
            <a:off x="3048000" y="2976860"/>
            <a:ext cx="6096000" cy="923330"/>
          </a:xfrm>
          <a:prstGeom prst="rect">
            <a:avLst/>
          </a:prstGeom>
        </p:spPr>
        <p:txBody>
          <a:bodyPr>
            <a:spAutoFit/>
          </a:bodyPr>
          <a:lstStyle/>
          <a:p>
            <a:pPr algn="ctr"/>
            <a:r>
              <a:rPr lang="fr-FR" sz="5400" dirty="0">
                <a:solidFill>
                  <a:srgbClr val="0070C0"/>
                </a:solidFill>
              </a:rPr>
              <a:t>Les contenus </a:t>
            </a:r>
          </a:p>
        </p:txBody>
      </p:sp>
    </p:spTree>
    <p:extLst>
      <p:ext uri="{BB962C8B-B14F-4D97-AF65-F5344CB8AC3E}">
        <p14:creationId xmlns:p14="http://schemas.microsoft.com/office/powerpoint/2010/main" val="4208605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80845E-47E7-7845-8604-DB66CE740298}"/>
              </a:ext>
            </a:extLst>
          </p:cNvPr>
          <p:cNvSpPr>
            <a:spLocks noGrp="1"/>
          </p:cNvSpPr>
          <p:nvPr>
            <p:ph type="title"/>
          </p:nvPr>
        </p:nvSpPr>
        <p:spPr/>
        <p:txBody>
          <a:bodyPr/>
          <a:lstStyle/>
          <a:p>
            <a:r>
              <a:rPr lang="fr-FR" dirty="0"/>
              <a:t>CONTENUS</a:t>
            </a:r>
          </a:p>
        </p:txBody>
      </p:sp>
      <p:sp>
        <p:nvSpPr>
          <p:cNvPr id="3" name="Espace réservé du contenu 2">
            <a:extLst>
              <a:ext uri="{FF2B5EF4-FFF2-40B4-BE49-F238E27FC236}">
                <a16:creationId xmlns:a16="http://schemas.microsoft.com/office/drawing/2014/main" id="{595C56A3-9EBE-F046-925C-25236FA73512}"/>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6DC141DB-4807-E54A-9E5C-CE78D20A3706}"/>
              </a:ext>
            </a:extLst>
          </p:cNvPr>
          <p:cNvPicPr>
            <a:picLocks noChangeAspect="1"/>
          </p:cNvPicPr>
          <p:nvPr/>
        </p:nvPicPr>
        <p:blipFill>
          <a:blip r:embed="rId3"/>
          <a:stretch>
            <a:fillRect/>
          </a:stretch>
        </p:blipFill>
        <p:spPr>
          <a:xfrm>
            <a:off x="-34056" y="19050"/>
            <a:ext cx="12226056" cy="6838950"/>
          </a:xfrm>
          <a:prstGeom prst="rect">
            <a:avLst/>
          </a:prstGeom>
        </p:spPr>
      </p:pic>
      <p:sp>
        <p:nvSpPr>
          <p:cNvPr id="6" name="Titre 1"/>
          <p:cNvSpPr txBox="1">
            <a:spLocks/>
          </p:cNvSpPr>
          <p:nvPr/>
        </p:nvSpPr>
        <p:spPr>
          <a:xfrm>
            <a:off x="646110" y="452718"/>
            <a:ext cx="10707689" cy="7941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600" dirty="0">
                <a:latin typeface="+mn-lt"/>
              </a:rPr>
              <a:t>Quatre </a:t>
            </a:r>
            <a:r>
              <a:rPr lang="fr-FR" sz="3600" b="1" dirty="0">
                <a:solidFill>
                  <a:srgbClr val="00B050"/>
                </a:solidFill>
                <a:latin typeface="+mn-lt"/>
              </a:rPr>
              <a:t>in</a:t>
            </a:r>
            <a:r>
              <a:rPr lang="fr-FR" sz="3600" b="1" dirty="0">
                <a:solidFill>
                  <a:srgbClr val="FFC000"/>
                </a:solidFill>
                <a:latin typeface="+mn-lt"/>
              </a:rPr>
              <a:t>con</a:t>
            </a:r>
            <a:r>
              <a:rPr lang="fr-FR" sz="3600" b="1" dirty="0">
                <a:solidFill>
                  <a:srgbClr val="7030A0"/>
                </a:solidFill>
                <a:latin typeface="+mn-lt"/>
              </a:rPr>
              <a:t>tour</a:t>
            </a:r>
            <a:r>
              <a:rPr lang="fr-FR" sz="3600" b="1" dirty="0">
                <a:solidFill>
                  <a:srgbClr val="FF0000"/>
                </a:solidFill>
                <a:latin typeface="+mn-lt"/>
              </a:rPr>
              <a:t>nables</a:t>
            </a:r>
          </a:p>
        </p:txBody>
      </p:sp>
      <p:sp>
        <p:nvSpPr>
          <p:cNvPr id="7" name="Espace réservé du contenu 2"/>
          <p:cNvSpPr txBox="1">
            <a:spLocks/>
          </p:cNvSpPr>
          <p:nvPr/>
        </p:nvSpPr>
        <p:spPr>
          <a:xfrm>
            <a:off x="1103312" y="1607126"/>
            <a:ext cx="10017270" cy="50603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3600" dirty="0"/>
              <a:t>1. Utiliser le nombre pour </a:t>
            </a:r>
            <a:r>
              <a:rPr lang="fr-FR" sz="3600" b="1" dirty="0">
                <a:solidFill>
                  <a:srgbClr val="00B050"/>
                </a:solidFill>
              </a:rPr>
              <a:t>désigner un rang, une position</a:t>
            </a:r>
            <a:r>
              <a:rPr lang="fr-FR" sz="3600" dirty="0"/>
              <a:t>.</a:t>
            </a:r>
          </a:p>
          <a:p>
            <a:pPr algn="just"/>
            <a:r>
              <a:rPr lang="fr-FR" sz="3600" dirty="0"/>
              <a:t>2. Utiliser </a:t>
            </a:r>
            <a:r>
              <a:rPr lang="fr-FR" sz="3600" b="1" dirty="0">
                <a:solidFill>
                  <a:srgbClr val="FFC000"/>
                </a:solidFill>
              </a:rPr>
              <a:t>différents jeux</a:t>
            </a:r>
            <a:r>
              <a:rPr lang="fr-FR" sz="3600" dirty="0"/>
              <a:t>.</a:t>
            </a:r>
          </a:p>
          <a:p>
            <a:pPr algn="just"/>
            <a:r>
              <a:rPr lang="fr-FR" sz="3600" dirty="0"/>
              <a:t>3. Construire une </a:t>
            </a:r>
            <a:r>
              <a:rPr lang="fr-FR" sz="3600" b="1" dirty="0">
                <a:solidFill>
                  <a:srgbClr val="7030A0"/>
                </a:solidFill>
              </a:rPr>
              <a:t>progression sur le cycle</a:t>
            </a:r>
            <a:r>
              <a:rPr lang="fr-FR" sz="3600" dirty="0"/>
              <a:t>.</a:t>
            </a:r>
          </a:p>
          <a:p>
            <a:pPr algn="just"/>
            <a:r>
              <a:rPr lang="fr-FR" sz="3600" dirty="0"/>
              <a:t>4. Travailler la </a:t>
            </a:r>
            <a:r>
              <a:rPr lang="fr-FR" sz="3600" b="1" dirty="0">
                <a:solidFill>
                  <a:srgbClr val="FF0000"/>
                </a:solidFill>
              </a:rPr>
              <a:t>situation fondamentale </a:t>
            </a:r>
            <a:r>
              <a:rPr lang="fr-FR" sz="3600" dirty="0"/>
              <a:t>de l’ordinal.</a:t>
            </a:r>
          </a:p>
          <a:p>
            <a:pPr marL="0" indent="0" algn="just">
              <a:buNone/>
            </a:pPr>
            <a:endParaRPr lang="fr-FR" sz="3600" b="1" dirty="0">
              <a:solidFill>
                <a:srgbClr val="7030A0"/>
              </a:solidFill>
            </a:endParaRPr>
          </a:p>
          <a:p>
            <a:pPr marL="0" indent="0" algn="just">
              <a:buNone/>
            </a:pPr>
            <a:endParaRPr lang="fr-FR" sz="3600" b="1" dirty="0">
              <a:solidFill>
                <a:srgbClr val="FFFF00"/>
              </a:solidFill>
            </a:endParaRPr>
          </a:p>
          <a:p>
            <a:pPr algn="just"/>
            <a:endParaRPr lang="fr-FR" sz="3600" b="1" dirty="0">
              <a:solidFill>
                <a:srgbClr val="00B050"/>
              </a:solidFill>
            </a:endParaRPr>
          </a:p>
          <a:p>
            <a:pPr marL="0" indent="0">
              <a:buNone/>
            </a:pPr>
            <a:endParaRPr lang="fr-FR" dirty="0"/>
          </a:p>
        </p:txBody>
      </p:sp>
    </p:spTree>
    <p:extLst>
      <p:ext uri="{BB962C8B-B14F-4D97-AF65-F5344CB8AC3E}">
        <p14:creationId xmlns:p14="http://schemas.microsoft.com/office/powerpoint/2010/main" val="2835201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80845E-47E7-7845-8604-DB66CE74029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95C56A3-9EBE-F046-925C-25236FA73512}"/>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6DC141DB-4807-E54A-9E5C-CE78D20A3706}"/>
              </a:ext>
            </a:extLst>
          </p:cNvPr>
          <p:cNvPicPr>
            <a:picLocks noChangeAspect="1"/>
          </p:cNvPicPr>
          <p:nvPr/>
        </p:nvPicPr>
        <p:blipFill>
          <a:blip r:embed="rId3"/>
          <a:stretch>
            <a:fillRect/>
          </a:stretch>
        </p:blipFill>
        <p:spPr>
          <a:xfrm>
            <a:off x="-34056" y="19050"/>
            <a:ext cx="12226056" cy="6838950"/>
          </a:xfrm>
          <a:prstGeom prst="rect">
            <a:avLst/>
          </a:prstGeom>
        </p:spPr>
      </p:pic>
      <p:sp>
        <p:nvSpPr>
          <p:cNvPr id="6" name="Titre 1"/>
          <p:cNvSpPr txBox="1">
            <a:spLocks/>
          </p:cNvSpPr>
          <p:nvPr/>
        </p:nvSpPr>
        <p:spPr>
          <a:xfrm>
            <a:off x="646110" y="452718"/>
            <a:ext cx="11015459" cy="7941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600" dirty="0">
                <a:latin typeface="+mn-lt"/>
              </a:rPr>
              <a:t>1. Utiliser le nombre pour </a:t>
            </a:r>
            <a:r>
              <a:rPr lang="fr-FR" sz="3600" b="1" dirty="0">
                <a:solidFill>
                  <a:srgbClr val="00B050"/>
                </a:solidFill>
                <a:latin typeface="+mn-lt"/>
              </a:rPr>
              <a:t>désigner un rang, une position</a:t>
            </a:r>
          </a:p>
        </p:txBody>
      </p:sp>
      <p:sp>
        <p:nvSpPr>
          <p:cNvPr id="7" name="Espace réservé du contenu 2"/>
          <p:cNvSpPr txBox="1">
            <a:spLocks/>
          </p:cNvSpPr>
          <p:nvPr/>
        </p:nvSpPr>
        <p:spPr>
          <a:xfrm>
            <a:off x="1103312" y="1607126"/>
            <a:ext cx="10017270" cy="50603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3600" dirty="0"/>
              <a:t>A côté de </a:t>
            </a:r>
            <a:r>
              <a:rPr lang="fr-FR" sz="3600" b="1" dirty="0">
                <a:solidFill>
                  <a:srgbClr val="00B050"/>
                </a:solidFill>
              </a:rPr>
              <a:t>l’usage cardinal </a:t>
            </a:r>
            <a:r>
              <a:rPr lang="fr-FR" sz="3600" dirty="0"/>
              <a:t>du nombre (qui permet d’exprimer une </a:t>
            </a:r>
            <a:r>
              <a:rPr lang="fr-FR" sz="3600" b="1" dirty="0">
                <a:solidFill>
                  <a:srgbClr val="00B050"/>
                </a:solidFill>
              </a:rPr>
              <a:t>quantité</a:t>
            </a:r>
            <a:r>
              <a:rPr lang="fr-FR" sz="3600" dirty="0"/>
              <a:t>), </a:t>
            </a:r>
            <a:r>
              <a:rPr lang="fr-FR" sz="3600" b="1" dirty="0">
                <a:solidFill>
                  <a:srgbClr val="00B050"/>
                </a:solidFill>
              </a:rPr>
              <a:t>l’usage ordinal</a:t>
            </a:r>
            <a:r>
              <a:rPr lang="fr-FR" sz="3600" b="1" dirty="0">
                <a:solidFill>
                  <a:srgbClr val="92D050"/>
                </a:solidFill>
              </a:rPr>
              <a:t> </a:t>
            </a:r>
            <a:r>
              <a:rPr lang="fr-FR" sz="3600" dirty="0"/>
              <a:t>(qui permet d’exprimer un </a:t>
            </a:r>
            <a:r>
              <a:rPr lang="fr-FR" sz="3600" b="1" dirty="0">
                <a:solidFill>
                  <a:srgbClr val="00B050"/>
                </a:solidFill>
              </a:rPr>
              <a:t>positionnement</a:t>
            </a:r>
            <a:r>
              <a:rPr lang="fr-FR" sz="3600" dirty="0"/>
              <a:t>) doit également être travaillé.</a:t>
            </a:r>
          </a:p>
          <a:p>
            <a:pPr marL="0" indent="0" algn="just">
              <a:buNone/>
            </a:pPr>
            <a:endParaRPr lang="fr-FR" sz="1200" dirty="0"/>
          </a:p>
          <a:p>
            <a:pPr lvl="1" algn="just"/>
            <a:r>
              <a:rPr lang="fr-FR" dirty="0"/>
              <a:t>Le nombre permet également de </a:t>
            </a:r>
            <a:r>
              <a:rPr lang="fr-FR" b="1" dirty="0">
                <a:solidFill>
                  <a:srgbClr val="00B050"/>
                </a:solidFill>
              </a:rPr>
              <a:t>conserver la mémoire du rang </a:t>
            </a:r>
            <a:r>
              <a:rPr lang="fr-FR" dirty="0"/>
              <a:t>d’un élément dans une collection organisée. Pour </a:t>
            </a:r>
            <a:r>
              <a:rPr lang="fr-FR" b="1" dirty="0">
                <a:solidFill>
                  <a:srgbClr val="00B050"/>
                </a:solidFill>
              </a:rPr>
              <a:t>garder en mémoire le rang et la position</a:t>
            </a:r>
            <a:r>
              <a:rPr lang="fr-FR" dirty="0"/>
              <a:t> des objets (troisième perle, cinquième cerceau), les enfants doivent définir un point de départ (origine), un sens de lecture, un sens de parcours, c’est-à-dire donner un ordre. Cet usage du nombre </a:t>
            </a:r>
            <a:r>
              <a:rPr lang="fr-FR" b="1" dirty="0">
                <a:solidFill>
                  <a:srgbClr val="00B050"/>
                </a:solidFill>
              </a:rPr>
              <a:t>s’appuie à l’oral sur la connaissance de la comptine numérique</a:t>
            </a:r>
            <a:r>
              <a:rPr lang="fr-FR" dirty="0">
                <a:solidFill>
                  <a:srgbClr val="00B050"/>
                </a:solidFill>
              </a:rPr>
              <a:t> </a:t>
            </a:r>
            <a:r>
              <a:rPr lang="fr-FR" dirty="0"/>
              <a:t>et </a:t>
            </a:r>
            <a:r>
              <a:rPr lang="fr-FR" b="1" dirty="0">
                <a:solidFill>
                  <a:srgbClr val="00B050"/>
                </a:solidFill>
              </a:rPr>
              <a:t>à l’écrit sur celle de l’écriture chiffrée</a:t>
            </a:r>
            <a:r>
              <a:rPr lang="fr-FR" dirty="0"/>
              <a:t>. (MEN, 2021)</a:t>
            </a:r>
          </a:p>
          <a:p>
            <a:pPr marL="0" indent="0">
              <a:buNone/>
            </a:pPr>
            <a:endParaRPr lang="fr-FR" dirty="0"/>
          </a:p>
        </p:txBody>
      </p:sp>
    </p:spTree>
    <p:extLst>
      <p:ext uri="{BB962C8B-B14F-4D97-AF65-F5344CB8AC3E}">
        <p14:creationId xmlns:p14="http://schemas.microsoft.com/office/powerpoint/2010/main" val="4089873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80845E-47E7-7845-8604-DB66CE74029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95C56A3-9EBE-F046-925C-25236FA73512}"/>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6DC141DB-4807-E54A-9E5C-CE78D20A3706}"/>
              </a:ext>
            </a:extLst>
          </p:cNvPr>
          <p:cNvPicPr>
            <a:picLocks noChangeAspect="1"/>
          </p:cNvPicPr>
          <p:nvPr/>
        </p:nvPicPr>
        <p:blipFill>
          <a:blip r:embed="rId3"/>
          <a:stretch>
            <a:fillRect/>
          </a:stretch>
        </p:blipFill>
        <p:spPr>
          <a:xfrm>
            <a:off x="0" y="365125"/>
            <a:ext cx="12226056" cy="6838950"/>
          </a:xfrm>
          <a:prstGeom prst="rect">
            <a:avLst/>
          </a:prstGeom>
        </p:spPr>
      </p:pic>
      <p:sp>
        <p:nvSpPr>
          <p:cNvPr id="6" name="Titre 1"/>
          <p:cNvSpPr txBox="1">
            <a:spLocks/>
          </p:cNvSpPr>
          <p:nvPr/>
        </p:nvSpPr>
        <p:spPr>
          <a:xfrm>
            <a:off x="646111" y="452718"/>
            <a:ext cx="10354398" cy="7941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600" dirty="0">
                <a:latin typeface="+mn-lt"/>
              </a:rPr>
              <a:t>2. Utiliser </a:t>
            </a:r>
            <a:r>
              <a:rPr lang="fr-FR" sz="3600" b="1" dirty="0">
                <a:solidFill>
                  <a:srgbClr val="FFC000"/>
                </a:solidFill>
                <a:latin typeface="+mn-lt"/>
              </a:rPr>
              <a:t>différents jeux</a:t>
            </a:r>
          </a:p>
        </p:txBody>
      </p:sp>
      <p:sp>
        <p:nvSpPr>
          <p:cNvPr id="7" name="Espace réservé du contenu 2"/>
          <p:cNvSpPr txBox="1">
            <a:spLocks/>
          </p:cNvSpPr>
          <p:nvPr/>
        </p:nvSpPr>
        <p:spPr>
          <a:xfrm>
            <a:off x="1163782" y="1680576"/>
            <a:ext cx="9956800" cy="49869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3600" dirty="0"/>
              <a:t>« L’utilisation de </a:t>
            </a:r>
            <a:r>
              <a:rPr lang="fr-FR" sz="3600" b="1" dirty="0">
                <a:solidFill>
                  <a:srgbClr val="FFC000"/>
                </a:solidFill>
              </a:rPr>
              <a:t>jeux de déplacement sur piste </a:t>
            </a:r>
            <a:r>
              <a:rPr lang="fr-FR" sz="3600" dirty="0"/>
              <a:t>(type « jeux de  l’oie ») permet aux enfants de faire le lien entre nombres et espace. Des </a:t>
            </a:r>
            <a:r>
              <a:rPr lang="fr-FR" sz="3600" b="1" dirty="0">
                <a:solidFill>
                  <a:srgbClr val="FFC000"/>
                </a:solidFill>
              </a:rPr>
              <a:t>parcours rectilignes </a:t>
            </a:r>
            <a:r>
              <a:rPr lang="fr-FR" sz="3600" dirty="0"/>
              <a:t>avec des cases numérotées et de même taille sont à privilégier » (MEN, 2021).</a:t>
            </a:r>
          </a:p>
          <a:p>
            <a:pPr marL="0" indent="0">
              <a:buNone/>
            </a:pPr>
            <a:endParaRPr lang="fr-FR" dirty="0"/>
          </a:p>
        </p:txBody>
      </p:sp>
    </p:spTree>
    <p:extLst>
      <p:ext uri="{BB962C8B-B14F-4D97-AF65-F5344CB8AC3E}">
        <p14:creationId xmlns:p14="http://schemas.microsoft.com/office/powerpoint/2010/main" val="2850588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80845E-47E7-7845-8604-DB66CE74029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95C56A3-9EBE-F046-925C-25236FA73512}"/>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6DC141DB-4807-E54A-9E5C-CE78D20A3706}"/>
              </a:ext>
            </a:extLst>
          </p:cNvPr>
          <p:cNvPicPr>
            <a:picLocks noChangeAspect="1"/>
          </p:cNvPicPr>
          <p:nvPr/>
        </p:nvPicPr>
        <p:blipFill>
          <a:blip r:embed="rId3"/>
          <a:stretch>
            <a:fillRect/>
          </a:stretch>
        </p:blipFill>
        <p:spPr>
          <a:xfrm>
            <a:off x="-34056" y="19050"/>
            <a:ext cx="12226056" cy="6838950"/>
          </a:xfrm>
          <a:prstGeom prst="rect">
            <a:avLst/>
          </a:prstGeom>
        </p:spPr>
      </p:pic>
      <p:sp>
        <p:nvSpPr>
          <p:cNvPr id="6" name="Titre 1"/>
          <p:cNvSpPr txBox="1">
            <a:spLocks/>
          </p:cNvSpPr>
          <p:nvPr/>
        </p:nvSpPr>
        <p:spPr>
          <a:xfrm>
            <a:off x="646111" y="452718"/>
            <a:ext cx="10354398" cy="7941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600" dirty="0">
                <a:latin typeface="+mn-lt"/>
              </a:rPr>
              <a:t>3. Construire une </a:t>
            </a:r>
            <a:r>
              <a:rPr lang="fr-FR" sz="3600" b="1" dirty="0">
                <a:solidFill>
                  <a:srgbClr val="7030A0"/>
                </a:solidFill>
                <a:latin typeface="+mn-lt"/>
              </a:rPr>
              <a:t>progression sur le cycle</a:t>
            </a:r>
          </a:p>
        </p:txBody>
      </p:sp>
      <p:sp>
        <p:nvSpPr>
          <p:cNvPr id="7" name="Espace réservé du contenu 2"/>
          <p:cNvSpPr txBox="1">
            <a:spLocks/>
          </p:cNvSpPr>
          <p:nvPr/>
        </p:nvSpPr>
        <p:spPr>
          <a:xfrm>
            <a:off x="1163782" y="1431636"/>
            <a:ext cx="9956800" cy="523586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3600" dirty="0"/>
              <a:t>Les élèves doivent apprendre à passer de la </a:t>
            </a:r>
            <a:r>
              <a:rPr lang="fr-FR" sz="3600" b="1" dirty="0">
                <a:solidFill>
                  <a:srgbClr val="7030A0"/>
                </a:solidFill>
              </a:rPr>
              <a:t>file ordonnée d’objets</a:t>
            </a:r>
            <a:r>
              <a:rPr lang="fr-FR" sz="3600" b="1" dirty="0"/>
              <a:t> </a:t>
            </a:r>
            <a:r>
              <a:rPr lang="fr-FR" sz="3600" dirty="0"/>
              <a:t>à la </a:t>
            </a:r>
            <a:r>
              <a:rPr lang="fr-FR" sz="3600" b="1" dirty="0">
                <a:solidFill>
                  <a:srgbClr val="7030A0"/>
                </a:solidFill>
              </a:rPr>
              <a:t>bande numérique</a:t>
            </a:r>
            <a:r>
              <a:rPr lang="fr-FR" sz="3600" dirty="0"/>
              <a:t>.</a:t>
            </a:r>
          </a:p>
          <a:p>
            <a:pPr marL="0" indent="0" algn="just">
              <a:buNone/>
            </a:pPr>
            <a:endParaRPr lang="fr-FR" sz="1600" dirty="0"/>
          </a:p>
          <a:p>
            <a:pPr lvl="1" algn="just"/>
            <a:r>
              <a:rPr lang="fr-FR" dirty="0"/>
              <a:t>Dans une </a:t>
            </a:r>
            <a:r>
              <a:rPr lang="fr-FR" b="1" dirty="0">
                <a:solidFill>
                  <a:srgbClr val="7030A0"/>
                </a:solidFill>
              </a:rPr>
              <a:t>file ordonnée </a:t>
            </a:r>
            <a:r>
              <a:rPr lang="fr-FR" dirty="0"/>
              <a:t>avec un ordre conventionnel, on va avoir : une </a:t>
            </a:r>
            <a:r>
              <a:rPr lang="fr-FR" b="1" dirty="0">
                <a:solidFill>
                  <a:srgbClr val="7030A0"/>
                </a:solidFill>
              </a:rPr>
              <a:t>direction</a:t>
            </a:r>
            <a:r>
              <a:rPr lang="fr-FR" dirty="0"/>
              <a:t> (verticale, horizontale), un </a:t>
            </a:r>
            <a:r>
              <a:rPr lang="fr-FR" b="1" dirty="0">
                <a:solidFill>
                  <a:srgbClr val="7030A0"/>
                </a:solidFill>
              </a:rPr>
              <a:t>sens</a:t>
            </a:r>
            <a:r>
              <a:rPr lang="fr-FR" dirty="0"/>
              <a:t> (de gauche à droite), avec un </a:t>
            </a:r>
            <a:r>
              <a:rPr lang="fr-FR" b="1" dirty="0">
                <a:solidFill>
                  <a:srgbClr val="7030A0"/>
                </a:solidFill>
              </a:rPr>
              <a:t>début</a:t>
            </a:r>
            <a:r>
              <a:rPr lang="fr-FR" dirty="0"/>
              <a:t> (et une fin).</a:t>
            </a:r>
          </a:p>
          <a:p>
            <a:pPr lvl="2" algn="just"/>
            <a:r>
              <a:rPr lang="fr-FR" dirty="0"/>
              <a:t>Le </a:t>
            </a:r>
            <a:r>
              <a:rPr lang="fr-FR" b="1" dirty="0">
                <a:solidFill>
                  <a:srgbClr val="7030A0"/>
                </a:solidFill>
              </a:rPr>
              <a:t>vocabulaire</a:t>
            </a:r>
            <a:r>
              <a:rPr lang="fr-FR" dirty="0"/>
              <a:t> utilisé pour positionner des objets sur une file ordonnée sera : </a:t>
            </a:r>
            <a:r>
              <a:rPr lang="fr-FR" b="1" dirty="0">
                <a:solidFill>
                  <a:srgbClr val="7030A0"/>
                </a:solidFill>
              </a:rPr>
              <a:t>avant, après, entre, premier, dernier</a:t>
            </a:r>
            <a:r>
              <a:rPr lang="fr-FR" b="1" dirty="0"/>
              <a:t>.</a:t>
            </a:r>
          </a:p>
          <a:p>
            <a:pPr marL="914400" lvl="2" indent="0" algn="just">
              <a:buNone/>
            </a:pPr>
            <a:endParaRPr lang="fr-FR" sz="1600" b="1" dirty="0"/>
          </a:p>
          <a:p>
            <a:pPr lvl="1" algn="just"/>
            <a:r>
              <a:rPr lang="fr-FR" dirty="0"/>
              <a:t>Pour une </a:t>
            </a:r>
            <a:r>
              <a:rPr lang="fr-FR" b="1" dirty="0">
                <a:solidFill>
                  <a:srgbClr val="7030A0"/>
                </a:solidFill>
              </a:rPr>
              <a:t>bande numérique</a:t>
            </a:r>
            <a:r>
              <a:rPr lang="fr-FR" dirty="0"/>
              <a:t>, l’ordre sera régi par un critère de quantité : 2 est avant 3, 2 est plus petit que 3.</a:t>
            </a:r>
          </a:p>
          <a:p>
            <a:pPr lvl="2" algn="just"/>
            <a:r>
              <a:rPr lang="fr-FR" dirty="0"/>
              <a:t>Les places de ces nombres seront repérées avec le </a:t>
            </a:r>
            <a:r>
              <a:rPr lang="fr-FR" b="1" dirty="0">
                <a:solidFill>
                  <a:srgbClr val="7030A0"/>
                </a:solidFill>
              </a:rPr>
              <a:t>vocabulaire</a:t>
            </a:r>
            <a:r>
              <a:rPr lang="fr-FR" dirty="0"/>
              <a:t> : </a:t>
            </a:r>
            <a:r>
              <a:rPr lang="fr-FR" b="1" dirty="0">
                <a:solidFill>
                  <a:srgbClr val="7030A0"/>
                </a:solidFill>
              </a:rPr>
              <a:t>deuxième, troisième</a:t>
            </a:r>
            <a:r>
              <a:rPr lang="fr-FR" dirty="0"/>
              <a:t>… (Renault, 2021)</a:t>
            </a:r>
          </a:p>
          <a:p>
            <a:endParaRPr lang="fr-FR" dirty="0"/>
          </a:p>
        </p:txBody>
      </p:sp>
    </p:spTree>
    <p:extLst>
      <p:ext uri="{BB962C8B-B14F-4D97-AF65-F5344CB8AC3E}">
        <p14:creationId xmlns:p14="http://schemas.microsoft.com/office/powerpoint/2010/main" val="853870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80845E-47E7-7845-8604-DB66CE74029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95C56A3-9EBE-F046-925C-25236FA73512}"/>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6DC141DB-4807-E54A-9E5C-CE78D20A3706}"/>
              </a:ext>
            </a:extLst>
          </p:cNvPr>
          <p:cNvPicPr>
            <a:picLocks noChangeAspect="1"/>
          </p:cNvPicPr>
          <p:nvPr/>
        </p:nvPicPr>
        <p:blipFill>
          <a:blip r:embed="rId3"/>
          <a:stretch>
            <a:fillRect/>
          </a:stretch>
        </p:blipFill>
        <p:spPr>
          <a:xfrm>
            <a:off x="-34056" y="0"/>
            <a:ext cx="12226056" cy="6838950"/>
          </a:xfrm>
          <a:prstGeom prst="rect">
            <a:avLst/>
          </a:prstGeom>
        </p:spPr>
      </p:pic>
      <p:sp>
        <p:nvSpPr>
          <p:cNvPr id="7" name="Titre 2"/>
          <p:cNvSpPr txBox="1">
            <a:spLocks/>
          </p:cNvSpPr>
          <p:nvPr/>
        </p:nvSpPr>
        <p:spPr>
          <a:xfrm>
            <a:off x="3075710" y="3064452"/>
            <a:ext cx="5121870" cy="7481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fr-FR" sz="5400" dirty="0">
              <a:latin typeface="+mn-lt"/>
            </a:endParaRPr>
          </a:p>
        </p:txBody>
      </p:sp>
      <p:pic>
        <p:nvPicPr>
          <p:cNvPr id="6" name="Image 5"/>
          <p:cNvPicPr>
            <a:picLocks noChangeAspect="1"/>
          </p:cNvPicPr>
          <p:nvPr/>
        </p:nvPicPr>
        <p:blipFill>
          <a:blip r:embed="rId4"/>
          <a:stretch>
            <a:fillRect/>
          </a:stretch>
        </p:blipFill>
        <p:spPr>
          <a:xfrm>
            <a:off x="1521983" y="246996"/>
            <a:ext cx="9148034" cy="6383057"/>
          </a:xfrm>
          <a:prstGeom prst="rect">
            <a:avLst/>
          </a:prstGeom>
        </p:spPr>
      </p:pic>
    </p:spTree>
    <p:extLst>
      <p:ext uri="{BB962C8B-B14F-4D97-AF65-F5344CB8AC3E}">
        <p14:creationId xmlns:p14="http://schemas.microsoft.com/office/powerpoint/2010/main" val="712097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80845E-47E7-7845-8604-DB66CE74029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95C56A3-9EBE-F046-925C-25236FA73512}"/>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6DC141DB-4807-E54A-9E5C-CE78D20A3706}"/>
              </a:ext>
            </a:extLst>
          </p:cNvPr>
          <p:cNvPicPr>
            <a:picLocks noChangeAspect="1"/>
          </p:cNvPicPr>
          <p:nvPr/>
        </p:nvPicPr>
        <p:blipFill>
          <a:blip r:embed="rId3"/>
          <a:stretch>
            <a:fillRect/>
          </a:stretch>
        </p:blipFill>
        <p:spPr>
          <a:xfrm>
            <a:off x="-34056" y="19050"/>
            <a:ext cx="12226056" cy="6838950"/>
          </a:xfrm>
          <a:prstGeom prst="rect">
            <a:avLst/>
          </a:prstGeom>
        </p:spPr>
      </p:pic>
      <p:sp>
        <p:nvSpPr>
          <p:cNvPr id="6" name="Titre 1"/>
          <p:cNvSpPr txBox="1">
            <a:spLocks/>
          </p:cNvSpPr>
          <p:nvPr/>
        </p:nvSpPr>
        <p:spPr>
          <a:xfrm>
            <a:off x="646111" y="452718"/>
            <a:ext cx="10354398" cy="79419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600" dirty="0">
                <a:latin typeface="+mn-lt"/>
              </a:rPr>
              <a:t>4. Travailler la </a:t>
            </a:r>
            <a:r>
              <a:rPr lang="fr-FR" sz="3600" b="1" dirty="0">
                <a:solidFill>
                  <a:srgbClr val="FF0000"/>
                </a:solidFill>
                <a:latin typeface="+mn-lt"/>
              </a:rPr>
              <a:t>situation fondamentale </a:t>
            </a:r>
            <a:r>
              <a:rPr lang="fr-FR" sz="3600" dirty="0">
                <a:latin typeface="+mn-lt"/>
              </a:rPr>
              <a:t>de l’ordinal</a:t>
            </a:r>
          </a:p>
        </p:txBody>
      </p:sp>
      <p:sp>
        <p:nvSpPr>
          <p:cNvPr id="7" name="Espace réservé du contenu 2"/>
          <p:cNvSpPr txBox="1">
            <a:spLocks/>
          </p:cNvSpPr>
          <p:nvPr/>
        </p:nvSpPr>
        <p:spPr>
          <a:xfrm>
            <a:off x="1163782" y="1334501"/>
            <a:ext cx="9956800" cy="5444989"/>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fr-FR" sz="3900" dirty="0"/>
              <a:t>« La </a:t>
            </a:r>
            <a:r>
              <a:rPr lang="fr-FR" sz="3900" b="1" dirty="0">
                <a:solidFill>
                  <a:srgbClr val="FF0000"/>
                </a:solidFill>
              </a:rPr>
              <a:t>situation fondamentale </a:t>
            </a:r>
            <a:r>
              <a:rPr lang="fr-FR" sz="3900" dirty="0"/>
              <a:t>de l’ordinal est […] liée à la </a:t>
            </a:r>
            <a:r>
              <a:rPr lang="fr-FR" sz="3900" b="1" dirty="0">
                <a:solidFill>
                  <a:srgbClr val="FF0000"/>
                </a:solidFill>
              </a:rPr>
              <a:t>position dans une liste</a:t>
            </a:r>
            <a:r>
              <a:rPr lang="fr-FR" sz="3900" dirty="0"/>
              <a:t> » et consiste à : « reproduire à distance une liste composée d’objets tous identiques sauf un ». </a:t>
            </a:r>
          </a:p>
          <a:p>
            <a:pPr algn="just"/>
            <a:r>
              <a:rPr lang="fr-FR" sz="3900" dirty="0"/>
              <a:t>Une progression peut être proposée sur la reproduction d’un modèle :</a:t>
            </a:r>
          </a:p>
          <a:p>
            <a:pPr lvl="1"/>
            <a:r>
              <a:rPr lang="fr-FR" sz="2600" dirty="0"/>
              <a:t>Avec </a:t>
            </a:r>
            <a:r>
              <a:rPr lang="fr-FR" sz="2600" b="1" dirty="0">
                <a:solidFill>
                  <a:srgbClr val="FF0000"/>
                </a:solidFill>
              </a:rPr>
              <a:t>modèle</a:t>
            </a:r>
            <a:r>
              <a:rPr lang="fr-FR" sz="2600" b="1" dirty="0">
                <a:solidFill>
                  <a:srgbClr val="0070C0"/>
                </a:solidFill>
              </a:rPr>
              <a:t> </a:t>
            </a:r>
            <a:r>
              <a:rPr lang="fr-FR" sz="2600" b="1" dirty="0">
                <a:solidFill>
                  <a:srgbClr val="FF0000"/>
                </a:solidFill>
              </a:rPr>
              <a:t>visible</a:t>
            </a:r>
            <a:r>
              <a:rPr lang="fr-FR" sz="2600" dirty="0"/>
              <a:t>.</a:t>
            </a:r>
          </a:p>
          <a:p>
            <a:pPr lvl="1"/>
            <a:r>
              <a:rPr lang="fr-FR" sz="2600" dirty="0"/>
              <a:t>Avec </a:t>
            </a:r>
            <a:r>
              <a:rPr lang="fr-FR" sz="2600" b="1" dirty="0">
                <a:solidFill>
                  <a:srgbClr val="FF0000"/>
                </a:solidFill>
              </a:rPr>
              <a:t>éloignement dans l’espace </a:t>
            </a:r>
            <a:r>
              <a:rPr lang="fr-FR" sz="2600" dirty="0"/>
              <a:t>(modèle ne se trouvant pas dans le même espace).</a:t>
            </a:r>
          </a:p>
          <a:p>
            <a:pPr lvl="1"/>
            <a:r>
              <a:rPr lang="fr-FR" sz="2600" dirty="0"/>
              <a:t>Avec </a:t>
            </a:r>
            <a:r>
              <a:rPr lang="fr-FR" sz="2600" b="1" dirty="0">
                <a:solidFill>
                  <a:srgbClr val="FF0000"/>
                </a:solidFill>
              </a:rPr>
              <a:t>éloignement dans le temps </a:t>
            </a:r>
            <a:r>
              <a:rPr lang="fr-FR" sz="2600" dirty="0"/>
              <a:t>(modèle vu un ou deux jours avant).</a:t>
            </a:r>
          </a:p>
          <a:p>
            <a:pPr lvl="1"/>
            <a:r>
              <a:rPr lang="fr-FR" sz="2600" dirty="0"/>
              <a:t>Avec </a:t>
            </a:r>
            <a:r>
              <a:rPr lang="fr-FR" sz="2600" b="1" dirty="0">
                <a:solidFill>
                  <a:srgbClr val="FF0000"/>
                </a:solidFill>
              </a:rPr>
              <a:t>communication par autrui </a:t>
            </a:r>
            <a:r>
              <a:rPr lang="fr-FR" sz="2600" dirty="0"/>
              <a:t>(modèle visible par un élève et reproduction faite par un autre) (</a:t>
            </a:r>
            <a:r>
              <a:rPr lang="fr-FR" sz="2600" dirty="0" err="1"/>
              <a:t>Cariat</a:t>
            </a:r>
            <a:r>
              <a:rPr lang="fr-FR" sz="2600" dirty="0"/>
              <a:t> &amp; </a:t>
            </a:r>
            <a:r>
              <a:rPr lang="fr-FR" sz="2600" dirty="0" err="1"/>
              <a:t>Margolinas</a:t>
            </a:r>
            <a:r>
              <a:rPr lang="fr-FR" sz="2600" dirty="0"/>
              <a:t>, 2015)</a:t>
            </a:r>
          </a:p>
        </p:txBody>
      </p:sp>
    </p:spTree>
    <p:extLst>
      <p:ext uri="{BB962C8B-B14F-4D97-AF65-F5344CB8AC3E}">
        <p14:creationId xmlns:p14="http://schemas.microsoft.com/office/powerpoint/2010/main" val="975645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80845E-47E7-7845-8604-DB66CE74029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95C56A3-9EBE-F046-925C-25236FA73512}"/>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6DC141DB-4807-E54A-9E5C-CE78D20A3706}"/>
              </a:ext>
            </a:extLst>
          </p:cNvPr>
          <p:cNvPicPr>
            <a:picLocks noChangeAspect="1"/>
          </p:cNvPicPr>
          <p:nvPr/>
        </p:nvPicPr>
        <p:blipFill>
          <a:blip r:embed="rId2"/>
          <a:stretch>
            <a:fillRect/>
          </a:stretch>
        </p:blipFill>
        <p:spPr>
          <a:xfrm>
            <a:off x="-34056" y="9623"/>
            <a:ext cx="12226056" cy="6838950"/>
          </a:xfrm>
          <a:prstGeom prst="rect">
            <a:avLst/>
          </a:prstGeom>
        </p:spPr>
      </p:pic>
      <p:sp>
        <p:nvSpPr>
          <p:cNvPr id="6" name="Titre 1"/>
          <p:cNvSpPr txBox="1">
            <a:spLocks/>
          </p:cNvSpPr>
          <p:nvPr/>
        </p:nvSpPr>
        <p:spPr>
          <a:xfrm>
            <a:off x="646111" y="452718"/>
            <a:ext cx="9404723" cy="84037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600" dirty="0">
                <a:latin typeface="+mn-lt"/>
              </a:rPr>
              <a:t>Illustration</a:t>
            </a:r>
          </a:p>
        </p:txBody>
      </p:sp>
      <p:sp>
        <p:nvSpPr>
          <p:cNvPr id="7" name="Espace réservé du contenu 2"/>
          <p:cNvSpPr txBox="1">
            <a:spLocks/>
          </p:cNvSpPr>
          <p:nvPr/>
        </p:nvSpPr>
        <p:spPr>
          <a:xfrm>
            <a:off x="1103312" y="1293091"/>
            <a:ext cx="9961852" cy="5246254"/>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r>
              <a:rPr lang="fr-FR" sz="3600" dirty="0">
                <a:hlinkClick r:id="rId3"/>
              </a:rPr>
              <a:t>Un parcours magistère</a:t>
            </a:r>
            <a:r>
              <a:rPr lang="fr-FR" sz="3600" dirty="0"/>
              <a:t> : Enseigner le nombre comme mémoire de position au cycle 1.</a:t>
            </a:r>
          </a:p>
          <a:p>
            <a:pPr lvl="1"/>
            <a:r>
              <a:rPr lang="fr-FR" sz="2600" dirty="0"/>
              <a:t>Objectifs : </a:t>
            </a:r>
          </a:p>
          <a:p>
            <a:pPr lvl="2" fontAlgn="base"/>
            <a:r>
              <a:rPr lang="fr-FR" sz="2600" dirty="0"/>
              <a:t>Comprendre quels apprentissages la file ordonnée met en jeu.</a:t>
            </a:r>
          </a:p>
          <a:p>
            <a:pPr lvl="2" fontAlgn="base"/>
            <a:r>
              <a:rPr lang="fr-FR" sz="2600" dirty="0"/>
              <a:t>Construire une progression sur la file ordonnée.</a:t>
            </a:r>
          </a:p>
          <a:p>
            <a:pPr lvl="2" fontAlgn="base"/>
            <a:r>
              <a:rPr lang="fr-FR" sz="2600" dirty="0"/>
              <a:t>Étudier d’autres variables pour la file ordonnée.</a:t>
            </a:r>
          </a:p>
          <a:p>
            <a:pPr lvl="2" fontAlgn="base"/>
            <a:r>
              <a:rPr lang="fr-FR" sz="2600" dirty="0"/>
              <a:t>Construire une progression de la file ordonnée à la bande numérique.</a:t>
            </a:r>
          </a:p>
          <a:p>
            <a:pPr marL="457200" lvl="1" indent="0">
              <a:buNone/>
            </a:pPr>
            <a:r>
              <a:rPr lang="fr-FR" dirty="0"/>
              <a:t> </a:t>
            </a:r>
          </a:p>
          <a:p>
            <a:r>
              <a:rPr lang="fr-FR" sz="3600" dirty="0"/>
              <a:t>Des films relatifs à ce parcours qui dessinent une progression sur le cycle 1 :</a:t>
            </a:r>
          </a:p>
          <a:p>
            <a:pPr lvl="1"/>
            <a:r>
              <a:rPr lang="fr-FR" sz="2600" dirty="0"/>
              <a:t>La </a:t>
            </a:r>
            <a:r>
              <a:rPr lang="fr-FR" sz="2600" b="1" dirty="0">
                <a:solidFill>
                  <a:srgbClr val="0070C0"/>
                </a:solidFill>
              </a:rPr>
              <a:t>file ordonnée </a:t>
            </a:r>
            <a:r>
              <a:rPr lang="fr-FR" sz="2600" dirty="0"/>
              <a:t>d’images en PS.</a:t>
            </a:r>
          </a:p>
          <a:p>
            <a:pPr lvl="1"/>
            <a:r>
              <a:rPr lang="fr-FR" sz="2600" dirty="0"/>
              <a:t>La </a:t>
            </a:r>
            <a:r>
              <a:rPr lang="fr-FR" sz="2600" b="1" dirty="0">
                <a:solidFill>
                  <a:srgbClr val="0070C0"/>
                </a:solidFill>
              </a:rPr>
              <a:t>file ordonnée </a:t>
            </a:r>
            <a:r>
              <a:rPr lang="fr-FR" sz="2600" dirty="0"/>
              <a:t>de perles en MS.</a:t>
            </a:r>
          </a:p>
          <a:p>
            <a:pPr lvl="1"/>
            <a:r>
              <a:rPr lang="fr-FR" sz="2600" dirty="0"/>
              <a:t>Repérer une </a:t>
            </a:r>
            <a:r>
              <a:rPr lang="fr-FR" sz="2600" b="1" dirty="0">
                <a:solidFill>
                  <a:srgbClr val="0070C0"/>
                </a:solidFill>
              </a:rPr>
              <a:t>position</a:t>
            </a:r>
            <a:r>
              <a:rPr lang="fr-FR" sz="2600" dirty="0"/>
              <a:t> en GS.</a:t>
            </a:r>
          </a:p>
          <a:p>
            <a:pPr lvl="1"/>
            <a:endParaRPr lang="fr-FR" dirty="0"/>
          </a:p>
          <a:p>
            <a:pPr lvl="1"/>
            <a:endParaRPr lang="fr-FR" dirty="0"/>
          </a:p>
        </p:txBody>
      </p:sp>
    </p:spTree>
    <p:extLst>
      <p:ext uri="{BB962C8B-B14F-4D97-AF65-F5344CB8AC3E}">
        <p14:creationId xmlns:p14="http://schemas.microsoft.com/office/powerpoint/2010/main" val="609076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9" end="9"/>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80845E-47E7-7845-8604-DB66CE74029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95C56A3-9EBE-F046-925C-25236FA73512}"/>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6DC141DB-4807-E54A-9E5C-CE78D20A3706}"/>
              </a:ext>
            </a:extLst>
          </p:cNvPr>
          <p:cNvPicPr>
            <a:picLocks noChangeAspect="1"/>
          </p:cNvPicPr>
          <p:nvPr/>
        </p:nvPicPr>
        <p:blipFill>
          <a:blip r:embed="rId2"/>
          <a:stretch>
            <a:fillRect/>
          </a:stretch>
        </p:blipFill>
        <p:spPr>
          <a:xfrm>
            <a:off x="-34056" y="19050"/>
            <a:ext cx="12226056" cy="6838950"/>
          </a:xfrm>
          <a:prstGeom prst="rect">
            <a:avLst/>
          </a:prstGeom>
        </p:spPr>
      </p:pic>
      <p:sp>
        <p:nvSpPr>
          <p:cNvPr id="7" name="Titre 2"/>
          <p:cNvSpPr txBox="1">
            <a:spLocks/>
          </p:cNvSpPr>
          <p:nvPr/>
        </p:nvSpPr>
        <p:spPr>
          <a:xfrm>
            <a:off x="3075710" y="3064452"/>
            <a:ext cx="5121870" cy="748146"/>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sz="5400" dirty="0">
                <a:solidFill>
                  <a:srgbClr val="0070C0"/>
                </a:solidFill>
                <a:latin typeface="+mn-lt"/>
              </a:rPr>
              <a:t>Points à retenir</a:t>
            </a:r>
            <a:endParaRPr lang="fr-FR" sz="5400" dirty="0">
              <a:latin typeface="+mn-lt"/>
            </a:endParaRPr>
          </a:p>
        </p:txBody>
      </p:sp>
    </p:spTree>
    <p:extLst>
      <p:ext uri="{BB962C8B-B14F-4D97-AF65-F5344CB8AC3E}">
        <p14:creationId xmlns:p14="http://schemas.microsoft.com/office/powerpoint/2010/main" val="22296076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80845E-47E7-7845-8604-DB66CE740298}"/>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595C56A3-9EBE-F046-925C-25236FA73512}"/>
              </a:ext>
            </a:extLst>
          </p:cNvPr>
          <p:cNvSpPr>
            <a:spLocks noGrp="1"/>
          </p:cNvSpPr>
          <p:nvPr>
            <p:ph idx="1"/>
          </p:nvPr>
        </p:nvSpPr>
        <p:spPr/>
        <p:txBody>
          <a:bodyPr/>
          <a:lstStyle/>
          <a:p>
            <a:endParaRPr lang="fr-FR"/>
          </a:p>
        </p:txBody>
      </p:sp>
      <p:pic>
        <p:nvPicPr>
          <p:cNvPr id="5" name="Image 4">
            <a:extLst>
              <a:ext uri="{FF2B5EF4-FFF2-40B4-BE49-F238E27FC236}">
                <a16:creationId xmlns:a16="http://schemas.microsoft.com/office/drawing/2014/main" id="{6DC141DB-4807-E54A-9E5C-CE78D20A3706}"/>
              </a:ext>
            </a:extLst>
          </p:cNvPr>
          <p:cNvPicPr>
            <a:picLocks noChangeAspect="1"/>
          </p:cNvPicPr>
          <p:nvPr/>
        </p:nvPicPr>
        <p:blipFill>
          <a:blip r:embed="rId3"/>
          <a:stretch>
            <a:fillRect/>
          </a:stretch>
        </p:blipFill>
        <p:spPr>
          <a:xfrm>
            <a:off x="-34056" y="19050"/>
            <a:ext cx="12226056" cy="6838950"/>
          </a:xfrm>
          <a:prstGeom prst="rect">
            <a:avLst/>
          </a:prstGeom>
        </p:spPr>
      </p:pic>
      <p:sp>
        <p:nvSpPr>
          <p:cNvPr id="6" name="Espace réservé du contenu 2"/>
          <p:cNvSpPr txBox="1">
            <a:spLocks/>
          </p:cNvSpPr>
          <p:nvPr/>
        </p:nvSpPr>
        <p:spPr>
          <a:xfrm>
            <a:off x="1103312" y="1163782"/>
            <a:ext cx="10091161" cy="5495636"/>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600" dirty="0"/>
              <a:t>A côté de </a:t>
            </a:r>
            <a:r>
              <a:rPr lang="fr-FR" sz="2600" b="1" dirty="0">
                <a:solidFill>
                  <a:srgbClr val="00B050"/>
                </a:solidFill>
              </a:rPr>
              <a:t>l’usage cardinal </a:t>
            </a:r>
            <a:r>
              <a:rPr lang="fr-FR" sz="2600" dirty="0"/>
              <a:t>du nombre (qui permet d’exprimer une </a:t>
            </a:r>
            <a:r>
              <a:rPr lang="fr-FR" sz="2600" b="1" dirty="0">
                <a:solidFill>
                  <a:srgbClr val="00B050"/>
                </a:solidFill>
              </a:rPr>
              <a:t>quantité</a:t>
            </a:r>
            <a:r>
              <a:rPr lang="fr-FR" sz="2600" dirty="0"/>
              <a:t>), </a:t>
            </a:r>
            <a:r>
              <a:rPr lang="fr-FR" sz="2600" b="1" dirty="0">
                <a:solidFill>
                  <a:srgbClr val="00B050"/>
                </a:solidFill>
              </a:rPr>
              <a:t>l’usage ordinal</a:t>
            </a:r>
            <a:r>
              <a:rPr lang="fr-FR" sz="2600" b="1" dirty="0">
                <a:solidFill>
                  <a:srgbClr val="92D050"/>
                </a:solidFill>
              </a:rPr>
              <a:t> </a:t>
            </a:r>
            <a:r>
              <a:rPr lang="fr-FR" sz="2600" dirty="0"/>
              <a:t>(qui permet d’exprimer un </a:t>
            </a:r>
            <a:r>
              <a:rPr lang="fr-FR" sz="2600" b="1" dirty="0">
                <a:solidFill>
                  <a:srgbClr val="00B050"/>
                </a:solidFill>
              </a:rPr>
              <a:t>positionnement</a:t>
            </a:r>
            <a:r>
              <a:rPr lang="fr-FR" sz="2600" dirty="0"/>
              <a:t>) doit également être travaillé.</a:t>
            </a:r>
          </a:p>
          <a:p>
            <a:pPr marL="0" indent="0">
              <a:buNone/>
            </a:pPr>
            <a:endParaRPr lang="fr-FR" sz="200" dirty="0"/>
          </a:p>
          <a:p>
            <a:r>
              <a:rPr lang="fr-FR" sz="2600" dirty="0"/>
              <a:t>L’utilisation de </a:t>
            </a:r>
            <a:r>
              <a:rPr lang="fr-FR" sz="2600" b="1" dirty="0">
                <a:solidFill>
                  <a:srgbClr val="FFC000"/>
                </a:solidFill>
              </a:rPr>
              <a:t>jeux de déplacement sur piste </a:t>
            </a:r>
            <a:r>
              <a:rPr lang="fr-FR" sz="2600" dirty="0"/>
              <a:t>(type « jeux de  l’oie ») permet aux enfants de faire le lien entre nombres et espace. Des </a:t>
            </a:r>
            <a:r>
              <a:rPr lang="fr-FR" sz="2600" b="1" dirty="0">
                <a:solidFill>
                  <a:srgbClr val="FFC000"/>
                </a:solidFill>
              </a:rPr>
              <a:t>parcours rectilignes </a:t>
            </a:r>
            <a:r>
              <a:rPr lang="fr-FR" sz="2600" dirty="0"/>
              <a:t>avec des cases numérotées et de même taille sont à privilégier.</a:t>
            </a:r>
          </a:p>
          <a:p>
            <a:pPr marL="0" indent="0">
              <a:buNone/>
            </a:pPr>
            <a:endParaRPr lang="fr-FR" sz="200" dirty="0"/>
          </a:p>
          <a:p>
            <a:r>
              <a:rPr lang="fr-FR" sz="2600" dirty="0"/>
              <a:t>Les élèves doivent apprendre à passer de la </a:t>
            </a:r>
            <a:r>
              <a:rPr lang="fr-FR" sz="2600" b="1" dirty="0">
                <a:solidFill>
                  <a:srgbClr val="7030A0"/>
                </a:solidFill>
              </a:rPr>
              <a:t>file ordonnée d’objets</a:t>
            </a:r>
            <a:r>
              <a:rPr lang="fr-FR" sz="2600" b="1" dirty="0"/>
              <a:t> </a:t>
            </a:r>
            <a:r>
              <a:rPr lang="fr-FR" sz="2600" dirty="0"/>
              <a:t>à la </a:t>
            </a:r>
            <a:r>
              <a:rPr lang="fr-FR" sz="2600" b="1" dirty="0">
                <a:solidFill>
                  <a:srgbClr val="7030A0"/>
                </a:solidFill>
              </a:rPr>
              <a:t>bande numérique</a:t>
            </a:r>
            <a:r>
              <a:rPr lang="fr-FR" sz="2600" dirty="0"/>
              <a:t>.</a:t>
            </a:r>
          </a:p>
          <a:p>
            <a:pPr marL="0" indent="0">
              <a:buNone/>
            </a:pPr>
            <a:endParaRPr lang="fr-FR" sz="200" b="1" dirty="0">
              <a:solidFill>
                <a:srgbClr val="7030A0"/>
              </a:solidFill>
            </a:endParaRPr>
          </a:p>
          <a:p>
            <a:pPr algn="just"/>
            <a:r>
              <a:rPr lang="fr-FR" sz="2600" dirty="0"/>
              <a:t>Pour travailler la </a:t>
            </a:r>
            <a:r>
              <a:rPr lang="fr-FR" sz="2600" b="1" dirty="0">
                <a:solidFill>
                  <a:srgbClr val="FF0000"/>
                </a:solidFill>
              </a:rPr>
              <a:t>situation fondamentale relative à la position dans une liste</a:t>
            </a:r>
            <a:r>
              <a:rPr lang="fr-FR" sz="2600" dirty="0"/>
              <a:t>, une </a:t>
            </a:r>
            <a:r>
              <a:rPr lang="fr-FR" sz="2600" b="1" dirty="0">
                <a:solidFill>
                  <a:srgbClr val="FF0000"/>
                </a:solidFill>
              </a:rPr>
              <a:t>progression</a:t>
            </a:r>
            <a:r>
              <a:rPr lang="fr-FR" sz="2600" dirty="0"/>
              <a:t> peut être proposée sur la reproduction d’un modèle :</a:t>
            </a:r>
          </a:p>
          <a:p>
            <a:pPr lvl="1"/>
            <a:r>
              <a:rPr lang="fr-FR" sz="2600" dirty="0"/>
              <a:t>Avec </a:t>
            </a:r>
            <a:r>
              <a:rPr lang="fr-FR" sz="2600" b="1" dirty="0">
                <a:solidFill>
                  <a:srgbClr val="FF0000"/>
                </a:solidFill>
              </a:rPr>
              <a:t>modèle</a:t>
            </a:r>
            <a:r>
              <a:rPr lang="fr-FR" sz="2600" b="1" dirty="0">
                <a:solidFill>
                  <a:srgbClr val="0070C0"/>
                </a:solidFill>
              </a:rPr>
              <a:t> </a:t>
            </a:r>
            <a:r>
              <a:rPr lang="fr-FR" sz="2600" b="1" dirty="0">
                <a:solidFill>
                  <a:srgbClr val="FF0000"/>
                </a:solidFill>
              </a:rPr>
              <a:t>visible</a:t>
            </a:r>
            <a:r>
              <a:rPr lang="fr-FR" sz="2600" dirty="0"/>
              <a:t>.</a:t>
            </a:r>
          </a:p>
          <a:p>
            <a:pPr lvl="1"/>
            <a:r>
              <a:rPr lang="fr-FR" sz="2600" dirty="0"/>
              <a:t>Avec </a:t>
            </a:r>
            <a:r>
              <a:rPr lang="fr-FR" sz="2600" b="1" dirty="0">
                <a:solidFill>
                  <a:srgbClr val="FF0000"/>
                </a:solidFill>
              </a:rPr>
              <a:t>éloignement dans l’espace </a:t>
            </a:r>
            <a:r>
              <a:rPr lang="fr-FR" sz="2600" dirty="0"/>
              <a:t>(modèle ne se trouvant pas dans le même espace).</a:t>
            </a:r>
          </a:p>
          <a:p>
            <a:pPr lvl="1"/>
            <a:r>
              <a:rPr lang="fr-FR" sz="2600" dirty="0"/>
              <a:t>Avec </a:t>
            </a:r>
            <a:r>
              <a:rPr lang="fr-FR" sz="2600" b="1" dirty="0">
                <a:solidFill>
                  <a:srgbClr val="FF0000"/>
                </a:solidFill>
              </a:rPr>
              <a:t>éloignement dans le temps </a:t>
            </a:r>
            <a:r>
              <a:rPr lang="fr-FR" sz="2600" dirty="0"/>
              <a:t>(modèle vu un ou deux jours avant).</a:t>
            </a:r>
          </a:p>
          <a:p>
            <a:pPr lvl="1"/>
            <a:r>
              <a:rPr lang="fr-FR" sz="2600" dirty="0"/>
              <a:t>Avec </a:t>
            </a:r>
            <a:r>
              <a:rPr lang="fr-FR" sz="2600" b="1" dirty="0">
                <a:solidFill>
                  <a:srgbClr val="FF0000"/>
                </a:solidFill>
              </a:rPr>
              <a:t>communication par autrui </a:t>
            </a:r>
            <a:r>
              <a:rPr lang="fr-FR" sz="2600" dirty="0"/>
              <a:t>(modèle visible par un élève et reproduction faite par un autre).</a:t>
            </a:r>
            <a:endParaRPr lang="fr-FR" sz="2200" dirty="0"/>
          </a:p>
          <a:p>
            <a:endParaRPr lang="fr-FR" i="1" dirty="0"/>
          </a:p>
          <a:p>
            <a:pPr marL="0" indent="0">
              <a:buNone/>
            </a:pPr>
            <a:endParaRPr lang="fr-FR" dirty="0"/>
          </a:p>
          <a:p>
            <a:endParaRPr lang="fr-FR" dirty="0"/>
          </a:p>
        </p:txBody>
      </p:sp>
      <p:sp>
        <p:nvSpPr>
          <p:cNvPr id="7" name="Titre 1"/>
          <p:cNvSpPr txBox="1">
            <a:spLocks/>
          </p:cNvSpPr>
          <p:nvPr/>
        </p:nvSpPr>
        <p:spPr>
          <a:xfrm>
            <a:off x="646111" y="452718"/>
            <a:ext cx="9404723" cy="7110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dirty="0">
                <a:latin typeface="+mn-lt"/>
              </a:rPr>
              <a:t>En </a:t>
            </a:r>
            <a:r>
              <a:rPr lang="fr-FR" b="1" dirty="0">
                <a:solidFill>
                  <a:srgbClr val="0070C0"/>
                </a:solidFill>
                <a:latin typeface="+mn-lt"/>
              </a:rPr>
              <a:t>r</a:t>
            </a:r>
            <a:r>
              <a:rPr lang="fr-FR" b="1" dirty="0">
                <a:solidFill>
                  <a:srgbClr val="00B050"/>
                </a:solidFill>
                <a:latin typeface="+mn-lt"/>
              </a:rPr>
              <a:t>é</a:t>
            </a:r>
            <a:r>
              <a:rPr lang="fr-FR" b="1" dirty="0">
                <a:solidFill>
                  <a:srgbClr val="FFFF00"/>
                </a:solidFill>
                <a:latin typeface="+mn-lt"/>
              </a:rPr>
              <a:t>s</a:t>
            </a:r>
            <a:r>
              <a:rPr lang="fr-FR" b="1" dirty="0">
                <a:solidFill>
                  <a:srgbClr val="7030A0"/>
                </a:solidFill>
                <a:latin typeface="+mn-lt"/>
              </a:rPr>
              <a:t>u</a:t>
            </a:r>
            <a:r>
              <a:rPr lang="fr-FR" b="1" dirty="0">
                <a:solidFill>
                  <a:srgbClr val="FF0000"/>
                </a:solidFill>
                <a:latin typeface="+mn-lt"/>
              </a:rPr>
              <a:t>m</a:t>
            </a:r>
            <a:r>
              <a:rPr lang="fr-FR" b="1" dirty="0">
                <a:solidFill>
                  <a:srgbClr val="0070C0"/>
                </a:solidFill>
                <a:latin typeface="+mn-lt"/>
              </a:rPr>
              <a:t>é</a:t>
            </a:r>
          </a:p>
        </p:txBody>
      </p:sp>
    </p:spTree>
    <p:extLst>
      <p:ext uri="{BB962C8B-B14F-4D97-AF65-F5344CB8AC3E}">
        <p14:creationId xmlns:p14="http://schemas.microsoft.com/office/powerpoint/2010/main" val="105211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8149</TotalTime>
  <Words>1185</Words>
  <Application>Microsoft Macintosh PowerPoint</Application>
  <PresentationFormat>Grand écran</PresentationFormat>
  <Paragraphs>111</Paragraphs>
  <Slides>16</Slides>
  <Notes>9</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16</vt:i4>
      </vt:variant>
    </vt:vector>
  </HeadingPairs>
  <TitlesOfParts>
    <vt:vector size="22" baseType="lpstr">
      <vt:lpstr>Arial</vt:lpstr>
      <vt:lpstr>Calibri</vt:lpstr>
      <vt:lpstr>Calibri </vt:lpstr>
      <vt:lpstr>Calibri corps</vt:lpstr>
      <vt:lpstr>Calibri Light</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CONTENUS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Pina ONOHEA</dc:creator>
  <cp:lastModifiedBy>Cécile LENOIR</cp:lastModifiedBy>
  <cp:revision>98</cp:revision>
  <dcterms:created xsi:type="dcterms:W3CDTF">2019-10-24T23:24:01Z</dcterms:created>
  <dcterms:modified xsi:type="dcterms:W3CDTF">2022-06-21T23:33:03Z</dcterms:modified>
</cp:coreProperties>
</file>