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7" r:id="rId2"/>
    <p:sldId id="259" r:id="rId3"/>
    <p:sldId id="274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69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 Nono" initials="VN" lastIdx="2" clrIdx="0">
    <p:extLst>
      <p:ext uri="{19B8F6BF-5375-455C-9EA6-DF929625EA0E}">
        <p15:presenceInfo xmlns="" xmlns:p15="http://schemas.microsoft.com/office/powerpoint/2012/main" userId="e1f36527d8a02a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27"/>
    <p:restoredTop sz="92115" autoAdjust="0"/>
  </p:normalViewPr>
  <p:slideViewPr>
    <p:cSldViewPr snapToGrid="0" snapToObjects="1">
      <p:cViewPr>
        <p:scale>
          <a:sx n="69" d="100"/>
          <a:sy n="69" d="100"/>
        </p:scale>
        <p:origin x="88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4T14:05:46.693" idx="1">
    <p:pos x="10" y="10"/>
    <p:text/>
    <p:extLst>
      <p:ext uri="{C676402C-5697-4E1C-873F-D02D1690AC5C}">
        <p15:threadingInfo xmlns="" xmlns:p15="http://schemas.microsoft.com/office/powerpoint/2012/main" timeZoneBias="6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4T14:05:46.693" idx="2">
    <p:pos x="10" y="10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0F50B-AE55-D84E-8656-44CA886D71FB}" type="doc">
      <dgm:prSet loTypeId="urn:microsoft.com/office/officeart/2008/layout/AscendingPictureAccentProcess" loCatId="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3A724AA5-01A3-3848-8380-C2835018374E}">
      <dgm:prSet phldrT="[Texte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OPTIMISER</a:t>
          </a:r>
          <a:r>
            <a:rPr lang="fr-FR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 </a:t>
          </a:r>
          <a:r>
            <a:rPr lang="fr-FR" b="1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LES APPRENTISSAGES </a:t>
          </a:r>
          <a:r>
            <a:rPr lang="fr-FR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EN LES POSITIONNANT AUX MOMENTS OÙ </a:t>
          </a:r>
          <a:r>
            <a:rPr lang="fr-FR" b="1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LA CAPACITÉ D’ATTENTION DES ÉLÈVES EST LA PLUS GRANDE</a:t>
          </a:r>
          <a:r>
            <a:rPr lang="fr-FR" b="1" spc="-3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 </a:t>
          </a:r>
          <a:r>
            <a:rPr lang="fr-FR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;</a:t>
          </a:r>
          <a:endParaRPr lang="fr-FR" dirty="0">
            <a:solidFill>
              <a:schemeClr val="tx1"/>
            </a:solidFill>
          </a:endParaRPr>
        </a:p>
      </dgm:t>
    </dgm:pt>
    <dgm:pt modelId="{88E7098D-2321-584B-AF0F-49B7ED04833E}" type="parTrans" cxnId="{EB868D53-814E-0249-A7E6-07BEE370EEF6}">
      <dgm:prSet/>
      <dgm:spPr/>
      <dgm:t>
        <a:bodyPr/>
        <a:lstStyle/>
        <a:p>
          <a:endParaRPr lang="fr-FR"/>
        </a:p>
      </dgm:t>
    </dgm:pt>
    <dgm:pt modelId="{BB90B544-AD7F-7945-9F48-F56F786B40C0}" type="sibTrans" cxnId="{EB868D53-814E-0249-A7E6-07BEE370EEF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fr-FR"/>
        </a:p>
      </dgm:t>
    </dgm:pt>
    <dgm:pt modelId="{B628F88C-AB1A-EF47-A192-1258CD94C66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3200" dirty="0">
              <a:effectLst/>
              <a:latin typeface="Calibri" charset="0"/>
              <a:ea typeface="Symbol" charset="2"/>
              <a:cs typeface="Symbol" charset="2"/>
            </a:rPr>
            <a:t>INSTAURER UNE BONNE QUALITÉ DE VIE DANS L'ÉCOLE, EN </a:t>
          </a:r>
          <a:r>
            <a:rPr lang="fr-FR" sz="3200" b="1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RESPECTANT LES BESOINS DE L’ENFANT</a:t>
          </a:r>
          <a:r>
            <a:rPr lang="fr-FR" sz="3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 ET </a:t>
          </a:r>
          <a:r>
            <a:rPr lang="fr-FR" sz="3200" b="1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EN RÉPARTISSANT EFFICACEMENT LES ACTIVITÉS</a:t>
          </a:r>
          <a:r>
            <a:rPr lang="fr-FR" sz="3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 </a:t>
          </a:r>
          <a:r>
            <a:rPr lang="fr-FR" sz="3200" b="1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DANS LA</a:t>
          </a:r>
          <a:r>
            <a:rPr lang="fr-FR" sz="3200" b="1" spc="-9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 </a:t>
          </a:r>
          <a:r>
            <a:rPr lang="fr-FR" sz="3200" b="1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SEMAINE</a:t>
          </a:r>
          <a:r>
            <a:rPr lang="fr-FR" sz="3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.</a:t>
          </a:r>
        </a:p>
      </dgm:t>
    </dgm:pt>
    <dgm:pt modelId="{C17FCFFE-AFF5-2046-9897-2F7A17F7B275}" type="parTrans" cxnId="{E3875894-2A7B-4F4F-A701-9A1253254938}">
      <dgm:prSet/>
      <dgm:spPr/>
      <dgm:t>
        <a:bodyPr/>
        <a:lstStyle/>
        <a:p>
          <a:endParaRPr lang="fr-FR"/>
        </a:p>
      </dgm:t>
    </dgm:pt>
    <dgm:pt modelId="{33B81755-DEE1-0F49-8322-AD744915365A}" type="sibTrans" cxnId="{E3875894-2A7B-4F4F-A701-9A125325493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fr-FR"/>
        </a:p>
      </dgm:t>
    </dgm:pt>
    <dgm:pt modelId="{6F6B0550-796F-5B4F-B7EC-4629D951F7B9}" type="pres">
      <dgm:prSet presAssocID="{0250F50B-AE55-D84E-8656-44CA886D71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503DEF78-53A9-DC4D-B8C9-5C326179D61A}" type="pres">
      <dgm:prSet presAssocID="{0250F50B-AE55-D84E-8656-44CA886D71FB}" presName="dot1" presStyleLbl="alignNode1" presStyleIdx="0" presStyleCnt="10"/>
      <dgm:spPr/>
    </dgm:pt>
    <dgm:pt modelId="{61F7B6D3-EB02-CE4D-B125-AE77D305B970}" type="pres">
      <dgm:prSet presAssocID="{0250F50B-AE55-D84E-8656-44CA886D71FB}" presName="dot2" presStyleLbl="alignNode1" presStyleIdx="1" presStyleCnt="10"/>
      <dgm:spPr/>
    </dgm:pt>
    <dgm:pt modelId="{676C01A8-89B1-0E45-B956-3518F82D3FF2}" type="pres">
      <dgm:prSet presAssocID="{0250F50B-AE55-D84E-8656-44CA886D71FB}" presName="dot3" presStyleLbl="alignNode1" presStyleIdx="2" presStyleCnt="10"/>
      <dgm:spPr/>
    </dgm:pt>
    <dgm:pt modelId="{AF612FB0-F204-6B4C-B101-F5579C860782}" type="pres">
      <dgm:prSet presAssocID="{0250F50B-AE55-D84E-8656-44CA886D71FB}" presName="dotArrow1" presStyleLbl="alignNode1" presStyleIdx="3" presStyleCnt="10"/>
      <dgm:spPr/>
    </dgm:pt>
    <dgm:pt modelId="{8B826465-7A85-9A40-9C16-131CBA0681A2}" type="pres">
      <dgm:prSet presAssocID="{0250F50B-AE55-D84E-8656-44CA886D71FB}" presName="dotArrow2" presStyleLbl="alignNode1" presStyleIdx="4" presStyleCnt="10"/>
      <dgm:spPr/>
    </dgm:pt>
    <dgm:pt modelId="{B94F2911-F06F-6146-9830-05840B96E6EB}" type="pres">
      <dgm:prSet presAssocID="{0250F50B-AE55-D84E-8656-44CA886D71FB}" presName="dotArrow3" presStyleLbl="alignNode1" presStyleIdx="5" presStyleCnt="10"/>
      <dgm:spPr/>
    </dgm:pt>
    <dgm:pt modelId="{E7FF2FA9-BA97-8540-B550-DB5A130F35AE}" type="pres">
      <dgm:prSet presAssocID="{0250F50B-AE55-D84E-8656-44CA886D71FB}" presName="dotArrow4" presStyleLbl="alignNode1" presStyleIdx="6" presStyleCnt="10"/>
      <dgm:spPr/>
    </dgm:pt>
    <dgm:pt modelId="{92F36E0F-711A-CB4C-B537-B4CA65D5D559}" type="pres">
      <dgm:prSet presAssocID="{0250F50B-AE55-D84E-8656-44CA886D71FB}" presName="dotArrow5" presStyleLbl="alignNode1" presStyleIdx="7" presStyleCnt="10"/>
      <dgm:spPr/>
    </dgm:pt>
    <dgm:pt modelId="{835AD937-9DEB-F943-90C4-C4D6F34DD4FF}" type="pres">
      <dgm:prSet presAssocID="{0250F50B-AE55-D84E-8656-44CA886D71FB}" presName="dotArrow6" presStyleLbl="alignNode1" presStyleIdx="8" presStyleCnt="10"/>
      <dgm:spPr/>
    </dgm:pt>
    <dgm:pt modelId="{D1F1A741-0508-1A4C-8FF6-C056D2A0AA30}" type="pres">
      <dgm:prSet presAssocID="{0250F50B-AE55-D84E-8656-44CA886D71FB}" presName="dotArrow7" presStyleLbl="alignNode1" presStyleIdx="9" presStyleCnt="10"/>
      <dgm:spPr/>
    </dgm:pt>
    <dgm:pt modelId="{BBCE7F83-C8F6-2148-9C65-966F1252C72C}" type="pres">
      <dgm:prSet presAssocID="{3A724AA5-01A3-3848-8380-C2835018374E}" presName="parTx1" presStyleLbl="node1" presStyleIdx="0" presStyleCnt="2" custScaleX="416237" custScaleY="278132" custLinFactNeighborX="21775" custLinFactNeighborY="56234"/>
      <dgm:spPr/>
      <dgm:t>
        <a:bodyPr/>
        <a:lstStyle/>
        <a:p>
          <a:endParaRPr lang="fr-FR"/>
        </a:p>
      </dgm:t>
    </dgm:pt>
    <dgm:pt modelId="{7EB536D8-C7D9-C14D-960C-2DA23D611532}" type="pres">
      <dgm:prSet presAssocID="{BB90B544-AD7F-7945-9F48-F56F786B40C0}" presName="picture1" presStyleCnt="0"/>
      <dgm:spPr/>
    </dgm:pt>
    <dgm:pt modelId="{8025E6DC-33E7-FD42-8636-8FD42CB50B10}" type="pres">
      <dgm:prSet presAssocID="{BB90B544-AD7F-7945-9F48-F56F786B40C0}" presName="imageRepeatNode" presStyleLbl="fgImgPlace1" presStyleIdx="0" presStyleCnt="2" custScaleX="68854" custScaleY="65502" custLinFactX="-100000" custLinFactNeighborX="-172238" custLinFactNeighborY="-6065"/>
      <dgm:spPr/>
      <dgm:t>
        <a:bodyPr/>
        <a:lstStyle/>
        <a:p>
          <a:endParaRPr lang="fr-FR"/>
        </a:p>
      </dgm:t>
    </dgm:pt>
    <dgm:pt modelId="{D62FB141-4273-0847-94B8-24C0C89EE85E}" type="pres">
      <dgm:prSet presAssocID="{B628F88C-AB1A-EF47-A192-1258CD94C66A}" presName="parTx2" presStyleLbl="node1" presStyleIdx="1" presStyleCnt="2" custScaleX="411806" custScaleY="272547" custLinFactY="-16789" custLinFactNeighborX="-19052" custLinFactNeighborY="-100000"/>
      <dgm:spPr/>
      <dgm:t>
        <a:bodyPr/>
        <a:lstStyle/>
        <a:p>
          <a:endParaRPr lang="fr-FR"/>
        </a:p>
      </dgm:t>
    </dgm:pt>
    <dgm:pt modelId="{5DA5AC22-64C7-2142-A4A6-92BA4A790B6D}" type="pres">
      <dgm:prSet presAssocID="{33B81755-DEE1-0F49-8322-AD744915365A}" presName="picture2" presStyleCnt="0"/>
      <dgm:spPr/>
    </dgm:pt>
    <dgm:pt modelId="{EE90F1ED-9375-2E4B-B965-B9E7698D267D}" type="pres">
      <dgm:prSet presAssocID="{33B81755-DEE1-0F49-8322-AD744915365A}" presName="imageRepeatNode" presStyleLbl="fgImgPlace1" presStyleIdx="1" presStyleCnt="2" custScaleX="57782" custScaleY="41552" custLinFactX="200000" custLinFactNeighborX="286935" custLinFactNeighborY="18123"/>
      <dgm:spPr/>
      <dgm:t>
        <a:bodyPr/>
        <a:lstStyle/>
        <a:p>
          <a:endParaRPr lang="fr-FR"/>
        </a:p>
      </dgm:t>
    </dgm:pt>
  </dgm:ptLst>
  <dgm:cxnLst>
    <dgm:cxn modelId="{D18BAC2A-3A8E-2241-AE9C-9E8D6D7EF50C}" type="presOf" srcId="{33B81755-DEE1-0F49-8322-AD744915365A}" destId="{EE90F1ED-9375-2E4B-B965-B9E7698D267D}" srcOrd="0" destOrd="0" presId="urn:microsoft.com/office/officeart/2008/layout/AscendingPictureAccentProcess"/>
    <dgm:cxn modelId="{8BE7B7C7-CDB1-5745-B3BA-77B3EB124409}" type="presOf" srcId="{B628F88C-AB1A-EF47-A192-1258CD94C66A}" destId="{D62FB141-4273-0847-94B8-24C0C89EE85E}" srcOrd="0" destOrd="0" presId="urn:microsoft.com/office/officeart/2008/layout/AscendingPictureAccentProcess"/>
    <dgm:cxn modelId="{E3875894-2A7B-4F4F-A701-9A1253254938}" srcId="{0250F50B-AE55-D84E-8656-44CA886D71FB}" destId="{B628F88C-AB1A-EF47-A192-1258CD94C66A}" srcOrd="1" destOrd="0" parTransId="{C17FCFFE-AFF5-2046-9897-2F7A17F7B275}" sibTransId="{33B81755-DEE1-0F49-8322-AD744915365A}"/>
    <dgm:cxn modelId="{B7793576-D60A-3640-86E4-8D9B8F4AC6C9}" type="presOf" srcId="{3A724AA5-01A3-3848-8380-C2835018374E}" destId="{BBCE7F83-C8F6-2148-9C65-966F1252C72C}" srcOrd="0" destOrd="0" presId="urn:microsoft.com/office/officeart/2008/layout/AscendingPictureAccentProcess"/>
    <dgm:cxn modelId="{EB868D53-814E-0249-A7E6-07BEE370EEF6}" srcId="{0250F50B-AE55-D84E-8656-44CA886D71FB}" destId="{3A724AA5-01A3-3848-8380-C2835018374E}" srcOrd="0" destOrd="0" parTransId="{88E7098D-2321-584B-AF0F-49B7ED04833E}" sibTransId="{BB90B544-AD7F-7945-9F48-F56F786B40C0}"/>
    <dgm:cxn modelId="{1977AC32-05D0-C745-AF98-71D74BDC2743}" type="presOf" srcId="{BB90B544-AD7F-7945-9F48-F56F786B40C0}" destId="{8025E6DC-33E7-FD42-8636-8FD42CB50B10}" srcOrd="0" destOrd="0" presId="urn:microsoft.com/office/officeart/2008/layout/AscendingPictureAccentProcess"/>
    <dgm:cxn modelId="{C388C9DC-4AB5-454F-96F8-9DEF982208E5}" type="presOf" srcId="{0250F50B-AE55-D84E-8656-44CA886D71FB}" destId="{6F6B0550-796F-5B4F-B7EC-4629D951F7B9}" srcOrd="0" destOrd="0" presId="urn:microsoft.com/office/officeart/2008/layout/AscendingPictureAccentProcess"/>
    <dgm:cxn modelId="{64C12596-56F4-7D4D-8D81-78F5D058F8A2}" type="presParOf" srcId="{6F6B0550-796F-5B4F-B7EC-4629D951F7B9}" destId="{503DEF78-53A9-DC4D-B8C9-5C326179D61A}" srcOrd="0" destOrd="0" presId="urn:microsoft.com/office/officeart/2008/layout/AscendingPictureAccentProcess"/>
    <dgm:cxn modelId="{432907F2-C4BF-5E40-84A7-9F6532B43110}" type="presParOf" srcId="{6F6B0550-796F-5B4F-B7EC-4629D951F7B9}" destId="{61F7B6D3-EB02-CE4D-B125-AE77D305B970}" srcOrd="1" destOrd="0" presId="urn:microsoft.com/office/officeart/2008/layout/AscendingPictureAccentProcess"/>
    <dgm:cxn modelId="{05DA7621-9050-6A47-BF57-840DC48C2996}" type="presParOf" srcId="{6F6B0550-796F-5B4F-B7EC-4629D951F7B9}" destId="{676C01A8-89B1-0E45-B956-3518F82D3FF2}" srcOrd="2" destOrd="0" presId="urn:microsoft.com/office/officeart/2008/layout/AscendingPictureAccentProcess"/>
    <dgm:cxn modelId="{0F84FECC-4BF1-0C4D-8F8F-FE118DFB0E46}" type="presParOf" srcId="{6F6B0550-796F-5B4F-B7EC-4629D951F7B9}" destId="{AF612FB0-F204-6B4C-B101-F5579C860782}" srcOrd="3" destOrd="0" presId="urn:microsoft.com/office/officeart/2008/layout/AscendingPictureAccentProcess"/>
    <dgm:cxn modelId="{9FF53631-8DE2-BE44-A707-FDAFB8941D08}" type="presParOf" srcId="{6F6B0550-796F-5B4F-B7EC-4629D951F7B9}" destId="{8B826465-7A85-9A40-9C16-131CBA0681A2}" srcOrd="4" destOrd="0" presId="urn:microsoft.com/office/officeart/2008/layout/AscendingPictureAccentProcess"/>
    <dgm:cxn modelId="{2BBCE0B2-895A-B542-BAAD-DC24AAB6344D}" type="presParOf" srcId="{6F6B0550-796F-5B4F-B7EC-4629D951F7B9}" destId="{B94F2911-F06F-6146-9830-05840B96E6EB}" srcOrd="5" destOrd="0" presId="urn:microsoft.com/office/officeart/2008/layout/AscendingPictureAccentProcess"/>
    <dgm:cxn modelId="{12990F0E-ADEE-2946-B6FB-D9AFC64F50A5}" type="presParOf" srcId="{6F6B0550-796F-5B4F-B7EC-4629D951F7B9}" destId="{E7FF2FA9-BA97-8540-B550-DB5A130F35AE}" srcOrd="6" destOrd="0" presId="urn:microsoft.com/office/officeart/2008/layout/AscendingPictureAccentProcess"/>
    <dgm:cxn modelId="{92712050-4CE7-B546-9BA7-35610CD87635}" type="presParOf" srcId="{6F6B0550-796F-5B4F-B7EC-4629D951F7B9}" destId="{92F36E0F-711A-CB4C-B537-B4CA65D5D559}" srcOrd="7" destOrd="0" presId="urn:microsoft.com/office/officeart/2008/layout/AscendingPictureAccentProcess"/>
    <dgm:cxn modelId="{A39AD14F-CF7B-DF43-8527-32D835686B77}" type="presParOf" srcId="{6F6B0550-796F-5B4F-B7EC-4629D951F7B9}" destId="{835AD937-9DEB-F943-90C4-C4D6F34DD4FF}" srcOrd="8" destOrd="0" presId="urn:microsoft.com/office/officeart/2008/layout/AscendingPictureAccentProcess"/>
    <dgm:cxn modelId="{298E9EF7-F523-8C4A-B291-32AA96347B9F}" type="presParOf" srcId="{6F6B0550-796F-5B4F-B7EC-4629D951F7B9}" destId="{D1F1A741-0508-1A4C-8FF6-C056D2A0AA30}" srcOrd="9" destOrd="0" presId="urn:microsoft.com/office/officeart/2008/layout/AscendingPictureAccentProcess"/>
    <dgm:cxn modelId="{72BA9988-291A-7A48-B3B6-2D8AEA09976A}" type="presParOf" srcId="{6F6B0550-796F-5B4F-B7EC-4629D951F7B9}" destId="{BBCE7F83-C8F6-2148-9C65-966F1252C72C}" srcOrd="10" destOrd="0" presId="urn:microsoft.com/office/officeart/2008/layout/AscendingPictureAccentProcess"/>
    <dgm:cxn modelId="{40D172C7-5D9C-8E42-889E-64CBD696DC73}" type="presParOf" srcId="{6F6B0550-796F-5B4F-B7EC-4629D951F7B9}" destId="{7EB536D8-C7D9-C14D-960C-2DA23D611532}" srcOrd="11" destOrd="0" presId="urn:microsoft.com/office/officeart/2008/layout/AscendingPictureAccentProcess"/>
    <dgm:cxn modelId="{F6488368-C9FF-E74E-9D0F-3D9D2CF9C483}" type="presParOf" srcId="{7EB536D8-C7D9-C14D-960C-2DA23D611532}" destId="{8025E6DC-33E7-FD42-8636-8FD42CB50B10}" srcOrd="0" destOrd="0" presId="urn:microsoft.com/office/officeart/2008/layout/AscendingPictureAccentProcess"/>
    <dgm:cxn modelId="{C7804F54-6F31-DA47-85AB-48BA37C1257C}" type="presParOf" srcId="{6F6B0550-796F-5B4F-B7EC-4629D951F7B9}" destId="{D62FB141-4273-0847-94B8-24C0C89EE85E}" srcOrd="12" destOrd="0" presId="urn:microsoft.com/office/officeart/2008/layout/AscendingPictureAccentProcess"/>
    <dgm:cxn modelId="{8545D50C-453C-8745-829E-D0D84F0AE3C0}" type="presParOf" srcId="{6F6B0550-796F-5B4F-B7EC-4629D951F7B9}" destId="{5DA5AC22-64C7-2142-A4A6-92BA4A790B6D}" srcOrd="13" destOrd="0" presId="urn:microsoft.com/office/officeart/2008/layout/AscendingPictureAccentProcess"/>
    <dgm:cxn modelId="{CDAF1463-BE1E-BE4B-AA29-DA412F41F609}" type="presParOf" srcId="{5DA5AC22-64C7-2142-A4A6-92BA4A790B6D}" destId="{EE90F1ED-9375-2E4B-B965-B9E7698D267D}" srcOrd="0" destOrd="0" presId="urn:microsoft.com/office/officeart/2008/layout/AscendingPictureAccent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B2AA6-6B4A-A242-A505-E61309EEB630}" type="doc">
      <dgm:prSet loTypeId="urn:microsoft.com/office/officeart/2008/layout/PictureStrips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F340DA-5210-C34A-8672-FDC4204DA8B4}">
      <dgm:prSet phldrT="[Texte]"/>
      <dgm:spPr/>
      <dgm:t>
        <a:bodyPr/>
        <a:lstStyle/>
        <a:p>
          <a:r>
            <a:rPr lang="fr-FR" dirty="0">
              <a:solidFill>
                <a:schemeClr val="accent1"/>
              </a:solidFill>
            </a:rPr>
            <a:t>Modalités spécifiques d’apprentissage : apprendre en jouant, en réfléchissant et en résolvant des problèmes, en s’exerçant, en se remémorant et en mémorisant.</a:t>
          </a:r>
          <a:endParaRPr lang="fr-FR" dirty="0"/>
        </a:p>
      </dgm:t>
    </dgm:pt>
    <dgm:pt modelId="{1191D433-3F29-BE42-B816-AA0808F53023}" type="parTrans" cxnId="{98CAB244-0407-8C42-A6B6-AFE118153D1E}">
      <dgm:prSet/>
      <dgm:spPr/>
      <dgm:t>
        <a:bodyPr/>
        <a:lstStyle/>
        <a:p>
          <a:endParaRPr lang="fr-FR"/>
        </a:p>
      </dgm:t>
    </dgm:pt>
    <dgm:pt modelId="{8145F155-CD1D-254F-BDB7-5D3AF6005F52}" type="sibTrans" cxnId="{98CAB244-0407-8C42-A6B6-AFE118153D1E}">
      <dgm:prSet/>
      <dgm:spPr/>
      <dgm:t>
        <a:bodyPr/>
        <a:lstStyle/>
        <a:p>
          <a:endParaRPr lang="fr-FR"/>
        </a:p>
      </dgm:t>
    </dgm:pt>
    <dgm:pt modelId="{B641FE53-29E8-C54D-837F-B6F92BE14BA3}">
      <dgm:prSet phldrT="[Texte]"/>
      <dgm:spPr/>
      <dgm:t>
        <a:bodyPr/>
        <a:lstStyle/>
        <a:p>
          <a:r>
            <a:rPr lang="fr-FR" dirty="0">
              <a:solidFill>
                <a:schemeClr val="accent1"/>
              </a:solidFill>
            </a:rPr>
            <a:t>* Organisation « imposée » par les modalités d’évaluation </a:t>
          </a:r>
          <a:r>
            <a:rPr lang="fr-FR" dirty="0">
              <a:solidFill>
                <a:schemeClr val="accent1"/>
              </a:solidFill>
              <a:sym typeface="Wingdings" panose="05000000000000000000" pitchFamily="2" charset="2"/>
            </a:rPr>
            <a:t> réussir à se dégager du temps d’observation et « d’évaluation individuelle ».</a:t>
          </a:r>
          <a:endParaRPr lang="fr-FR" dirty="0"/>
        </a:p>
      </dgm:t>
    </dgm:pt>
    <dgm:pt modelId="{13F6D3F3-920C-604D-A2C3-BCE31656C898}" type="parTrans" cxnId="{FA65DC20-B3F7-9340-B995-967A402A3AC6}">
      <dgm:prSet/>
      <dgm:spPr/>
      <dgm:t>
        <a:bodyPr/>
        <a:lstStyle/>
        <a:p>
          <a:endParaRPr lang="fr-FR"/>
        </a:p>
      </dgm:t>
    </dgm:pt>
    <dgm:pt modelId="{F9D1ED02-F967-2449-9237-F53297E1BD9E}" type="sibTrans" cxnId="{FA65DC20-B3F7-9340-B995-967A402A3AC6}">
      <dgm:prSet/>
      <dgm:spPr/>
      <dgm:t>
        <a:bodyPr/>
        <a:lstStyle/>
        <a:p>
          <a:endParaRPr lang="fr-FR"/>
        </a:p>
      </dgm:t>
    </dgm:pt>
    <dgm:pt modelId="{EE7B481D-F99F-3D40-B1F5-1A638D0B3484}">
      <dgm:prSet phldrT="[Texte]"/>
      <dgm:spPr/>
      <dgm:t>
        <a:bodyPr/>
        <a:lstStyle/>
        <a:p>
          <a:r>
            <a:rPr lang="fr-FR" dirty="0">
              <a:solidFill>
                <a:schemeClr val="accent1"/>
              </a:solidFill>
            </a:rPr>
            <a:t>* Organisation « imposée » par les modalités de différenciation </a:t>
          </a:r>
          <a:r>
            <a:rPr lang="fr-FR" dirty="0">
              <a:solidFill>
                <a:schemeClr val="accent1"/>
              </a:solidFill>
              <a:sym typeface="Wingdings" panose="05000000000000000000" pitchFamily="2" charset="2"/>
            </a:rPr>
            <a:t> les ateliers « libres » permettent une souplesse dans les modalités de regroupement.</a:t>
          </a:r>
          <a:endParaRPr lang="fr-FR" dirty="0"/>
        </a:p>
      </dgm:t>
    </dgm:pt>
    <dgm:pt modelId="{CC654315-DC4D-E148-9430-CB9BC17912D4}" type="parTrans" cxnId="{021819D3-1C05-9444-89F4-1D5146DDEE37}">
      <dgm:prSet/>
      <dgm:spPr/>
      <dgm:t>
        <a:bodyPr/>
        <a:lstStyle/>
        <a:p>
          <a:endParaRPr lang="fr-FR"/>
        </a:p>
      </dgm:t>
    </dgm:pt>
    <dgm:pt modelId="{0DE8622E-9B67-4042-8DA1-94EDB1186528}" type="sibTrans" cxnId="{021819D3-1C05-9444-89F4-1D5146DDEE37}">
      <dgm:prSet/>
      <dgm:spPr/>
      <dgm:t>
        <a:bodyPr/>
        <a:lstStyle/>
        <a:p>
          <a:endParaRPr lang="fr-FR"/>
        </a:p>
      </dgm:t>
    </dgm:pt>
    <dgm:pt modelId="{9719D85B-D661-B242-AAEC-B9CC4DF87241}" type="pres">
      <dgm:prSet presAssocID="{70DB2AA6-6B4A-A242-A505-E61309EEB6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A71BC09-C238-DE4B-B4BD-941D14717665}" type="pres">
      <dgm:prSet presAssocID="{B4F340DA-5210-C34A-8672-FDC4204DA8B4}" presName="composite" presStyleCnt="0"/>
      <dgm:spPr/>
    </dgm:pt>
    <dgm:pt modelId="{D7D0880D-E36A-704B-AD2C-54CB1265D64D}" type="pres">
      <dgm:prSet presAssocID="{B4F340DA-5210-C34A-8672-FDC4204DA8B4}" presName="rect1" presStyleLbl="trAlignAcc1" presStyleIdx="0" presStyleCnt="3" custLinFactNeighborX="-3191" custLinFactNeighborY="-67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D00A51-E7B3-6248-9FA7-9F57980DCA6F}" type="pres">
      <dgm:prSet presAssocID="{B4F340DA-5210-C34A-8672-FDC4204DA8B4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A454A1D-255E-3C4C-B6A7-DCB9CBFCDE13}" type="pres">
      <dgm:prSet presAssocID="{8145F155-CD1D-254F-BDB7-5D3AF6005F52}" presName="sibTrans" presStyleCnt="0"/>
      <dgm:spPr/>
    </dgm:pt>
    <dgm:pt modelId="{50D9B8D6-CB6D-304B-BF90-1DCA9EB2DB0C}" type="pres">
      <dgm:prSet presAssocID="{B641FE53-29E8-C54D-837F-B6F92BE14BA3}" presName="composite" presStyleCnt="0"/>
      <dgm:spPr/>
    </dgm:pt>
    <dgm:pt modelId="{622FF91B-446E-9C4A-8D8C-1A10A8E7CFB9}" type="pres">
      <dgm:prSet presAssocID="{B641FE53-29E8-C54D-837F-B6F92BE14BA3}" presName="rect1" presStyleLbl="trAlignAcc1" presStyleIdx="1" presStyleCnt="3" custLinFactNeighborX="-2147" custLinFactNeighborY="-40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0FC0EB-A8B0-5745-8E81-B6480969E051}" type="pres">
      <dgm:prSet presAssocID="{B641FE53-29E8-C54D-837F-B6F92BE14BA3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CE9CC94D-728C-4A4F-B03C-FD83A19E56AE}" type="pres">
      <dgm:prSet presAssocID="{F9D1ED02-F967-2449-9237-F53297E1BD9E}" presName="sibTrans" presStyleCnt="0"/>
      <dgm:spPr/>
    </dgm:pt>
    <dgm:pt modelId="{CE41AB36-E876-0D48-A415-669922514692}" type="pres">
      <dgm:prSet presAssocID="{EE7B481D-F99F-3D40-B1F5-1A638D0B3484}" presName="composite" presStyleCnt="0"/>
      <dgm:spPr/>
    </dgm:pt>
    <dgm:pt modelId="{F628F711-EA43-B245-A96D-34886A9E62C2}" type="pres">
      <dgm:prSet presAssocID="{EE7B481D-F99F-3D40-B1F5-1A638D0B3484}" presName="rect1" presStyleLbl="trAlignAcc1" presStyleIdx="2" presStyleCnt="3" custLinFactNeighborX="2564" custLinFactNeighborY="-4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1FFB30-5574-B745-B12F-FDF2D8A858C6}" type="pres">
      <dgm:prSet presAssocID="{EE7B481D-F99F-3D40-B1F5-1A638D0B3484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FA65DC20-B3F7-9340-B995-967A402A3AC6}" srcId="{70DB2AA6-6B4A-A242-A505-E61309EEB630}" destId="{B641FE53-29E8-C54D-837F-B6F92BE14BA3}" srcOrd="1" destOrd="0" parTransId="{13F6D3F3-920C-604D-A2C3-BCE31656C898}" sibTransId="{F9D1ED02-F967-2449-9237-F53297E1BD9E}"/>
    <dgm:cxn modelId="{BEE5052A-37FC-5A4B-B8DB-A69F8D29D27A}" type="presOf" srcId="{B641FE53-29E8-C54D-837F-B6F92BE14BA3}" destId="{622FF91B-446E-9C4A-8D8C-1A10A8E7CFB9}" srcOrd="0" destOrd="0" presId="urn:microsoft.com/office/officeart/2008/layout/PictureStrips"/>
    <dgm:cxn modelId="{021819D3-1C05-9444-89F4-1D5146DDEE37}" srcId="{70DB2AA6-6B4A-A242-A505-E61309EEB630}" destId="{EE7B481D-F99F-3D40-B1F5-1A638D0B3484}" srcOrd="2" destOrd="0" parTransId="{CC654315-DC4D-E148-9430-CB9BC17912D4}" sibTransId="{0DE8622E-9B67-4042-8DA1-94EDB1186528}"/>
    <dgm:cxn modelId="{9D108A0F-3762-484C-86F9-8320079F841F}" type="presOf" srcId="{EE7B481D-F99F-3D40-B1F5-1A638D0B3484}" destId="{F628F711-EA43-B245-A96D-34886A9E62C2}" srcOrd="0" destOrd="0" presId="urn:microsoft.com/office/officeart/2008/layout/PictureStrips"/>
    <dgm:cxn modelId="{F81379D5-CF61-8E41-82E1-DA9BEE330DB1}" type="presOf" srcId="{70DB2AA6-6B4A-A242-A505-E61309EEB630}" destId="{9719D85B-D661-B242-AAEC-B9CC4DF87241}" srcOrd="0" destOrd="0" presId="urn:microsoft.com/office/officeart/2008/layout/PictureStrips"/>
    <dgm:cxn modelId="{517D2232-DE1C-1F47-9C40-B23DDD25C3D9}" type="presOf" srcId="{B4F340DA-5210-C34A-8672-FDC4204DA8B4}" destId="{D7D0880D-E36A-704B-AD2C-54CB1265D64D}" srcOrd="0" destOrd="0" presId="urn:microsoft.com/office/officeart/2008/layout/PictureStrips"/>
    <dgm:cxn modelId="{98CAB244-0407-8C42-A6B6-AFE118153D1E}" srcId="{70DB2AA6-6B4A-A242-A505-E61309EEB630}" destId="{B4F340DA-5210-C34A-8672-FDC4204DA8B4}" srcOrd="0" destOrd="0" parTransId="{1191D433-3F29-BE42-B816-AA0808F53023}" sibTransId="{8145F155-CD1D-254F-BDB7-5D3AF6005F52}"/>
    <dgm:cxn modelId="{DD09D348-86B3-D34A-B28A-EB2056334909}" type="presParOf" srcId="{9719D85B-D661-B242-AAEC-B9CC4DF87241}" destId="{2A71BC09-C238-DE4B-B4BD-941D14717665}" srcOrd="0" destOrd="0" presId="urn:microsoft.com/office/officeart/2008/layout/PictureStrips"/>
    <dgm:cxn modelId="{6FDE455C-1776-B949-A0D9-2263AD109369}" type="presParOf" srcId="{2A71BC09-C238-DE4B-B4BD-941D14717665}" destId="{D7D0880D-E36A-704B-AD2C-54CB1265D64D}" srcOrd="0" destOrd="0" presId="urn:microsoft.com/office/officeart/2008/layout/PictureStrips"/>
    <dgm:cxn modelId="{61CC5E14-8733-1C43-A52C-F49C3F05391C}" type="presParOf" srcId="{2A71BC09-C238-DE4B-B4BD-941D14717665}" destId="{22D00A51-E7B3-6248-9FA7-9F57980DCA6F}" srcOrd="1" destOrd="0" presId="urn:microsoft.com/office/officeart/2008/layout/PictureStrips"/>
    <dgm:cxn modelId="{42F681C2-0570-D14D-B699-C1AF97A2AE9F}" type="presParOf" srcId="{9719D85B-D661-B242-AAEC-B9CC4DF87241}" destId="{FA454A1D-255E-3C4C-B6A7-DCB9CBFCDE13}" srcOrd="1" destOrd="0" presId="urn:microsoft.com/office/officeart/2008/layout/PictureStrips"/>
    <dgm:cxn modelId="{9BC56076-9398-8D4B-B581-08872A686D5E}" type="presParOf" srcId="{9719D85B-D661-B242-AAEC-B9CC4DF87241}" destId="{50D9B8D6-CB6D-304B-BF90-1DCA9EB2DB0C}" srcOrd="2" destOrd="0" presId="urn:microsoft.com/office/officeart/2008/layout/PictureStrips"/>
    <dgm:cxn modelId="{A61E908D-716A-A545-A69F-5F9EE048D6F9}" type="presParOf" srcId="{50D9B8D6-CB6D-304B-BF90-1DCA9EB2DB0C}" destId="{622FF91B-446E-9C4A-8D8C-1A10A8E7CFB9}" srcOrd="0" destOrd="0" presId="urn:microsoft.com/office/officeart/2008/layout/PictureStrips"/>
    <dgm:cxn modelId="{8E1E4A24-1A41-5F4B-AB09-85F46D0F17AA}" type="presParOf" srcId="{50D9B8D6-CB6D-304B-BF90-1DCA9EB2DB0C}" destId="{C40FC0EB-A8B0-5745-8E81-B6480969E051}" srcOrd="1" destOrd="0" presId="urn:microsoft.com/office/officeart/2008/layout/PictureStrips"/>
    <dgm:cxn modelId="{3729FF4F-18EC-8C4D-AF4F-AE83456ADA4E}" type="presParOf" srcId="{9719D85B-D661-B242-AAEC-B9CC4DF87241}" destId="{CE9CC94D-728C-4A4F-B03C-FD83A19E56AE}" srcOrd="3" destOrd="0" presId="urn:microsoft.com/office/officeart/2008/layout/PictureStrips"/>
    <dgm:cxn modelId="{F89E3D1A-13B7-A343-A9E5-D00D1F5F14D1}" type="presParOf" srcId="{9719D85B-D661-B242-AAEC-B9CC4DF87241}" destId="{CE41AB36-E876-0D48-A415-669922514692}" srcOrd="4" destOrd="0" presId="urn:microsoft.com/office/officeart/2008/layout/PictureStrips"/>
    <dgm:cxn modelId="{B2F683DA-2770-0E44-81FC-B363D3805FB8}" type="presParOf" srcId="{CE41AB36-E876-0D48-A415-669922514692}" destId="{F628F711-EA43-B245-A96D-34886A9E62C2}" srcOrd="0" destOrd="0" presId="urn:microsoft.com/office/officeart/2008/layout/PictureStrips"/>
    <dgm:cxn modelId="{4124B43F-2B31-5444-9B15-EA5CA34FA1D0}" type="presParOf" srcId="{CE41AB36-E876-0D48-A415-669922514692}" destId="{271FFB30-5574-B745-B12F-FDF2D8A858C6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E09E45-1BCE-B943-92FC-DAD1FEA1F0F8}" type="doc">
      <dgm:prSet loTypeId="urn:microsoft.com/office/officeart/2005/8/layout/matrix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9350A051-822B-3042-BC5F-2D184DAEF76A}">
      <dgm:prSet phldrT="[Texte]"/>
      <dgm:spPr>
        <a:ln w="57150">
          <a:solidFill>
            <a:srgbClr val="C00000"/>
          </a:solidFill>
        </a:ln>
      </dgm:spPr>
      <dgm:t>
        <a:bodyPr/>
        <a:lstStyle/>
        <a:p>
          <a:r>
            <a:rPr lang="fr-FR" dirty="0"/>
            <a:t>1/ Respecter une alternance équilibrée entre les temps d’activité et les temps calmes et de repos des enfants</a:t>
          </a:r>
        </a:p>
      </dgm:t>
    </dgm:pt>
    <dgm:pt modelId="{45739DF6-30C4-9F42-BC5D-252B3368061A}" type="parTrans" cxnId="{208B3790-9D99-DE4B-852D-2DE387ABCD59}">
      <dgm:prSet/>
      <dgm:spPr/>
      <dgm:t>
        <a:bodyPr/>
        <a:lstStyle/>
        <a:p>
          <a:endParaRPr lang="fr-FR"/>
        </a:p>
      </dgm:t>
    </dgm:pt>
    <dgm:pt modelId="{EB1C9655-5ECA-1845-B550-EBCB8EC5B311}" type="sibTrans" cxnId="{208B3790-9D99-DE4B-852D-2DE387ABCD59}">
      <dgm:prSet/>
      <dgm:spPr/>
      <dgm:t>
        <a:bodyPr/>
        <a:lstStyle/>
        <a:p>
          <a:endParaRPr lang="fr-FR"/>
        </a:p>
      </dgm:t>
    </dgm:pt>
    <dgm:pt modelId="{B7355413-F07C-D041-AEFF-2A83A64A4E95}">
      <dgm:prSet phldrT="[Texte]"/>
      <dgm:spPr>
        <a:ln w="57150">
          <a:solidFill>
            <a:srgbClr val="C00000"/>
          </a:solidFill>
        </a:ln>
      </dgm:spPr>
      <dgm:t>
        <a:bodyPr/>
        <a:lstStyle/>
        <a:p>
          <a:r>
            <a:rPr lang="fr-FR" dirty="0"/>
            <a:t>2/ Construire les temps pédagogiques en adaptant les activités aux capacités et aux besoins des jeunes enfants</a:t>
          </a:r>
        </a:p>
      </dgm:t>
    </dgm:pt>
    <dgm:pt modelId="{4898DE1E-3B06-FC43-BD1C-4E17C65A0951}" type="parTrans" cxnId="{9A9D9703-F4AD-AE40-8A1A-48FACD2D92BA}">
      <dgm:prSet/>
      <dgm:spPr/>
      <dgm:t>
        <a:bodyPr/>
        <a:lstStyle/>
        <a:p>
          <a:endParaRPr lang="fr-FR"/>
        </a:p>
      </dgm:t>
    </dgm:pt>
    <dgm:pt modelId="{6DF0CD91-B9A7-D64C-B7AF-AD926B9049ED}" type="sibTrans" cxnId="{9A9D9703-F4AD-AE40-8A1A-48FACD2D92BA}">
      <dgm:prSet/>
      <dgm:spPr/>
      <dgm:t>
        <a:bodyPr/>
        <a:lstStyle/>
        <a:p>
          <a:endParaRPr lang="fr-FR"/>
        </a:p>
      </dgm:t>
    </dgm:pt>
    <dgm:pt modelId="{B1E52313-E733-0040-97B4-84BFB83C55C1}">
      <dgm:prSet phldrT="[Texte]"/>
      <dgm:spPr>
        <a:ln w="57150">
          <a:solidFill>
            <a:srgbClr val="C00000"/>
          </a:solidFill>
        </a:ln>
      </dgm:spPr>
      <dgm:t>
        <a:bodyPr/>
        <a:lstStyle/>
        <a:p>
          <a:r>
            <a:rPr lang="fr-FR" dirty="0"/>
            <a:t>3/ Organiser avec un soin particulier les transitions entre la </a:t>
          </a:r>
          <a:r>
            <a:rPr lang="fr-FR"/>
            <a:t>maison et l’école </a:t>
          </a:r>
          <a:r>
            <a:rPr lang="mr-IN" dirty="0"/>
            <a:t>–</a:t>
          </a:r>
          <a:r>
            <a:rPr lang="fr-FR" dirty="0"/>
            <a:t> le scolaire et le périscolaire</a:t>
          </a:r>
        </a:p>
      </dgm:t>
    </dgm:pt>
    <dgm:pt modelId="{F2149BFC-4C47-224F-810C-BAA70CF6F547}" type="parTrans" cxnId="{90BE4065-AE51-C24B-95A2-704E5734F5E5}">
      <dgm:prSet/>
      <dgm:spPr/>
      <dgm:t>
        <a:bodyPr/>
        <a:lstStyle/>
        <a:p>
          <a:endParaRPr lang="fr-FR"/>
        </a:p>
      </dgm:t>
    </dgm:pt>
    <dgm:pt modelId="{DB9E82C6-D1F4-7749-B9F8-DAE0FA760157}" type="sibTrans" cxnId="{90BE4065-AE51-C24B-95A2-704E5734F5E5}">
      <dgm:prSet/>
      <dgm:spPr/>
      <dgm:t>
        <a:bodyPr/>
        <a:lstStyle/>
        <a:p>
          <a:endParaRPr lang="fr-FR"/>
        </a:p>
      </dgm:t>
    </dgm:pt>
    <dgm:pt modelId="{863B4AD4-F9FB-A146-840F-4ADB271513D6}" type="pres">
      <dgm:prSet presAssocID="{0DE09E45-1BCE-B943-92FC-DAD1FEA1F0F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61E156-A974-5249-9868-FAB9931D7891}" type="pres">
      <dgm:prSet presAssocID="{0DE09E45-1BCE-B943-92FC-DAD1FEA1F0F8}" presName="diamond" presStyleLbl="bgShp" presStyleIdx="0" presStyleCnt="1"/>
      <dgm:spPr/>
    </dgm:pt>
    <dgm:pt modelId="{24FE76D2-28A1-A84A-9F85-C5059B1F5DC9}" type="pres">
      <dgm:prSet presAssocID="{0DE09E45-1BCE-B943-92FC-DAD1FEA1F0F8}" presName="quad1" presStyleLbl="node1" presStyleIdx="0" presStyleCnt="4" custScaleX="231452" custScaleY="116802" custLinFactX="-16321" custLinFactNeighborX="-100000" custLinFactNeighborY="-7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F29FE1-DADC-214C-82B2-3430ADBFB35B}" type="pres">
      <dgm:prSet presAssocID="{0DE09E45-1BCE-B943-92FC-DAD1FEA1F0F8}" presName="quad2" presStyleLbl="node1" presStyleIdx="1" presStyleCnt="4" custScaleX="227215" custScaleY="115678" custLinFactX="710" custLinFactNeighborX="100000" custLinFactNeighborY="-4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BF06B0-588C-864F-B751-357125781DB3}" type="pres">
      <dgm:prSet presAssocID="{0DE09E45-1BCE-B943-92FC-DAD1FEA1F0F8}" presName="quad3" presStyleLbl="node1" presStyleIdx="2" presStyleCnt="4" custScaleX="309751" custScaleY="93763" custLinFactNeighborX="32030" custLinFactNeighborY="-2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199237-6BB8-F549-A571-574ED8186065}" type="pres">
      <dgm:prSet presAssocID="{0DE09E45-1BCE-B943-92FC-DAD1FEA1F0F8}" presName="quad4" presStyleLbl="node1" presStyleIdx="3" presStyleCnt="4" custFlipVert="0" custFlipHor="0" custScaleX="39296" custScaleY="15091" custLinFactX="11264" custLinFactNeighborX="100000" custLinFactNeighborY="65747">
        <dgm:presLayoutVars>
          <dgm:chMax val="0"/>
          <dgm:chPref val="0"/>
          <dgm:bulletEnabled val="1"/>
        </dgm:presLayoutVars>
      </dgm:prSet>
      <dgm:spPr/>
    </dgm:pt>
  </dgm:ptLst>
  <dgm:cxnLst>
    <dgm:cxn modelId="{F68A6C32-F739-8A4C-B3D4-3950D056B19F}" type="presOf" srcId="{B1E52313-E733-0040-97B4-84BFB83C55C1}" destId="{AFBF06B0-588C-864F-B751-357125781DB3}" srcOrd="0" destOrd="0" presId="urn:microsoft.com/office/officeart/2005/8/layout/matrix3"/>
    <dgm:cxn modelId="{9A9D9703-F4AD-AE40-8A1A-48FACD2D92BA}" srcId="{0DE09E45-1BCE-B943-92FC-DAD1FEA1F0F8}" destId="{B7355413-F07C-D041-AEFF-2A83A64A4E95}" srcOrd="1" destOrd="0" parTransId="{4898DE1E-3B06-FC43-BD1C-4E17C65A0951}" sibTransId="{6DF0CD91-B9A7-D64C-B7AF-AD926B9049ED}"/>
    <dgm:cxn modelId="{FBE84AE6-8BB8-4343-BEF0-6A541BA124E2}" type="presOf" srcId="{B7355413-F07C-D041-AEFF-2A83A64A4E95}" destId="{7CF29FE1-DADC-214C-82B2-3430ADBFB35B}" srcOrd="0" destOrd="0" presId="urn:microsoft.com/office/officeart/2005/8/layout/matrix3"/>
    <dgm:cxn modelId="{90BE4065-AE51-C24B-95A2-704E5734F5E5}" srcId="{0DE09E45-1BCE-B943-92FC-DAD1FEA1F0F8}" destId="{B1E52313-E733-0040-97B4-84BFB83C55C1}" srcOrd="2" destOrd="0" parTransId="{F2149BFC-4C47-224F-810C-BAA70CF6F547}" sibTransId="{DB9E82C6-D1F4-7749-B9F8-DAE0FA760157}"/>
    <dgm:cxn modelId="{E3679C62-0038-5547-8F36-ED41F727F0FE}" type="presOf" srcId="{9350A051-822B-3042-BC5F-2D184DAEF76A}" destId="{24FE76D2-28A1-A84A-9F85-C5059B1F5DC9}" srcOrd="0" destOrd="0" presId="urn:microsoft.com/office/officeart/2005/8/layout/matrix3"/>
    <dgm:cxn modelId="{AE1B6DEE-4C58-B244-9426-1E93A69F2EDC}" type="presOf" srcId="{0DE09E45-1BCE-B943-92FC-DAD1FEA1F0F8}" destId="{863B4AD4-F9FB-A146-840F-4ADB271513D6}" srcOrd="0" destOrd="0" presId="urn:microsoft.com/office/officeart/2005/8/layout/matrix3"/>
    <dgm:cxn modelId="{208B3790-9D99-DE4B-852D-2DE387ABCD59}" srcId="{0DE09E45-1BCE-B943-92FC-DAD1FEA1F0F8}" destId="{9350A051-822B-3042-BC5F-2D184DAEF76A}" srcOrd="0" destOrd="0" parTransId="{45739DF6-30C4-9F42-BC5D-252B3368061A}" sibTransId="{EB1C9655-5ECA-1845-B550-EBCB8EC5B311}"/>
    <dgm:cxn modelId="{09530C25-9F6C-E648-9363-82ED02835F70}" type="presParOf" srcId="{863B4AD4-F9FB-A146-840F-4ADB271513D6}" destId="{1561E156-A974-5249-9868-FAB9931D7891}" srcOrd="0" destOrd="0" presId="urn:microsoft.com/office/officeart/2005/8/layout/matrix3"/>
    <dgm:cxn modelId="{BBC965F4-2F48-714F-B1D1-D14A8AAA81C5}" type="presParOf" srcId="{863B4AD4-F9FB-A146-840F-4ADB271513D6}" destId="{24FE76D2-28A1-A84A-9F85-C5059B1F5DC9}" srcOrd="1" destOrd="0" presId="urn:microsoft.com/office/officeart/2005/8/layout/matrix3"/>
    <dgm:cxn modelId="{E1C9EFE2-451E-1449-8E0E-6733A48D7141}" type="presParOf" srcId="{863B4AD4-F9FB-A146-840F-4ADB271513D6}" destId="{7CF29FE1-DADC-214C-82B2-3430ADBFB35B}" srcOrd="2" destOrd="0" presId="urn:microsoft.com/office/officeart/2005/8/layout/matrix3"/>
    <dgm:cxn modelId="{7012C4E4-91FD-F64E-BA17-E6110797D3F4}" type="presParOf" srcId="{863B4AD4-F9FB-A146-840F-4ADB271513D6}" destId="{AFBF06B0-588C-864F-B751-357125781DB3}" srcOrd="3" destOrd="0" presId="urn:microsoft.com/office/officeart/2005/8/layout/matrix3"/>
    <dgm:cxn modelId="{80C7273B-13BF-5048-9266-C5D306753547}" type="presParOf" srcId="{863B4AD4-F9FB-A146-840F-4ADB271513D6}" destId="{69199237-6BB8-F549-A571-574ED8186065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DEF78-53A9-DC4D-B8C9-5C326179D61A}">
      <dsp:nvSpPr>
        <dsp:cNvPr id="0" name=""/>
        <dsp:cNvSpPr/>
      </dsp:nvSpPr>
      <dsp:spPr>
        <a:xfrm>
          <a:off x="4171575" y="2375871"/>
          <a:ext cx="115448" cy="115448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F7B6D3-EB02-CE4D-B125-AE77D305B970}">
      <dsp:nvSpPr>
        <dsp:cNvPr id="0" name=""/>
        <dsp:cNvSpPr/>
      </dsp:nvSpPr>
      <dsp:spPr>
        <a:xfrm>
          <a:off x="4070442" y="2537941"/>
          <a:ext cx="115448" cy="115448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444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444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444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444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C01A8-89B1-0E45-B956-3518F82D3FF2}">
      <dsp:nvSpPr>
        <dsp:cNvPr id="0" name=""/>
        <dsp:cNvSpPr/>
      </dsp:nvSpPr>
      <dsp:spPr>
        <a:xfrm>
          <a:off x="3949914" y="2678259"/>
          <a:ext cx="115448" cy="115448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889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8889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889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8889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12FB0-F204-6B4C-B101-F5579C860782}">
      <dsp:nvSpPr>
        <dsp:cNvPr id="0" name=""/>
        <dsp:cNvSpPr/>
      </dsp:nvSpPr>
      <dsp:spPr>
        <a:xfrm>
          <a:off x="4093993" y="744752"/>
          <a:ext cx="115448" cy="115448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826465-7A85-9A40-9C16-131CBA0681A2}">
      <dsp:nvSpPr>
        <dsp:cNvPr id="0" name=""/>
        <dsp:cNvSpPr/>
      </dsp:nvSpPr>
      <dsp:spPr>
        <a:xfrm>
          <a:off x="4248232" y="652841"/>
          <a:ext cx="115448" cy="115448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7778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7778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7778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7778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4F2911-F06F-6146-9830-05840B96E6EB}">
      <dsp:nvSpPr>
        <dsp:cNvPr id="0" name=""/>
        <dsp:cNvSpPr/>
      </dsp:nvSpPr>
      <dsp:spPr>
        <a:xfrm>
          <a:off x="4402009" y="560930"/>
          <a:ext cx="115448" cy="115448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2222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2222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2222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2222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FF2FA9-BA97-8540-B550-DB5A130F35AE}">
      <dsp:nvSpPr>
        <dsp:cNvPr id="0" name=""/>
        <dsp:cNvSpPr/>
      </dsp:nvSpPr>
      <dsp:spPr>
        <a:xfrm>
          <a:off x="4555786" y="652841"/>
          <a:ext cx="115448" cy="115448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36E0F-711A-CB4C-B537-B4CA65D5D559}">
      <dsp:nvSpPr>
        <dsp:cNvPr id="0" name=""/>
        <dsp:cNvSpPr/>
      </dsp:nvSpPr>
      <dsp:spPr>
        <a:xfrm>
          <a:off x="4710025" y="744752"/>
          <a:ext cx="115448" cy="115448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1111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1111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1111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31111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5AD937-9DEB-F943-90C4-C4D6F34DD4FF}">
      <dsp:nvSpPr>
        <dsp:cNvPr id="0" name=""/>
        <dsp:cNvSpPr/>
      </dsp:nvSpPr>
      <dsp:spPr>
        <a:xfrm>
          <a:off x="4402009" y="754863"/>
          <a:ext cx="115448" cy="115448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5556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5556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5556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35556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F1A741-0508-1A4C-8FF6-C056D2A0AA30}">
      <dsp:nvSpPr>
        <dsp:cNvPr id="0" name=""/>
        <dsp:cNvSpPr/>
      </dsp:nvSpPr>
      <dsp:spPr>
        <a:xfrm>
          <a:off x="4402009" y="948795"/>
          <a:ext cx="115448" cy="115448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CE7F83-C8F6-2148-9C65-966F1252C72C}">
      <dsp:nvSpPr>
        <dsp:cNvPr id="0" name=""/>
        <dsp:cNvSpPr/>
      </dsp:nvSpPr>
      <dsp:spPr>
        <a:xfrm>
          <a:off x="48447" y="2880670"/>
          <a:ext cx="10364245" cy="185761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27047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1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OPTIMISER</a:t>
          </a:r>
          <a:r>
            <a:rPr lang="fr-FR" sz="3300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 </a:t>
          </a:r>
          <a:r>
            <a:rPr lang="fr-FR" sz="3300" b="1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LES APPRENTISSAGES </a:t>
          </a:r>
          <a:r>
            <a:rPr lang="fr-FR" sz="3300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EN LES POSITIONNANT AUX MOMENTS OÙ </a:t>
          </a:r>
          <a:r>
            <a:rPr lang="fr-FR" sz="3300" b="1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LA CAPACITÉ D’ATTENTION DES ÉLÈVES EST LA PLUS GRANDE</a:t>
          </a:r>
          <a:r>
            <a:rPr lang="fr-FR" sz="3300" b="1" kern="1200" spc="-3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 </a:t>
          </a:r>
          <a:r>
            <a:rPr lang="fr-FR" sz="3300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;</a:t>
          </a:r>
          <a:endParaRPr lang="fr-FR" sz="3300" kern="1200" dirty="0">
            <a:solidFill>
              <a:schemeClr val="tx1"/>
            </a:solidFill>
          </a:endParaRPr>
        </a:p>
      </dsp:txBody>
      <dsp:txXfrm>
        <a:off x="139128" y="2971351"/>
        <a:ext cx="10182883" cy="1676249"/>
      </dsp:txXfrm>
    </dsp:sp>
    <dsp:sp modelId="{8025E6DC-33E7-FD42-8636-8FD42CB50B10}">
      <dsp:nvSpPr>
        <dsp:cNvPr id="0" name=""/>
        <dsp:cNvSpPr/>
      </dsp:nvSpPr>
      <dsp:spPr>
        <a:xfrm>
          <a:off x="0" y="2574652"/>
          <a:ext cx="794906" cy="7561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62FB141-4273-0847-94B8-24C0C89EE85E}">
      <dsp:nvSpPr>
        <dsp:cNvPr id="0" name=""/>
        <dsp:cNvSpPr/>
      </dsp:nvSpPr>
      <dsp:spPr>
        <a:xfrm>
          <a:off x="137827" y="674102"/>
          <a:ext cx="10253913" cy="182030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27047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effectLst/>
              <a:latin typeface="Calibri" charset="0"/>
              <a:ea typeface="Symbol" charset="2"/>
              <a:cs typeface="Symbol" charset="2"/>
            </a:rPr>
            <a:t>INSTAURER UNE BONNE QUALITÉ DE VIE DANS L'ÉCOLE, EN </a:t>
          </a:r>
          <a:r>
            <a:rPr lang="fr-FR" sz="3200" b="1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RESPECTANT LES BESOINS DE L’ENFANT</a:t>
          </a:r>
          <a:r>
            <a:rPr lang="fr-FR" sz="3200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 ET </a:t>
          </a:r>
          <a:r>
            <a:rPr lang="fr-FR" sz="3200" b="1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EN RÉPARTISSANT EFFICACEMENT LES ACTIVITÉS</a:t>
          </a:r>
          <a:r>
            <a:rPr lang="fr-FR" sz="3200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 </a:t>
          </a:r>
          <a:r>
            <a:rPr lang="fr-FR" sz="3200" b="1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DANS LA</a:t>
          </a:r>
          <a:r>
            <a:rPr lang="fr-FR" sz="3200" b="1" kern="1200" spc="-9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 </a:t>
          </a:r>
          <a:r>
            <a:rPr lang="fr-FR" sz="3200" b="1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SEMAINE</a:t>
          </a:r>
          <a:r>
            <a:rPr lang="fr-FR" sz="3200" kern="1200" dirty="0">
              <a:solidFill>
                <a:schemeClr val="tx1"/>
              </a:solidFill>
              <a:effectLst/>
              <a:latin typeface="Calibri" charset="0"/>
              <a:ea typeface="Symbol" charset="2"/>
              <a:cs typeface="Symbol" charset="2"/>
            </a:rPr>
            <a:t>.</a:t>
          </a:r>
        </a:p>
      </dsp:txBody>
      <dsp:txXfrm>
        <a:off x="226687" y="762962"/>
        <a:ext cx="10076193" cy="1642589"/>
      </dsp:txXfrm>
    </dsp:sp>
    <dsp:sp modelId="{EE90F1ED-9375-2E4B-B965-B9E7698D267D}">
      <dsp:nvSpPr>
        <dsp:cNvPr id="0" name=""/>
        <dsp:cNvSpPr/>
      </dsp:nvSpPr>
      <dsp:spPr>
        <a:xfrm>
          <a:off x="9690044" y="1685754"/>
          <a:ext cx="667082" cy="4796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0880D-E36A-704B-AD2C-54CB1265D64D}">
      <dsp:nvSpPr>
        <dsp:cNvPr id="0" name=""/>
        <dsp:cNvSpPr/>
      </dsp:nvSpPr>
      <dsp:spPr>
        <a:xfrm>
          <a:off x="52251" y="923024"/>
          <a:ext cx="4919329" cy="15372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25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accent1"/>
              </a:solidFill>
            </a:rPr>
            <a:t>Modalités spécifiques d’apprentissage : apprendre en jouant, en réfléchissant et en résolvant des problèmes, en s’exerçant, en se remémorant et en mémorisant.</a:t>
          </a:r>
          <a:endParaRPr lang="fr-FR" sz="1900" kern="1200" dirty="0"/>
        </a:p>
      </dsp:txBody>
      <dsp:txXfrm>
        <a:off x="52251" y="923024"/>
        <a:ext cx="4919329" cy="1537290"/>
      </dsp:txXfrm>
    </dsp:sp>
    <dsp:sp modelId="{22D00A51-E7B3-6248-9FA7-9F57980DCA6F}">
      <dsp:nvSpPr>
        <dsp:cNvPr id="0" name=""/>
        <dsp:cNvSpPr/>
      </dsp:nvSpPr>
      <dsp:spPr>
        <a:xfrm>
          <a:off x="4255" y="804892"/>
          <a:ext cx="1076103" cy="16141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2FF91B-446E-9C4A-8D8C-1A10A8E7CFB9}">
      <dsp:nvSpPr>
        <dsp:cNvPr id="0" name=""/>
        <dsp:cNvSpPr/>
      </dsp:nvSpPr>
      <dsp:spPr>
        <a:xfrm>
          <a:off x="5486397" y="964608"/>
          <a:ext cx="4919329" cy="15372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25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accent1"/>
              </a:solidFill>
            </a:rPr>
            <a:t>* Organisation « imposée » par les modalités d’évaluation </a:t>
          </a:r>
          <a:r>
            <a:rPr lang="fr-FR" sz="1900" kern="1200" dirty="0">
              <a:solidFill>
                <a:schemeClr val="accent1"/>
              </a:solidFill>
              <a:sym typeface="Wingdings" panose="05000000000000000000" pitchFamily="2" charset="2"/>
            </a:rPr>
            <a:t> réussir à se dégager du temps d’observation et « d’évaluation individuelle ».</a:t>
          </a:r>
          <a:endParaRPr lang="fr-FR" sz="1900" kern="1200" dirty="0"/>
        </a:p>
      </dsp:txBody>
      <dsp:txXfrm>
        <a:off x="5486397" y="964608"/>
        <a:ext cx="4919329" cy="1537290"/>
      </dsp:txXfrm>
    </dsp:sp>
    <dsp:sp modelId="{C40FC0EB-A8B0-5745-8E81-B6480969E051}">
      <dsp:nvSpPr>
        <dsp:cNvPr id="0" name=""/>
        <dsp:cNvSpPr/>
      </dsp:nvSpPr>
      <dsp:spPr>
        <a:xfrm>
          <a:off x="5387043" y="804892"/>
          <a:ext cx="1076103" cy="161415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28F711-EA43-B245-A96D-34886A9E62C2}">
      <dsp:nvSpPr>
        <dsp:cNvPr id="0" name=""/>
        <dsp:cNvSpPr/>
      </dsp:nvSpPr>
      <dsp:spPr>
        <a:xfrm>
          <a:off x="3026753" y="2889478"/>
          <a:ext cx="4919329" cy="15372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25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accent1"/>
              </a:solidFill>
            </a:rPr>
            <a:t>* Organisation « imposée » par les modalités de différenciation </a:t>
          </a:r>
          <a:r>
            <a:rPr lang="fr-FR" sz="1900" kern="1200" dirty="0">
              <a:solidFill>
                <a:schemeClr val="accent1"/>
              </a:solidFill>
              <a:sym typeface="Wingdings" panose="05000000000000000000" pitchFamily="2" charset="2"/>
            </a:rPr>
            <a:t> les ateliers « libres » permettent une souplesse dans les modalités de regroupement.</a:t>
          </a:r>
          <a:endParaRPr lang="fr-FR" sz="1900" kern="1200" dirty="0"/>
        </a:p>
      </dsp:txBody>
      <dsp:txXfrm>
        <a:off x="3026753" y="2889478"/>
        <a:ext cx="4919329" cy="1537290"/>
      </dsp:txXfrm>
    </dsp:sp>
    <dsp:sp modelId="{271FFB30-5574-B745-B12F-FDF2D8A858C6}">
      <dsp:nvSpPr>
        <dsp:cNvPr id="0" name=""/>
        <dsp:cNvSpPr/>
      </dsp:nvSpPr>
      <dsp:spPr>
        <a:xfrm>
          <a:off x="2695649" y="2740170"/>
          <a:ext cx="1076103" cy="16141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1E156-A974-5249-9868-FAB9931D7891}">
      <dsp:nvSpPr>
        <dsp:cNvPr id="0" name=""/>
        <dsp:cNvSpPr/>
      </dsp:nvSpPr>
      <dsp:spPr>
        <a:xfrm>
          <a:off x="2620837" y="0"/>
          <a:ext cx="5180188" cy="518018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E76D2-28A1-A84A-9F85-C5059B1F5DC9}">
      <dsp:nvSpPr>
        <dsp:cNvPr id="0" name=""/>
        <dsp:cNvSpPr/>
      </dsp:nvSpPr>
      <dsp:spPr>
        <a:xfrm>
          <a:off x="0" y="163459"/>
          <a:ext cx="4675963" cy="2359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1/ Respecter une alternance équilibrée entre les temps d’activité et les temps calmes et de repos des enfants</a:t>
          </a:r>
        </a:p>
      </dsp:txBody>
      <dsp:txXfrm>
        <a:off x="115192" y="278651"/>
        <a:ext cx="4445579" cy="2129336"/>
      </dsp:txXfrm>
    </dsp:sp>
    <dsp:sp modelId="{7CF29FE1-DADC-214C-82B2-3430ADBFB35B}">
      <dsp:nvSpPr>
        <dsp:cNvPr id="0" name=""/>
        <dsp:cNvSpPr/>
      </dsp:nvSpPr>
      <dsp:spPr>
        <a:xfrm>
          <a:off x="4997773" y="242937"/>
          <a:ext cx="4590364" cy="2337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2/ Construire les temps pédagogiques en adaptant les activités aux capacités et aux besoins des jeunes enfants</a:t>
          </a:r>
        </a:p>
      </dsp:txBody>
      <dsp:txXfrm>
        <a:off x="5111857" y="357021"/>
        <a:ext cx="4362196" cy="2108844"/>
      </dsp:txXfrm>
    </dsp:sp>
    <dsp:sp modelId="{AFBF06B0-588C-864F-B751-357125781DB3}">
      <dsp:nvSpPr>
        <dsp:cNvPr id="0" name=""/>
        <dsp:cNvSpPr/>
      </dsp:nvSpPr>
      <dsp:spPr>
        <a:xfrm>
          <a:off x="1641277" y="2685383"/>
          <a:ext cx="6257818" cy="18942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3/ Organiser avec un soin particulier les transitions entre la </a:t>
          </a:r>
          <a:r>
            <a:rPr lang="fr-FR" sz="2400" kern="1200"/>
            <a:t>maison et l’école </a:t>
          </a:r>
          <a:r>
            <a:rPr lang="mr-IN" sz="2400" kern="1200" dirty="0"/>
            <a:t>–</a:t>
          </a:r>
          <a:r>
            <a:rPr lang="fr-FR" sz="2400" kern="1200" dirty="0"/>
            <a:t> le scolaire et le périscolaire</a:t>
          </a:r>
        </a:p>
      </dsp:txBody>
      <dsp:txXfrm>
        <a:off x="1733748" y="2777854"/>
        <a:ext cx="6072876" cy="1709327"/>
      </dsp:txXfrm>
    </dsp:sp>
    <dsp:sp modelId="{69199237-6BB8-F549-A571-574ED8186065}">
      <dsp:nvSpPr>
        <dsp:cNvPr id="0" name=""/>
        <dsp:cNvSpPr/>
      </dsp:nvSpPr>
      <dsp:spPr>
        <a:xfrm>
          <a:off x="8149665" y="4853763"/>
          <a:ext cx="793886" cy="304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C257F-701F-4A44-BDD1-36A9A6152598}" type="datetimeFigureOut">
              <a:rPr lang="fr-FR" smtClean="0"/>
              <a:pPr/>
              <a:t>18/02/2021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FF5A8-5434-3847-B5EA-844AF2F5045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7827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1200" b="1" dirty="0"/>
              <a:t>POUR TOUS LES ÉCOLIERS, DES TEMPS D’ENSEIGNEMENT MIEUX RÉPARTIS DANS LA SEMAINE PERMETTENT </a:t>
            </a:r>
          </a:p>
          <a:p>
            <a:pPr>
              <a:lnSpc>
                <a:spcPct val="150000"/>
              </a:lnSpc>
            </a:pPr>
            <a:r>
              <a:rPr lang="fr-FR" sz="1200" b="1" dirty="0"/>
              <a:t>-     DE MIEUX APPRENDRE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200" b="1" baseline="0" dirty="0"/>
              <a:t>DE </a:t>
            </a:r>
            <a:r>
              <a:rPr lang="fr-FR" sz="1200" b="1" dirty="0"/>
              <a:t>FAVORISERT AINSI LA RÉUSSITE.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2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1200" b="1" dirty="0"/>
              <a:t>POUR LES ÉLÈVES DE MATERNELLE, LE RESPECT DES RYTHMES BIOLOGIQUES EST ESSENTIEL, AFIN DE FACILITER LES PREMIERS APPRENTISSAGES.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1200" b="1" dirty="0"/>
              <a:t>CERTAINES SPÉCIFICITÉS DE LA MATERNELLE DOIVENT TOUTEFOIS ÊTRE PRISES EN COMPTE.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fr-FR" sz="12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1200" b="1" dirty="0"/>
              <a:t>C’EST POURQUOI,  LE MINISTÈRE DE L’ÉDUCATION NATIONALE RECOMMANDE DE PORTER UNE ATTENTION PARTICULIÈRE SUR QUATRE POINTS.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FF5A8-5434-3847-B5EA-844AF2F5045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078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1200" b="1" dirty="0"/>
              <a:t>POUR TOUS LES ÉCOLIERS, DES TEMPS D’ENSEIGNEMENT MIEUX RÉPARTIS DANS LA SEMAINE PERMETTENT </a:t>
            </a:r>
          </a:p>
          <a:p>
            <a:pPr>
              <a:lnSpc>
                <a:spcPct val="150000"/>
              </a:lnSpc>
            </a:pPr>
            <a:r>
              <a:rPr lang="fr-FR" sz="1200" b="1" dirty="0"/>
              <a:t>-     DE MIEUX APPRENDRE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200" b="1" baseline="0" dirty="0"/>
              <a:t>DE </a:t>
            </a:r>
            <a:r>
              <a:rPr lang="fr-FR" sz="1200" b="1" dirty="0"/>
              <a:t>FAVORISERT AINSI LA RÉUSSITE.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2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1200" b="1" dirty="0"/>
              <a:t>POUR LES ÉLÈVES DE MATERNELLE, LE RESPECT DES RYTHMES BIOLOGIQUES EST ESSENTIEL, AFIN DE FACILITER LES PREMIERS APPRENTISSAGES.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1200" b="1" dirty="0"/>
              <a:t>CERTAINES SPÉCIFICITÉS DE LA MATERNELLE DOIVENT TOUTEFOIS ÊTRE PRISES EN COMPTE.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fr-FR" sz="1200" b="1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1200" b="1" dirty="0"/>
              <a:t>C’EST POURQUOI,  LE MINISTÈRE DE L’ÉDUCATION NATIONALE RECOMMANDE DE PORTER UNE ATTENTION PARTICULIÈRE SUR QUATRE POINTS.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FF5A8-5434-3847-B5EA-844AF2F5045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078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Réfléchissons ensemble sur ces deux points. </a:t>
            </a:r>
            <a:r>
              <a:rPr lang="fr-FR" baseline="0" dirty="0" smtClean="0"/>
              <a:t> Qu’est ce que cela signifie concrètement?</a:t>
            </a:r>
          </a:p>
          <a:p>
            <a:r>
              <a:rPr lang="fr-FR" baseline="0" dirty="0" smtClean="0"/>
              <a:t>-Qualité de vie , c’est quoi?</a:t>
            </a:r>
          </a:p>
          <a:p>
            <a:r>
              <a:rPr lang="fr-FR" baseline="0" dirty="0" smtClean="0"/>
              <a:t>-Les besoins de l’enfant, de quels besoins parlent-on?</a:t>
            </a:r>
          </a:p>
          <a:p>
            <a:r>
              <a:rPr lang="fr-FR" baseline="0" dirty="0" smtClean="0"/>
              <a:t>- Qu’est ce qu’une répartition efficace?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FF5A8-5434-3847-B5EA-844AF2F5045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</a:t>
            </a:r>
            <a:r>
              <a:rPr lang="fr-FR" baseline="0" dirty="0"/>
              <a:t> </a:t>
            </a:r>
            <a:r>
              <a:rPr lang="fr-FR" baseline="0" dirty="0" smtClean="0"/>
              <a:t>DIFFERENTES RECHERCHES en CHRONOBIOLOGIE </a:t>
            </a:r>
            <a:r>
              <a:rPr lang="fr-FR" baseline="0" dirty="0"/>
              <a:t>ONT DEMONTRE QUE :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LES NIVEAUX DE VIGILANCE ET DE PERFORMANCE DE L’ENFANT EN MILIEU SCOLAIRE ET L’ACTIVITE INTELLECTUELLE DE L’ELEVE FLUCTUENT </a:t>
            </a:r>
          </a:p>
          <a:p>
            <a:pPr marL="1085850" lvl="2" indent="-171450">
              <a:buFontTx/>
              <a:buChar char="-"/>
            </a:pPr>
            <a:r>
              <a:rPr lang="fr-FR" baseline="0" dirty="0"/>
              <a:t>AU COURS DE LA JOURNEE</a:t>
            </a:r>
          </a:p>
          <a:p>
            <a:pPr marL="1085850" lvl="2" indent="-171450">
              <a:buFontTx/>
              <a:buChar char="-"/>
            </a:pPr>
            <a:r>
              <a:rPr lang="fr-FR" baseline="0" dirty="0"/>
              <a:t>MAIS AUSSI DE LA SEMAINE</a:t>
            </a:r>
          </a:p>
          <a:p>
            <a:pPr marL="1085850" lvl="2" indent="-171450">
              <a:buFontTx/>
              <a:buChar char="-"/>
            </a:pPr>
            <a:endParaRPr lang="fr-FR" baseline="0" dirty="0"/>
          </a:p>
          <a:p>
            <a:pPr marL="1085850" lvl="2" indent="-171450">
              <a:buFontTx/>
              <a:buChar char="-"/>
            </a:pPr>
            <a:r>
              <a:rPr lang="fr-FR" baseline="0" dirty="0"/>
              <a:t>CF schéma ci-dessus</a:t>
            </a:r>
          </a:p>
          <a:p>
            <a:pPr marL="171450" lvl="0" indent="-171450">
              <a:buFontTx/>
              <a:buChar char="-"/>
            </a:pPr>
            <a:r>
              <a:rPr lang="fr-FR" baseline="0" dirty="0"/>
              <a:t>2 FACTEURS IMPORTANTS SONT A CONSIDERER:</a:t>
            </a:r>
          </a:p>
          <a:p>
            <a:pPr marL="628650" lvl="1" indent="-171450">
              <a:buFont typeface="Wingdings" charset="2"/>
              <a:buChar char="§"/>
            </a:pPr>
            <a:r>
              <a:rPr lang="fr-FR" baseline="0" dirty="0"/>
              <a:t>LE RYTHME BIOLOGIQUE DE L’ENFANT</a:t>
            </a:r>
          </a:p>
          <a:p>
            <a:pPr marL="628650" lvl="1" indent="-171450">
              <a:buFont typeface="Wingdings" charset="2"/>
              <a:buChar char="§"/>
            </a:pPr>
            <a:r>
              <a:rPr lang="fr-FR" baseline="0" dirty="0"/>
              <a:t>LE RYTHME D’ACTIVITES LIE AU CALENDRIER ET A L’EMPLOI DU TEMPS </a:t>
            </a:r>
            <a:r>
              <a:rPr lang="fr-FR" baseline="0" dirty="0" smtClean="0"/>
              <a:t>IMPOSE </a:t>
            </a:r>
            <a:r>
              <a:rPr lang="fr-FR" baseline="0" dirty="0"/>
              <a:t>AUX ENFANTS, QUI SONT DETERMINES PAR LES ADLTES.</a:t>
            </a:r>
          </a:p>
          <a:p>
            <a:pPr marL="628650" lvl="1" indent="-171450">
              <a:buFont typeface="Wingdings" charset="2"/>
              <a:buChar char="§"/>
            </a:pPr>
            <a:endParaRPr lang="fr-FR" baseline="0" dirty="0"/>
          </a:p>
          <a:p>
            <a:pPr marL="171450" lvl="0" indent="-171450">
              <a:buFontTx/>
              <a:buChar char="-"/>
            </a:pPr>
            <a:r>
              <a:rPr lang="fr-FR" baseline="0" dirty="0"/>
              <a:t>UNE MEILLEURE ORGANISATION DU TEMPS SCOLAIRE DES ENFANTS FONDEE SUR LA PRISE EN COMPTE DE CES 2 ELEMENTS CLES? CONTRIBUE DONC à:</a:t>
            </a:r>
          </a:p>
          <a:p>
            <a:pPr marL="628650" lvl="1" indent="-171450">
              <a:buFont typeface="Wingdings" charset="2"/>
              <a:buChar char="§"/>
            </a:pPr>
            <a:r>
              <a:rPr lang="fr-FR" baseline="0" dirty="0"/>
              <a:t>REDUIRE LES TENSIONS ET LA FATIGUE DE L’ENFANT</a:t>
            </a:r>
          </a:p>
          <a:p>
            <a:pPr marL="628650" lvl="1" indent="-171450">
              <a:buFont typeface="Wingdings" charset="2"/>
              <a:buChar char="§"/>
            </a:pPr>
            <a:r>
              <a:rPr lang="fr-FR" baseline="0" dirty="0"/>
              <a:t>INSTAURER UNE MEILLEUR QUALITE DE VIE DANS L’ECOLE</a:t>
            </a:r>
          </a:p>
          <a:p>
            <a:pPr marL="628650" lvl="1" indent="-171450">
              <a:buFont typeface="Wingdings" charset="2"/>
              <a:buChar char="§"/>
            </a:pPr>
            <a:r>
              <a:rPr lang="fr-FR" baseline="0" dirty="0"/>
              <a:t>AMELIORER LES CONDITIONS D’APPRENTISSAGE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FF5A8-5434-3847-B5EA-844AF2F5045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9038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Emplois du temps adossé au rythme </a:t>
            </a:r>
            <a:r>
              <a:rPr lang="fr-FR" dirty="0" err="1" smtClean="0"/>
              <a:t>chronobiologique</a:t>
            </a:r>
            <a:r>
              <a:rPr lang="fr-FR" dirty="0" smtClean="0"/>
              <a:t>. Inscrire les temps faibles ou forts dans l’emplois du temps. Revoir la légende.</a:t>
            </a:r>
          </a:p>
          <a:p>
            <a:r>
              <a:rPr lang="fr-FR" dirty="0" smtClean="0"/>
              <a:t>Questions: </a:t>
            </a:r>
          </a:p>
          <a:p>
            <a:r>
              <a:rPr lang="fr-FR" dirty="0" smtClean="0"/>
              <a:t>Comment répartir les domaines d’apprentissages</a:t>
            </a:r>
            <a:r>
              <a:rPr lang="fr-FR" baseline="0" dirty="0" smtClean="0"/>
              <a:t>, les récréations. Les domaines placés sur des temps peuvent être déterminés par les choix et priorités du projet de l’école.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FF5A8-5434-3847-B5EA-844AF2F5045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FF5A8-5434-3847-B5EA-844AF2F5045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1585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CD3C100-347E-AF4B-8AC6-8756FD08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1FA1585-FA07-9E4E-857E-FE4950654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EAD0EAD-FFBD-6542-AE99-9759A798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BBB3-BA37-4963-8EC3-D3CAEB362217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51C7DB4-DF3C-7C4C-AD4C-FD00BA37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40E6601-1414-EE40-B2DC-BCF871D0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9892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CF79852-93DB-8249-8DD2-1618FBC8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1D94A4BC-6739-5D47-8EDE-AA1EC3303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2513DFA-18FA-1248-9A91-CBC04E5E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AC8F-9B75-4820-80D8-F3E3AE5E9017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E0D4BA7-9C99-DC46-971A-5E197BD5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F268454-BBD3-F34D-B7F1-96B0887C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096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84E25B03-FA6F-6A46-BFE4-82EF0F3B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6ABE8E6-FE18-8C47-A8E3-94432DEEC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EAA2E16-14AF-D34C-B1B2-B665583A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2200-B1FE-4719-91DB-4A9D386C84A6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EE9C554-4F2C-2F4B-838A-98DD4992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D24ADBB-03F4-D64D-AC09-767BBA41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7693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293EBAE-CCA2-8046-81DB-E5096D24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2365D8C-AD77-6144-8EE4-B97A96E15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EC7CF97-61FE-9E40-A7D9-8D793A1C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63E0-E10F-45FF-A569-9A8FEC1330B4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0701BA6-92FA-554B-A475-94BDEBCC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C6531E9-5879-5847-8513-BD5B8156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950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E885F0-C64A-4844-9D32-8D73CF32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A2B3BC1-D410-724F-80B6-7EF9A1B20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418E2AE-55B5-3B4A-9D1A-213ECE49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A3CC-07B8-4C0A-A25F-2E1B4101900A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C3780D8-B029-944E-90BA-CEBA698F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7BA170B-F448-AC42-A37C-C2D4616B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674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270089-8F60-6A48-BEF0-99C136C3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864F302-2F02-3D43-A13B-82CFAE2A4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EA6CAD8-EC0D-A84D-8B6D-02A1C8AEA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934877F-7117-6546-9C18-43AEB286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9161-B2C0-4637-ACDA-DBC5D3416ECD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109F389-9376-0A44-AC32-FDC5D38B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30D6ABC-8A30-FF4A-85E2-8FAA504E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7455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972D14D-B755-3F45-B986-A18801B4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0E431AA-9ADA-7A46-AEE9-520F1F65B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747EEE9-6E6A-A044-89C7-19632E9D6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BA4D14E-DE7C-BF48-B443-1AAB1888D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5A8637D-A048-AE47-8768-EFA61BB18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90636EEC-37AB-1544-B820-4B29E35A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C5CF-820E-46E7-9FFF-3249911BFFDF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64DEC3C-5E36-A543-A9E8-9829B8C2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99F1DD5E-E701-D242-BDDE-E77FAE51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8578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C2B6AA2-7BE2-1E4B-B98D-221D5B9A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23D74F66-14CE-864D-93C3-79717138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DF05-CAF4-48F7-AF56-BC020AB3BF44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26F0F692-F5F4-0346-B1E9-C98227BD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714DC5A4-D3AF-EA4D-83D1-A6457094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6560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3AFEF326-6F3A-0544-BD05-231EC2D24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ABEE-91EB-44DF-91FF-8D6E89825CDC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CCFCFD59-CD20-F444-81E3-FBE30230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A854F6E-1369-0443-B485-9ACAF946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6089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7EE439-A4B2-EE44-AB84-69694DE5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2C09772-D6E1-F64C-B8CF-5D9336536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A04345C-6E5A-5E41-8CDF-15FF64AE5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1B9ECD4-9177-DA4E-9486-9BD4EB86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86F-5A48-4BFA-A632-C1C141AECC4E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7F30E67-2486-C14A-A58A-47E4E081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C1C4F86-4337-FA44-82B0-BD4836BF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6855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734A3F3-5718-024F-A5E0-1483A3E4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E0D0810D-7A88-274A-91B5-BCE529C41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7DEDC9E-1148-C548-B156-A27DBC86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E672A81E-EC4A-A747-A7E7-59C67A94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7957-C207-4A48-99AB-0077930D94CB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AEFF879-CACE-DD4E-818D-D250A5A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784B083-5641-E147-9C84-DC503747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2164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AC27D832-64CB-174C-8CBC-5EB5D7CC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949AE22-3F56-794A-A3C6-A4B9BB347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03BF5D0-8C26-3D47-98B8-92898EA5E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79FA4-9F2F-47FF-9FE2-82C536A98A42}" type="datetime1">
              <a:rPr lang="fr-FR" smtClean="0"/>
              <a:pPr/>
              <a:t>18/02/2021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B1C1165-5609-3144-AAB3-6BC451D43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Mission maternelle 2019-2020   2020-2021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D507B3A-3599-5249-AEB6-709BA9E69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86018-212D-4942-9A62-E532DC45E5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023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pf/wp-content/uploads/2021/02/Emplois-du-temps-TVF-mod%C3%A8le.docx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tion.pf/wp-content/uploads/2021/02/grille-danalyse-EDT-MAEVA.do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Emplois%20du%20temps%20TVF%20mod&#232;le.docx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emf"/><Relationship Id="rId7" Type="http://schemas.openxmlformats.org/officeDocument/2006/relationships/hyperlink" Target="https://www.education.pf/wp-content/uploads/2021/02/RYTHMES_DES_APPRENTISSAGES_EN_MATERNELLE4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omments" Target="../comments/comment2.xml"/><Relationship Id="rId5" Type="http://schemas.openxmlformats.org/officeDocument/2006/relationships/hyperlink" Target="https://www.education.pf/wp-content/uploads/2021/02/EMPLOI-DU-TEMPS-recommandation.pdf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s://www.education.pf/wp-content/uploads/2021/02/reforme_des_rythmes_scolaires-3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6A739BE3-9DED-9B41-9AC9-BA2492B21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D42DC675-19C1-E440-953E-BCC8A1521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113"/>
            <a:ext cx="10515600" cy="3447415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b="1" dirty="0">
                <a:latin typeface="Bradley Hand ITC" panose="03070402050302030203" pitchFamily="66" charset="77"/>
                <a:ea typeface="Ayuthaya" pitchFamily="2" charset="-34"/>
                <a:cs typeface="Ayuthaya" pitchFamily="2" charset="-34"/>
              </a:rPr>
              <a:t>Nouvelle organisation du temps à l’école maternelle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="" xmlns:a16="http://schemas.microsoft.com/office/drawing/2014/main" id="{FABDB2D4-0341-EF4A-8CD7-4489E892DDBB}"/>
              </a:ext>
            </a:extLst>
          </p:cNvPr>
          <p:cNvSpPr txBox="1">
            <a:spLocks/>
          </p:cNvSpPr>
          <p:nvPr/>
        </p:nvSpPr>
        <p:spPr>
          <a:xfrm>
            <a:off x="2057400" y="4908863"/>
            <a:ext cx="7891272" cy="3966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Recommandations à l’élaboration de l’EDT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Mission maternelle 2019-2020   2020-2021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9772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8B7B1E2-DCAF-9D4E-80C0-A3E14B4F3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28036" cy="6492875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0159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="" xmlns:a16="http://schemas.microsoft.com/office/drawing/2014/main" id="{85E05924-271C-454A-B528-EA9FD728D484}"/>
              </a:ext>
            </a:extLst>
          </p:cNvPr>
          <p:cNvSpPr txBox="1">
            <a:spLocks/>
          </p:cNvSpPr>
          <p:nvPr/>
        </p:nvSpPr>
        <p:spPr>
          <a:xfrm>
            <a:off x="2167656" y="681037"/>
            <a:ext cx="7371199" cy="631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Pour résumer</a:t>
            </a:r>
            <a:r>
              <a:rPr lang="mr-IN" b="1" dirty="0"/>
              <a:t>…</a:t>
            </a:r>
            <a:endParaRPr lang="fr-FR" b="1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="" xmlns:a16="http://schemas.microsoft.com/office/drawing/2014/main" id="{5CE0881E-1D41-9F45-9367-D3D01F6F8D1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39966511"/>
              </p:ext>
            </p:extLst>
          </p:nvPr>
        </p:nvGraphicFramePr>
        <p:xfrm>
          <a:off x="1227908" y="1312686"/>
          <a:ext cx="9588138" cy="518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0472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5DDC4428-85FD-3449-AE1A-C88D380DA48D}"/>
              </a:ext>
            </a:extLst>
          </p:cNvPr>
          <p:cNvSpPr txBox="1">
            <a:spLocks/>
          </p:cNvSpPr>
          <p:nvPr/>
        </p:nvSpPr>
        <p:spPr>
          <a:xfrm>
            <a:off x="1302327" y="1825625"/>
            <a:ext cx="8922327" cy="273252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Un 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exemple  d’EDT</a:t>
            </a:r>
            <a:r>
              <a:rPr lang="mr-IN" dirty="0" smtClean="0">
                <a:latin typeface="Aharoni" panose="02010803020104030203" pitchFamily="2" charset="-79"/>
              </a:rPr>
              <a:t>…</a:t>
            </a:r>
            <a:endParaRPr lang="fr-FR" dirty="0" smtClean="0">
              <a:latin typeface="Aharoni" panose="02010803020104030203" pitchFamily="2" charset="-79"/>
            </a:endParaRPr>
          </a:p>
          <a:p>
            <a:r>
              <a:rPr lang="fr-FR" sz="3900" dirty="0" smtClean="0">
                <a:latin typeface="Aharoni" panose="02010803020104030203" pitchFamily="2" charset="-79"/>
              </a:rPr>
              <a:t>-</a:t>
            </a:r>
            <a:r>
              <a:rPr lang="fr-FR" sz="3900" dirty="0" smtClean="0">
                <a:latin typeface="Aharoni" panose="02010803020104030203" pitchFamily="2" charset="-79"/>
                <a:hlinkClick r:id="rId4"/>
              </a:rPr>
              <a:t>Grille d’analyse d’un emploi du temps</a:t>
            </a:r>
            <a:endParaRPr lang="fr-FR" sz="3900" dirty="0" smtClean="0">
              <a:latin typeface="Aharoni" panose="02010803020104030203" pitchFamily="2" charset="-79"/>
            </a:endParaRPr>
          </a:p>
          <a:p>
            <a:r>
              <a:rPr lang="fr-FR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Revoir en fonction des particularités…</a:t>
            </a:r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98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pic>
        <p:nvPicPr>
          <p:cNvPr id="1026" name="Picture 2" descr="C:\Users\Sabrina\Pictures\EDT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81356"/>
            <a:ext cx="10074305" cy="6676643"/>
          </a:xfrm>
          <a:prstGeom prst="rect">
            <a:avLst/>
          </a:prstGeom>
          <a:noFill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019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pic>
        <p:nvPicPr>
          <p:cNvPr id="2050" name="Picture 2" descr="C:\Users\Sabrina\Pictures\EDT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929" y="365125"/>
            <a:ext cx="10880716" cy="5811838"/>
          </a:xfrm>
          <a:prstGeom prst="rect">
            <a:avLst/>
          </a:prstGeom>
          <a:noFill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667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pic>
        <p:nvPicPr>
          <p:cNvPr id="6" name="image2.jpeg">
            <a:extLst>
              <a:ext uri="{FF2B5EF4-FFF2-40B4-BE49-F238E27FC236}">
                <a16:creationId xmlns="" xmlns:a16="http://schemas.microsoft.com/office/drawing/2014/main" id="{91D72FD5-58DC-F244-B2B8-B118F775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69" y="19050"/>
            <a:ext cx="7248331" cy="15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B497CDC-B5DC-1D4F-806D-FED3CBA09830}"/>
              </a:ext>
            </a:extLst>
          </p:cNvPr>
          <p:cNvSpPr txBox="1"/>
          <p:nvPr/>
        </p:nvSpPr>
        <p:spPr>
          <a:xfrm>
            <a:off x="1373419" y="3505200"/>
            <a:ext cx="9755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1</a:t>
            </a:r>
            <a:r>
              <a:rPr lang="en-US" sz="3600" dirty="0" smtClean="0"/>
              <a:t>- </a:t>
            </a:r>
            <a:r>
              <a:rPr lang="fr-FR" sz="3600" dirty="0" smtClean="0"/>
              <a:t>LES </a:t>
            </a:r>
            <a:r>
              <a:rPr lang="fr-FR" sz="3600" dirty="0"/>
              <a:t>PRINCIPES DIRECTEURS de cette nouvelle organisation du temps scolaire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9BA2BDE-4E29-4044-A413-199C4AFDE83D}"/>
              </a:ext>
            </a:extLst>
          </p:cNvPr>
          <p:cNvSpPr txBox="1"/>
          <p:nvPr/>
        </p:nvSpPr>
        <p:spPr>
          <a:xfrm>
            <a:off x="1373419" y="5068968"/>
            <a:ext cx="644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2- </a:t>
            </a:r>
            <a:r>
              <a:rPr lang="fr-FR" sz="3600" dirty="0"/>
              <a:t>Réflexion à partir de mon EDT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73418" y="1825625"/>
            <a:ext cx="99803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Objectifs de formation</a:t>
            </a:r>
            <a:r>
              <a:rPr lang="fr-FR" dirty="0" smtClean="0"/>
              <a:t>: </a:t>
            </a:r>
            <a:r>
              <a:rPr lang="fr-FR" sz="2400" dirty="0" smtClean="0"/>
              <a:t>Permettre aux enseignants d’organiser le temps scolaire en respectant les besoins et les rythmes des enfants . Rendre optimal les temps d’apprentissage.</a:t>
            </a:r>
            <a:endParaRPr lang="fr-FR" sz="2400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1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pic>
        <p:nvPicPr>
          <p:cNvPr id="6" name="image2.jpeg">
            <a:extLst>
              <a:ext uri="{FF2B5EF4-FFF2-40B4-BE49-F238E27FC236}">
                <a16:creationId xmlns="" xmlns:a16="http://schemas.microsoft.com/office/drawing/2014/main" id="{91D72FD5-58DC-F244-B2B8-B118F775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69" y="19050"/>
            <a:ext cx="7248331" cy="159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B497CDC-B5DC-1D4F-806D-FED3CBA09830}"/>
              </a:ext>
            </a:extLst>
          </p:cNvPr>
          <p:cNvSpPr txBox="1"/>
          <p:nvPr/>
        </p:nvSpPr>
        <p:spPr>
          <a:xfrm>
            <a:off x="1373419" y="2630290"/>
            <a:ext cx="97552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Références institutionnelles:</a:t>
            </a:r>
          </a:p>
          <a:p>
            <a:endParaRPr lang="fr-FR" sz="3600" dirty="0" smtClean="0">
              <a:solidFill>
                <a:srgbClr val="FF0000"/>
              </a:solidFill>
            </a:endParaRPr>
          </a:p>
          <a:p>
            <a:endParaRPr lang="fr-FR" sz="3600" dirty="0" smtClean="0">
              <a:solidFill>
                <a:srgbClr val="FF0000"/>
              </a:solidFill>
            </a:endParaRPr>
          </a:p>
          <a:p>
            <a:r>
              <a:rPr lang="fr-FR" sz="3600" dirty="0" smtClean="0">
                <a:solidFill>
                  <a:srgbClr val="FF0000"/>
                </a:solidFill>
              </a:rPr>
              <a:t>Les ressources:</a:t>
            </a:r>
          </a:p>
          <a:p>
            <a:endParaRPr lang="fr-FR" sz="3600" dirty="0" smtClean="0">
              <a:solidFill>
                <a:srgbClr val="FF0000"/>
              </a:solidFill>
            </a:endParaRPr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Sabrina\Pictures\EDT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2425" y="1825625"/>
            <a:ext cx="2681621" cy="1752291"/>
          </a:xfrm>
          <a:prstGeom prst="rect">
            <a:avLst/>
          </a:prstGeom>
          <a:noFill/>
        </p:spPr>
      </p:pic>
      <p:pic>
        <p:nvPicPr>
          <p:cNvPr id="102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67001" y="3782291"/>
            <a:ext cx="1946355" cy="2605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72425" y="4182755"/>
            <a:ext cx="3079939" cy="1804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1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619E565-0C77-2741-9D3C-D468AFEA73CC}"/>
              </a:ext>
            </a:extLst>
          </p:cNvPr>
          <p:cNvSpPr/>
          <p:nvPr/>
        </p:nvSpPr>
        <p:spPr>
          <a:xfrm>
            <a:off x="838200" y="327207"/>
            <a:ext cx="1051559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405" marR="283845" algn="ctr">
              <a:spcAft>
                <a:spcPts val="0"/>
              </a:spcAft>
            </a:pPr>
            <a:r>
              <a:rPr lang="fr-FR" sz="3600" i="1" dirty="0" smtClean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Les principes directeurs</a:t>
            </a:r>
            <a:endParaRPr lang="fr-FR" sz="3600" i="1" dirty="0">
              <a:solidFill>
                <a:srgbClr val="FF0000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="" xmlns:a16="http://schemas.microsoft.com/office/drawing/2014/main" id="{0906ADFF-FC6B-3B4D-A7AA-4170CFCC3A9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45735843"/>
              </p:ext>
            </p:extLst>
          </p:nvPr>
        </p:nvGraphicFramePr>
        <p:xfrm>
          <a:off x="941106" y="1253331"/>
          <a:ext cx="10412693" cy="492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599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56" y="-5388"/>
            <a:ext cx="12226056" cy="6838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053766C-E8E1-2548-A8F5-B3885F62D6A0}"/>
              </a:ext>
            </a:extLst>
          </p:cNvPr>
          <p:cNvSpPr/>
          <p:nvPr/>
        </p:nvSpPr>
        <p:spPr>
          <a:xfrm>
            <a:off x="1368137" y="357871"/>
            <a:ext cx="87526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405" marR="283845">
              <a:spcAft>
                <a:spcPts val="0"/>
              </a:spcAft>
            </a:pPr>
            <a:r>
              <a:rPr lang="fr-FR" b="1" i="1" dirty="0">
                <a:latin typeface="Calibri" charset="0"/>
                <a:ea typeface="Calibri" charset="0"/>
                <a:cs typeface="Times New Roman" charset="0"/>
              </a:rPr>
              <a:t>RÉFLÉCHIR L’EMPLOI DU TEMPS À L’ÉCOLE, C’EST PRENDRE EN COMPTE SON RYTHME CHRONOBIOLOGIQUE:</a:t>
            </a:r>
            <a:endParaRPr lang="fr-FR" i="1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66EC326-AB4F-B04D-ADA6-007776E59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8963"/>
            <a:ext cx="10515600" cy="4459212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708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D506FC3-68BA-C34C-85E3-D4001798C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9" y="124691"/>
            <a:ext cx="10544116" cy="6442364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06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="" xmlns:a16="http://schemas.microsoft.com/office/drawing/2014/main" id="{B64257AE-C3F4-A147-B143-3B72F96F4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614" y="1825625"/>
            <a:ext cx="7962772" cy="4351338"/>
          </a:xfr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EB01C708-78EC-824F-A02B-32A83D31B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9" y="634134"/>
            <a:ext cx="10259291" cy="60202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0CEC64F-CFB8-4B45-AA05-6A4A45E5D849}"/>
              </a:ext>
            </a:extLst>
          </p:cNvPr>
          <p:cNvSpPr/>
          <p:nvPr/>
        </p:nvSpPr>
        <p:spPr>
          <a:xfrm>
            <a:off x="997528" y="0"/>
            <a:ext cx="2067791" cy="365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MATIN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516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112" y="0"/>
            <a:ext cx="12260112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B78AA60-4522-D443-BEB3-244FA99DE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72" y="924792"/>
            <a:ext cx="10709428" cy="56973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149634D-A7E7-4E45-8F85-27B6DBC38315}"/>
              </a:ext>
            </a:extLst>
          </p:cNvPr>
          <p:cNvSpPr/>
          <p:nvPr/>
        </p:nvSpPr>
        <p:spPr>
          <a:xfrm>
            <a:off x="1007919" y="279833"/>
            <a:ext cx="2067791" cy="365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APRÈS-MIDI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4348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80845E-47E7-7845-8604-DB66CE74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95C56A3-9EBE-F046-925C-25236FA7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DC141DB-4807-E54A-9E5C-CE78D20A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56" y="19050"/>
            <a:ext cx="12226056" cy="683895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6539CF57-7DC9-9746-B014-EED90C9F8519}"/>
              </a:ext>
            </a:extLst>
          </p:cNvPr>
          <p:cNvSpPr txBox="1">
            <a:spLocks/>
          </p:cNvSpPr>
          <p:nvPr/>
        </p:nvSpPr>
        <p:spPr>
          <a:xfrm>
            <a:off x="1295400" y="365125"/>
            <a:ext cx="9563100" cy="47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Organisation DES ATELIERS / Modalités de regroupement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="" xmlns:a16="http://schemas.microsoft.com/office/drawing/2014/main" id="{3F7144E9-C10E-DA4C-9C7F-815447AF1A9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63541755"/>
              </p:ext>
            </p:extLst>
          </p:nvPr>
        </p:nvGraphicFramePr>
        <p:xfrm>
          <a:off x="838200" y="1188470"/>
          <a:ext cx="10515600" cy="53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Mission maternelle 2019-2020   2020-2021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292416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668</Words>
  <Application>Microsoft Macintosh PowerPoint</Application>
  <PresentationFormat>Personnalisé</PresentationFormat>
  <Paragraphs>83</Paragraphs>
  <Slides>14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Pina ONOHEA</dc:creator>
  <cp:lastModifiedBy>Sabrina</cp:lastModifiedBy>
  <cp:revision>29</cp:revision>
  <dcterms:created xsi:type="dcterms:W3CDTF">2019-10-24T23:24:01Z</dcterms:created>
  <dcterms:modified xsi:type="dcterms:W3CDTF">2021-02-19T01:22:22Z</dcterms:modified>
</cp:coreProperties>
</file>