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3" r:id="rId8"/>
    <p:sldId id="266" r:id="rId9"/>
    <p:sldId id="2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1"/>
    <p:restoredTop sz="94675"/>
  </p:normalViewPr>
  <p:slideViewPr>
    <p:cSldViewPr snapToGrid="0" snapToObjects="1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CD3C100-347E-AF4B-8AC6-8756FD089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11FA1585-FA07-9E4E-857E-FE4950654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EAD0EAD-FFBD-6542-AE99-9759A798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51C7DB4-DF3C-7C4C-AD4C-FD00BA37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40E6601-1414-EE40-B2DC-BCF871D0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9892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CF79852-93DB-8249-8DD2-1618FBC8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1D94A4BC-6739-5D47-8EDE-AA1EC3303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2513DFA-18FA-1248-9A91-CBC04E5E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E0D4BA7-9C99-DC46-971A-5E197BD5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F268454-BBD3-F34D-B7F1-96B0887C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8096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84E25B03-FA6F-6A46-BFE4-82EF0F3B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46ABE8E6-FE18-8C47-A8E3-94432DEEC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EAA2E16-14AF-D34C-B1B2-B665583A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EE9C554-4F2C-2F4B-838A-98DD4992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7D24ADBB-03F4-D64D-AC09-767BBA41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7693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293EBAE-CCA2-8046-81DB-E5096D24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22365D8C-AD77-6144-8EE4-B97A96E15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EC7CF97-61FE-9E40-A7D9-8D793A1C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0701BA6-92FA-554B-A475-94BDEBCC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C6531E9-5879-5847-8513-BD5B8156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8950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6E885F0-C64A-4844-9D32-8D73CF32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EA2B3BC1-D410-724F-80B6-7EF9A1B20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418E2AE-55B5-3B4A-9D1A-213ECE49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CC3780D8-B029-944E-90BA-CEBA698F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47BA170B-F448-AC42-A37C-C2D4616B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674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270089-8F60-6A48-BEF0-99C136C3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864F302-2F02-3D43-A13B-82CFAE2A4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8EA6CAD8-EC0D-A84D-8B6D-02A1C8AEA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B934877F-7117-6546-9C18-43AEB286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3109F389-9376-0A44-AC32-FDC5D38B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C30D6ABC-8A30-FF4A-85E2-8FAA504E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7455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972D14D-B755-3F45-B986-A18801B4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0E431AA-9ADA-7A46-AEE9-520F1F65B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B747EEE9-6E6A-A044-89C7-19632E9D6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7BA4D14E-DE7C-BF48-B443-1AAB1888D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45A8637D-A048-AE47-8768-EFA61BB18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90636EEC-37AB-1544-B820-4B29E35A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464DEC3C-5E36-A543-A9E8-9829B8C2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9F1DD5E-E701-D242-BDDE-E77FAE51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8578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C2B6AA2-7BE2-1E4B-B98D-221D5B9A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23D74F66-14CE-864D-93C3-79717138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26F0F692-F5F4-0346-B1E9-C98227BD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714DC5A4-D3AF-EA4D-83D1-A6457094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6560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3AFEF326-6F3A-0544-BD05-231EC2D2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CCFCFD59-CD20-F444-81E3-FBE30230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A854F6E-1369-0443-B485-9ACAF946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608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97EE439-A4B2-EE44-AB84-69694DE5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2C09772-D6E1-F64C-B8CF-5D933653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5A04345C-6E5A-5E41-8CDF-15FF64AE5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01B9ECD4-9177-DA4E-9486-9BD4EB86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77F30E67-2486-C14A-A58A-47E4E081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7C1C4F86-4337-FA44-82B0-BD4836BF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6855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734A3F3-5718-024F-A5E0-1483A3E4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E0D0810D-7A88-274A-91B5-BCE529C41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57DEDC9E-1148-C548-B156-A27DBC86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E672A81E-EC4A-A747-A7E7-59C67A94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AAEFF879-CACE-DD4E-818D-D250A5AD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0784B083-5641-E147-9C84-DC503747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2164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AC27D832-64CB-174C-8CBC-5EB5D7CC8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B949AE22-3F56-794A-A3C6-A4B9BB347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03BF5D0-8C26-3D47-98B8-92898EA5E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A656-EC14-0543-85CA-C824293931F0}" type="datetimeFigureOut">
              <a:rPr lang="fr-FR" smtClean="0"/>
              <a:pPr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B1C1165-5609-3144-AAB3-6BC451D43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DD507B3A-3599-5249-AEB6-709BA9E69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023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Document_Microsoft_Office_Word1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education.pf/wp-content/uploads/2021/02/Fiche-outil-Sac-a%CC%80-album.pdf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oG3oMmnxv_9S8zxKd24apAspFm-_ODzz/view?usp=sharing" TargetMode="External"/><Relationship Id="rId5" Type="http://schemas.openxmlformats.org/officeDocument/2006/relationships/hyperlink" Target="https://www.education.pf/wp-content/uploads/2021/02/Fiche-outil-La-sieste-de-Moussa.pdf" TargetMode="External"/><Relationship Id="rId4" Type="http://schemas.openxmlformats.org/officeDocument/2006/relationships/hyperlink" Target="https://drive.google.com/file/d/1VQisaG58-XRHl6PwueH8Y7qQdFJD7WXk/view?usp=sha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A739BE3-9DED-9B41-9AC9-BA2492B2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28"/>
            <a:ext cx="12192000" cy="68326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="" xmlns:a16="http://schemas.microsoft.com/office/drawing/2014/main" id="{80F8A2E6-0D90-FD49-82BE-9001C42FB38D}"/>
              </a:ext>
            </a:extLst>
          </p:cNvPr>
          <p:cNvSpPr txBox="1">
            <a:spLocks/>
          </p:cNvSpPr>
          <p:nvPr/>
        </p:nvSpPr>
        <p:spPr>
          <a:xfrm>
            <a:off x="2209800" y="1750612"/>
            <a:ext cx="7772400" cy="147002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  <a:latin typeface="Arial Rounded MT Bold" panose="020F0704030504030204" pitchFamily="34" charset="77"/>
                <a:ea typeface="Apple Color Emoji" pitchFamily="2" charset="0"/>
              </a:rPr>
              <a:t>Le sac à album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="" xmlns:a16="http://schemas.microsoft.com/office/drawing/2014/main" id="{ADCF57B3-01FA-9D4F-87ED-6C37B3DD01C0}"/>
              </a:ext>
            </a:extLst>
          </p:cNvPr>
          <p:cNvSpPr txBox="1">
            <a:spLocks/>
          </p:cNvSpPr>
          <p:nvPr/>
        </p:nvSpPr>
        <p:spPr>
          <a:xfrm>
            <a:off x="685800" y="6430427"/>
            <a:ext cx="8056179" cy="372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000" i="1" dirty="0"/>
              <a:t>Groupe mission </a:t>
            </a:r>
            <a:r>
              <a:rPr lang="fr-FR" sz="3000" i="1"/>
              <a:t>maternelle </a:t>
            </a:r>
            <a:r>
              <a:rPr lang="fr-FR" sz="3000" i="1" smtClean="0"/>
              <a:t>2018-2021</a:t>
            </a:r>
            <a:endParaRPr lang="fr-FR" sz="3000" i="1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6830804A-1180-5443-B379-2C1A40C3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66" y="3813041"/>
            <a:ext cx="2677971" cy="25574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EFC28E7-0C69-B04D-99AD-AD1EA2139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53117"/>
            <a:ext cx="2550729" cy="2617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D294C3A-048D-9B48-AB3D-C407991B4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129" y="3735391"/>
            <a:ext cx="3430085" cy="26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77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544"/>
            <a:ext cx="12395161" cy="693354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="" xmlns:a16="http://schemas.microsoft.com/office/drawing/2014/main" id="{E56DFDF7-3B14-544B-BBFA-BD8F79DE3275}"/>
              </a:ext>
            </a:extLst>
          </p:cNvPr>
          <p:cNvSpPr txBox="1">
            <a:spLocks/>
          </p:cNvSpPr>
          <p:nvPr/>
        </p:nvSpPr>
        <p:spPr>
          <a:xfrm>
            <a:off x="838200" y="-39687"/>
            <a:ext cx="8229600" cy="94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/>
                <a:cs typeface="Baskerville"/>
              </a:rPr>
              <a:t>Cadre de </a:t>
            </a:r>
            <a:r>
              <a:rPr lang="fr-FR" sz="3600" b="1" u="sng" dirty="0" smtClean="0">
                <a:solidFill>
                  <a:srgbClr val="FF0000"/>
                </a:solidFill>
                <a:latin typeface="Baskerville"/>
                <a:cs typeface="Baskerville"/>
              </a:rPr>
              <a:t>référence </a:t>
            </a:r>
            <a:endParaRPr lang="fr-FR" sz="3600" u="sng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1E950877-582D-AB49-8B69-30379F4A396D}"/>
              </a:ext>
            </a:extLst>
          </p:cNvPr>
          <p:cNvSpPr txBox="1">
            <a:spLocks/>
          </p:cNvSpPr>
          <p:nvPr/>
        </p:nvSpPr>
        <p:spPr>
          <a:xfrm>
            <a:off x="838200" y="801414"/>
            <a:ext cx="8229600" cy="4854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>
                <a:latin typeface="Baskerville"/>
                <a:cs typeface="Baskerville"/>
              </a:rPr>
              <a:t>MOBILISER LE LANGAGE DANS TOUTES SES DIMENSIONS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u="sng" dirty="0">
                <a:latin typeface="Baskerville"/>
                <a:cs typeface="Baskerville"/>
              </a:rPr>
              <a:t>Langage oral</a:t>
            </a:r>
          </a:p>
          <a:p>
            <a:pPr>
              <a:buFontTx/>
              <a:buChar char="-"/>
            </a:pPr>
            <a:r>
              <a:rPr lang="fr-FR" sz="2000" dirty="0">
                <a:latin typeface="Baskerville"/>
                <a:cs typeface="Baskerville"/>
              </a:rPr>
              <a:t>Comprendre et apprendre</a:t>
            </a:r>
            <a:r>
              <a:rPr lang="fr-FR" sz="2000" b="1" dirty="0">
                <a:latin typeface="Baskerville"/>
                <a:cs typeface="Baskerville"/>
              </a:rPr>
              <a:t> </a:t>
            </a:r>
          </a:p>
          <a:p>
            <a:pPr>
              <a:buFontTx/>
              <a:buChar char="-"/>
            </a:pPr>
            <a:r>
              <a:rPr lang="fr-FR" sz="2000" dirty="0">
                <a:latin typeface="Baskerville"/>
                <a:cs typeface="Baskerville"/>
              </a:rPr>
              <a:t>Échanger et réfléchir avec les autres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i="1" u="sng" dirty="0">
                <a:latin typeface="Baskerville"/>
                <a:cs typeface="Baskerville"/>
              </a:rPr>
              <a:t>Attendus de fin de cycle:  </a:t>
            </a:r>
          </a:p>
          <a:p>
            <a:r>
              <a:rPr lang="fr-FR" sz="1800" i="1" dirty="0">
                <a:latin typeface="Baskerville"/>
                <a:cs typeface="Baskerville"/>
              </a:rPr>
              <a:t>Communiquer avec les adultes et avec les autres enfants par le langage, en se faisant comprendre. </a:t>
            </a:r>
          </a:p>
          <a:p>
            <a:r>
              <a:rPr lang="fr-FR" sz="1800" i="1" dirty="0">
                <a:latin typeface="Baskerville"/>
                <a:cs typeface="Baskerville"/>
              </a:rPr>
              <a:t>S’exprimer dans un langage syntaxiquement correct et </a:t>
            </a:r>
            <a:r>
              <a:rPr lang="fr-FR" sz="1800" i="1" dirty="0" err="1">
                <a:latin typeface="Baskerville"/>
                <a:cs typeface="Baskerville"/>
              </a:rPr>
              <a:t>précis</a:t>
            </a:r>
            <a:r>
              <a:rPr lang="fr-FR" sz="1800" i="1" dirty="0">
                <a:latin typeface="Baskerville"/>
                <a:cs typeface="Baskerville"/>
              </a:rPr>
              <a:t>. Reformuler pour se faire mieux comprendre. </a:t>
            </a:r>
          </a:p>
          <a:p>
            <a:r>
              <a:rPr lang="fr-FR" sz="1800" i="1" dirty="0">
                <a:latin typeface="Baskerville"/>
                <a:cs typeface="Baskerville"/>
              </a:rPr>
              <a:t>Pratiquer divers usages du langage oral : raconter, </a:t>
            </a:r>
            <a:r>
              <a:rPr lang="fr-FR" sz="1800" i="1" dirty="0" err="1">
                <a:latin typeface="Baskerville"/>
                <a:cs typeface="Baskerville"/>
              </a:rPr>
              <a:t>décrire</a:t>
            </a:r>
            <a:r>
              <a:rPr lang="fr-FR" sz="1800" i="1" dirty="0">
                <a:latin typeface="Baskerville"/>
                <a:cs typeface="Baskerville"/>
              </a:rPr>
              <a:t>, </a:t>
            </a:r>
            <a:r>
              <a:rPr lang="fr-FR" sz="1800" i="1" dirty="0" err="1">
                <a:latin typeface="Baskerville"/>
                <a:cs typeface="Baskerville"/>
              </a:rPr>
              <a:t>évoquer</a:t>
            </a:r>
            <a:r>
              <a:rPr lang="fr-FR" sz="1800" i="1" dirty="0">
                <a:latin typeface="Baskerville"/>
                <a:cs typeface="Baskerville"/>
              </a:rPr>
              <a:t>, expliquer, questionner, proposer des solutions, discuter un point de vue.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800" b="1" dirty="0">
              <a:latin typeface="Baskerville"/>
              <a:cs typeface="Baskervill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u="sng" dirty="0">
                <a:latin typeface="Baskerville"/>
                <a:cs typeface="Baskerville"/>
              </a:rPr>
              <a:t>Langage écrit</a:t>
            </a:r>
            <a:endParaRPr lang="fr-FR" sz="2000" u="sng" dirty="0">
              <a:latin typeface="Baskerville"/>
              <a:cs typeface="Baskerville"/>
            </a:endParaRPr>
          </a:p>
          <a:p>
            <a:pPr>
              <a:buFontTx/>
              <a:buChar char="-"/>
            </a:pPr>
            <a:r>
              <a:rPr lang="fr-FR" sz="2000" dirty="0">
                <a:latin typeface="Baskerville"/>
                <a:cs typeface="Baskerville"/>
              </a:rPr>
              <a:t>Écouter de l’écrit et comprendre</a:t>
            </a:r>
          </a:p>
          <a:p>
            <a:pPr marL="0" indent="0">
              <a:buFont typeface="Arial"/>
              <a:buNone/>
            </a:pPr>
            <a:r>
              <a:rPr lang="fr-FR" sz="1800" i="1" u="sng" dirty="0">
                <a:latin typeface="Baskerville"/>
                <a:cs typeface="Baskerville"/>
              </a:rPr>
              <a:t>Attendu de fin de cycle  : </a:t>
            </a:r>
          </a:p>
          <a:p>
            <a:pPr marL="0" indent="0">
              <a:buFont typeface="Arial"/>
              <a:buNone/>
            </a:pPr>
            <a:r>
              <a:rPr lang="fr-FR" sz="1800" i="1" dirty="0">
                <a:latin typeface="Baskerville"/>
                <a:cs typeface="Baskerville"/>
              </a:rPr>
              <a:t>Comprendre des textes écrits sans autre aide que le langage entendu.</a:t>
            </a:r>
          </a:p>
          <a:p>
            <a:pPr marL="0" indent="0">
              <a:buFont typeface="Arial"/>
              <a:buNone/>
            </a:pPr>
            <a:endParaRPr lang="fr-FR" sz="1600" i="1" u="sng" dirty="0">
              <a:latin typeface="Baskerville"/>
              <a:cs typeface="Baskervill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B08EABB9-BB74-A34F-9599-899DC1A5EB94}"/>
              </a:ext>
            </a:extLst>
          </p:cNvPr>
          <p:cNvSpPr txBox="1">
            <a:spLocks/>
          </p:cNvSpPr>
          <p:nvPr/>
        </p:nvSpPr>
        <p:spPr>
          <a:xfrm>
            <a:off x="838200" y="36581"/>
            <a:ext cx="2987566" cy="915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/>
                <a:cs typeface="Baskerville"/>
              </a:rPr>
              <a:t>Ressources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FC7D-7C03-E14E-B320-69CB2A0EA1AD}"/>
              </a:ext>
            </a:extLst>
          </p:cNvPr>
          <p:cNvSpPr/>
          <p:nvPr/>
        </p:nvSpPr>
        <p:spPr>
          <a:xfrm>
            <a:off x="1749480" y="95236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Baskerville"/>
                <a:cs typeface="Baskerville"/>
              </a:rPr>
              <a:t>-Ressources </a:t>
            </a:r>
            <a:r>
              <a:rPr lang="fr-FR" b="1" dirty="0">
                <a:latin typeface="Baskerville"/>
                <a:cs typeface="Baskerville"/>
              </a:rPr>
              <a:t>EDUSCOL</a:t>
            </a:r>
            <a:r>
              <a:rPr lang="fr-FR" dirty="0">
                <a:latin typeface="Baskerville"/>
                <a:cs typeface="Baskerville"/>
              </a:rPr>
              <a:t> :  Mobiliser le langage dans toutes ses dimensions Partie I - L’oral - Ressources pour la classe - Activités ritualisées. </a:t>
            </a:r>
            <a:r>
              <a:rPr lang="fr-FR" i="1" dirty="0">
                <a:latin typeface="Baskerville"/>
                <a:cs typeface="Baskerville"/>
              </a:rPr>
              <a:t>http://</a:t>
            </a:r>
            <a:r>
              <a:rPr lang="fr-FR" i="1" dirty="0" err="1">
                <a:latin typeface="Baskerville"/>
                <a:cs typeface="Baskerville"/>
              </a:rPr>
              <a:t>eduscol.education.fr</a:t>
            </a:r>
            <a:r>
              <a:rPr lang="fr-FR" i="1" dirty="0">
                <a:latin typeface="Baskerville"/>
                <a:cs typeface="Baskerville"/>
              </a:rPr>
              <a:t>/ressources-maternelle </a:t>
            </a:r>
          </a:p>
          <a:p>
            <a:pPr lvl="0"/>
            <a:endParaRPr lang="fr-FR" b="1" dirty="0">
              <a:latin typeface="Baskerville"/>
              <a:cs typeface="Baskerville"/>
            </a:endParaRPr>
          </a:p>
          <a:p>
            <a:pPr lvl="0"/>
            <a:r>
              <a:rPr lang="fr-FR" b="1" dirty="0" smtClean="0">
                <a:latin typeface="Baskerville"/>
                <a:cs typeface="Baskerville"/>
              </a:rPr>
              <a:t>-Conférence </a:t>
            </a:r>
            <a:r>
              <a:rPr lang="fr-FR" b="1" dirty="0">
                <a:latin typeface="Baskerville"/>
                <a:cs typeface="Baskerville"/>
              </a:rPr>
              <a:t>de Véronique BOIRON </a:t>
            </a:r>
            <a:r>
              <a:rPr lang="fr-FR" dirty="0">
                <a:latin typeface="Baskerville"/>
                <a:cs typeface="Baskerville"/>
              </a:rPr>
              <a:t>(Site maternelle)</a:t>
            </a:r>
          </a:p>
          <a:p>
            <a:pPr lvl="0"/>
            <a:endParaRPr lang="fr-FR" dirty="0">
              <a:latin typeface="Baskerville"/>
              <a:cs typeface="Baskerville"/>
            </a:endParaRPr>
          </a:p>
          <a:p>
            <a:pPr lvl="0"/>
            <a:r>
              <a:rPr lang="fr-FR" b="1" dirty="0" smtClean="0">
                <a:latin typeface="Baskerville"/>
                <a:cs typeface="Baskerville"/>
              </a:rPr>
              <a:t>-Guide </a:t>
            </a:r>
            <a:r>
              <a:rPr lang="fr-FR" b="1" dirty="0">
                <a:latin typeface="Baskerville"/>
                <a:cs typeface="Baskerville"/>
              </a:rPr>
              <a:t>enseigner le vocabulaire à l’école maternelle</a:t>
            </a:r>
            <a:r>
              <a:rPr lang="fr-FR" b="1" dirty="0">
                <a:effectLst/>
                <a:latin typeface="Baskerville"/>
                <a:cs typeface="Baskerville"/>
              </a:rPr>
              <a:t> </a:t>
            </a:r>
            <a:r>
              <a:rPr lang="fr-FR" dirty="0">
                <a:effectLst/>
                <a:latin typeface="Baskerville"/>
                <a:cs typeface="Baskerville"/>
              </a:rPr>
              <a:t>de Micheline Cellier</a:t>
            </a:r>
          </a:p>
          <a:p>
            <a:pPr lvl="0"/>
            <a:endParaRPr lang="fr-FR" dirty="0">
              <a:latin typeface="Baskerville"/>
              <a:cs typeface="Baskerville"/>
            </a:endParaRPr>
          </a:p>
        </p:txBody>
      </p:sp>
      <p:pic>
        <p:nvPicPr>
          <p:cNvPr id="8" name="Image 7" descr="Ress_c1_langage_ecrit_fonction_456400 (glissé(e)s).pdf">
            <a:extLst>
              <a:ext uri="{FF2B5EF4-FFF2-40B4-BE49-F238E27FC236}">
                <a16:creationId xmlns="" xmlns:a16="http://schemas.microsoft.com/office/drawing/2014/main" id="{B113DB9A-8D1C-1441-A3F4-7A076F1DC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05077">
            <a:off x="3096132" y="3810708"/>
            <a:ext cx="1459269" cy="195557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Image 8" descr="EDD49132-D984-4159-AEF1-52C92F02698E-22208-00001FED94A4896B.JPG">
            <a:extLst>
              <a:ext uri="{FF2B5EF4-FFF2-40B4-BE49-F238E27FC236}">
                <a16:creationId xmlns="" xmlns:a16="http://schemas.microsoft.com/office/drawing/2014/main" id="{28DB7367-16DD-F448-915A-76030FA9B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88704">
            <a:off x="6677874" y="3753102"/>
            <a:ext cx="1478690" cy="19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37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32113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F0980101-6098-FF42-9904-3AF601C19BF4}"/>
              </a:ext>
            </a:extLst>
          </p:cNvPr>
          <p:cNvSpPr txBox="1">
            <a:spLocks/>
          </p:cNvSpPr>
          <p:nvPr/>
        </p:nvSpPr>
        <p:spPr>
          <a:xfrm>
            <a:off x="838200" y="192385"/>
            <a:ext cx="10515600" cy="911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/>
                <a:cs typeface="Baskerville"/>
              </a:rPr>
              <a:t>Les plus values de cet </a:t>
            </a:r>
            <a:r>
              <a:rPr lang="fr-FR" sz="3600" b="1" u="sng" dirty="0" smtClean="0">
                <a:solidFill>
                  <a:srgbClr val="FF0000"/>
                </a:solidFill>
                <a:latin typeface="Baskerville"/>
                <a:cs typeface="Baskerville"/>
              </a:rPr>
              <a:t>outil: le sac à l’album</a:t>
            </a:r>
            <a:endParaRPr lang="fr-FR" sz="3600" u="sng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81825128-5475-234D-A298-1096327083CF}"/>
              </a:ext>
            </a:extLst>
          </p:cNvPr>
          <p:cNvSpPr txBox="1">
            <a:spLocks/>
          </p:cNvSpPr>
          <p:nvPr/>
        </p:nvSpPr>
        <p:spPr>
          <a:xfrm>
            <a:off x="1750421" y="1319349"/>
            <a:ext cx="8660675" cy="4857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sz="3400" b="1" dirty="0">
                <a:latin typeface="Baskerville"/>
                <a:cs typeface="Baskerville"/>
              </a:rPr>
              <a:t>Dans le cadre pédagogique :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s’inscrit dans le parcours littéraire de l’enfant (intra et </a:t>
            </a:r>
            <a:r>
              <a:rPr lang="fr-FR" dirty="0" err="1">
                <a:latin typeface="Baskerville"/>
                <a:cs typeface="Baskerville"/>
              </a:rPr>
              <a:t>intercycle</a:t>
            </a:r>
            <a:r>
              <a:rPr lang="fr-FR" dirty="0">
                <a:latin typeface="Baskerville"/>
                <a:cs typeface="Baskerville"/>
              </a:rPr>
              <a:t>)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représente un support d’activités langagières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contribue à rendre l’écrit accessible aux enfants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contribue à rendre les enfants acteurs de </a:t>
            </a:r>
            <a:r>
              <a:rPr lang="fr-FR" dirty="0" smtClean="0">
                <a:latin typeface="Baskerville"/>
                <a:cs typeface="Baskerville"/>
              </a:rPr>
              <a:t>leurs </a:t>
            </a:r>
            <a:r>
              <a:rPr lang="fr-FR" dirty="0">
                <a:latin typeface="Baskerville"/>
                <a:cs typeface="Baskerville"/>
              </a:rPr>
              <a:t>apprentissages</a:t>
            </a:r>
          </a:p>
          <a:p>
            <a:pPr>
              <a:buFontTx/>
              <a:buChar char="-"/>
            </a:pPr>
            <a:endParaRPr lang="fr-FR" dirty="0">
              <a:latin typeface="Baskerville"/>
              <a:cs typeface="Baskervill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300" dirty="0">
              <a:latin typeface="Baskerville"/>
              <a:cs typeface="Baskerville"/>
            </a:endParaRPr>
          </a:p>
          <a:p>
            <a:pPr>
              <a:buFont typeface="Wingdings" charset="2"/>
              <a:buChar char="Ø"/>
            </a:pPr>
            <a:r>
              <a:rPr lang="fr-FR" sz="3400" b="1" dirty="0">
                <a:latin typeface="Baskerville"/>
                <a:cs typeface="Baskerville"/>
              </a:rPr>
              <a:t>Dans le cadre de la </a:t>
            </a:r>
            <a:r>
              <a:rPr lang="fr-FR" sz="3400" b="1" dirty="0" err="1">
                <a:latin typeface="Baskerville"/>
                <a:cs typeface="Baskerville"/>
              </a:rPr>
              <a:t>co-éducation</a:t>
            </a:r>
            <a:r>
              <a:rPr lang="fr-FR" sz="3400" b="1" dirty="0">
                <a:latin typeface="Baskerville"/>
                <a:cs typeface="Baskerville"/>
              </a:rPr>
              <a:t> : </a:t>
            </a:r>
            <a:endParaRPr lang="fr-FR" sz="3400" dirty="0">
              <a:latin typeface="Baskerville"/>
              <a:cs typeface="Baskerville"/>
            </a:endParaRPr>
          </a:p>
          <a:p>
            <a:pPr>
              <a:buFontTx/>
              <a:buChar char="-"/>
            </a:pPr>
            <a:r>
              <a:rPr lang="fr-FR" sz="2900" dirty="0">
                <a:latin typeface="Baskerville"/>
                <a:cs typeface="Baskerville"/>
              </a:rPr>
              <a:t>Il fait entrer l’</a:t>
            </a:r>
            <a:r>
              <a:rPr lang="fr-FR" sz="2900" dirty="0" err="1">
                <a:latin typeface="Baskerville"/>
                <a:cs typeface="Baskerville"/>
              </a:rPr>
              <a:t>école</a:t>
            </a:r>
            <a:r>
              <a:rPr lang="fr-FR" sz="2900" dirty="0">
                <a:latin typeface="Baskerville"/>
                <a:cs typeface="Baskerville"/>
              </a:rPr>
              <a:t> dans les familles à travers les sacs à albums et les jeux qui l’accompagnent</a:t>
            </a:r>
          </a:p>
          <a:p>
            <a:pPr>
              <a:buFontTx/>
              <a:buChar char="-"/>
            </a:pPr>
            <a:r>
              <a:rPr lang="fr-FR" sz="2900" dirty="0">
                <a:latin typeface="Baskerville"/>
                <a:cs typeface="Baskerville"/>
              </a:rPr>
              <a:t>Il permet aux enfants et aux parents d’échanger autour des livres</a:t>
            </a:r>
          </a:p>
          <a:p>
            <a:pPr>
              <a:buFontTx/>
              <a:buChar char="-"/>
            </a:pPr>
            <a:r>
              <a:rPr lang="fr-FR" sz="2900" dirty="0">
                <a:latin typeface="Baskerville"/>
                <a:cs typeface="Baskerville"/>
              </a:rPr>
              <a:t>Il ouvre le regard des parents sur le </a:t>
            </a:r>
            <a:r>
              <a:rPr lang="fr-FR" sz="2900" dirty="0" smtClean="0">
                <a:latin typeface="Baskerville"/>
                <a:cs typeface="Baskerville"/>
              </a:rPr>
              <a:t>côté </a:t>
            </a:r>
            <a:r>
              <a:rPr lang="fr-FR" sz="2900" dirty="0" err="1">
                <a:latin typeface="Baskerville"/>
                <a:cs typeface="Baskerville"/>
              </a:rPr>
              <a:t>pédagogique</a:t>
            </a:r>
            <a:r>
              <a:rPr lang="fr-FR" sz="2900" dirty="0">
                <a:latin typeface="Baskerville"/>
                <a:cs typeface="Baskerville"/>
              </a:rPr>
              <a:t> et les valeurs </a:t>
            </a:r>
            <a:r>
              <a:rPr lang="fr-FR" sz="2900" dirty="0" err="1">
                <a:latin typeface="Baskerville"/>
                <a:cs typeface="Baskerville"/>
              </a:rPr>
              <a:t>ve</a:t>
            </a:r>
            <a:r>
              <a:rPr lang="fr-FR" sz="2900" dirty="0">
                <a:latin typeface="Baskerville"/>
                <a:cs typeface="Baskerville"/>
              </a:rPr>
              <a:t>́</a:t>
            </a:r>
            <a:r>
              <a:rPr lang="fr-FR" sz="2900" dirty="0" err="1">
                <a:latin typeface="Baskerville"/>
                <a:cs typeface="Baskerville"/>
              </a:rPr>
              <a:t>hicule</a:t>
            </a:r>
            <a:r>
              <a:rPr lang="fr-FR" sz="2900" dirty="0">
                <a:latin typeface="Baskerville"/>
                <a:cs typeface="Baskerville"/>
              </a:rPr>
              <a:t>́es par un album jeunesse.</a:t>
            </a:r>
            <a:endParaRPr lang="fr-FR" sz="2900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6EBC1F1C-3206-8B46-A56A-5491C5B3E5EC}"/>
              </a:ext>
            </a:extLst>
          </p:cNvPr>
          <p:cNvSpPr txBox="1"/>
          <p:nvPr/>
        </p:nvSpPr>
        <p:spPr>
          <a:xfrm>
            <a:off x="966952" y="714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516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CAFE4FEB-01C5-3649-97A8-D6B0BFBD64A0}"/>
              </a:ext>
            </a:extLst>
          </p:cNvPr>
          <p:cNvSpPr txBox="1">
            <a:spLocks/>
          </p:cNvSpPr>
          <p:nvPr/>
        </p:nvSpPr>
        <p:spPr>
          <a:xfrm>
            <a:off x="838200" y="143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Repères pour le choix des albums</a:t>
            </a:r>
          </a:p>
        </p:txBody>
      </p:sp>
      <p:pic>
        <p:nvPicPr>
          <p:cNvPr id="7" name="Image 6" descr="Capture d’écran 2019-10-24 à 14.06.47.png">
            <a:extLst>
              <a:ext uri="{FF2B5EF4-FFF2-40B4-BE49-F238E27FC236}">
                <a16:creationId xmlns="" xmlns:a16="http://schemas.microsoft.com/office/drawing/2014/main" id="{2FD98668-D7E1-B44E-B55C-430793596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1" t="5060" r="3753" b="56844"/>
          <a:stretch/>
        </p:blipFill>
        <p:spPr>
          <a:xfrm>
            <a:off x="1212264" y="1095303"/>
            <a:ext cx="8343619" cy="1070932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="" xmlns:a16="http://schemas.microsoft.com/office/drawing/2014/main" id="{136DDF58-C8ED-E94C-8CD3-4E3D9E5F8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7844604"/>
              </p:ext>
            </p:extLst>
          </p:nvPr>
        </p:nvGraphicFramePr>
        <p:xfrm>
          <a:off x="1212264" y="2166235"/>
          <a:ext cx="8631971" cy="37490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497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24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51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79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Oral élaboré:</a:t>
                      </a:r>
                    </a:p>
                    <a:p>
                      <a:r>
                        <a:rPr lang="fr-FR" sz="2000" dirty="0"/>
                        <a:t>Raconter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Construire des scripts du quotidien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Comprendre et produire des récits à structure</a:t>
                      </a:r>
                      <a:r>
                        <a:rPr lang="fr-FR" sz="1400" baseline="0" dirty="0"/>
                        <a:t> répétitive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Comprendre et produire des contes traditionnels ou tout récit relevant d’une situation initiale en relation avec une situation</a:t>
                      </a:r>
                      <a:r>
                        <a:rPr lang="fr-FR" sz="1200" baseline="0" dirty="0"/>
                        <a:t> finale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classe</a:t>
                      </a:r>
                      <a:b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Raconter des histoires où l’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enchaînement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des actions correspond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à des scripts de la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 quotidienne de l’enfant.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Construire la notion de personnage qui n’est pas vraiment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appréhendée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dans la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compréhension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production des scripts du quotidien.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de personnages complexes (buts, intentions, valeurs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véhiculées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Références</a:t>
                      </a:r>
                      <a: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Récits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dans des magazines pour enfants de 2-3 ans.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Albums pour tout- petits portant sur des scripts du quotidien : le bain, le coucher, ranger ses jouets, soigner un rhume, etc...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moufle ; Le bonhomme de pain d’</a:t>
                      </a:r>
                      <a:r>
                        <a:rPr lang="fr-FR" sz="12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épice</a:t>
                      </a:r>
                      <a:r>
                        <a:rPr lang="fr-FR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; Roule galette ; De la petite taupe... ; Le gros navet. </a:t>
                      </a:r>
                      <a:endParaRPr lang="fr-FR" sz="1200" dirty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petit chaperon rouge ; Le petit poucet ; les fables... </a:t>
                      </a:r>
                      <a:endParaRPr lang="fr-FR" sz="1200" dirty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94F07214-1423-7344-8EDD-6D18A0F9E3D6}"/>
              </a:ext>
            </a:extLst>
          </p:cNvPr>
          <p:cNvSpPr txBox="1"/>
          <p:nvPr/>
        </p:nvSpPr>
        <p:spPr>
          <a:xfrm>
            <a:off x="1197366" y="6025051"/>
            <a:ext cx="864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Ressources maternelle - Mobiliser le langage dans toutes ses dimensions Partie I.3 - L’oral - L’oral dans les situations des domaines d’apprentissage Page 25</a:t>
            </a:r>
          </a:p>
        </p:txBody>
      </p:sp>
    </p:spTree>
    <p:extLst>
      <p:ext uri="{BB962C8B-B14F-4D97-AF65-F5344CB8AC3E}">
        <p14:creationId xmlns:p14="http://schemas.microsoft.com/office/powerpoint/2010/main" xmlns="" val="19071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67B14BF6-7AC4-1A4A-865E-E5C064CD814D}"/>
              </a:ext>
            </a:extLst>
          </p:cNvPr>
          <p:cNvSpPr txBox="1">
            <a:spLocks/>
          </p:cNvSpPr>
          <p:nvPr/>
        </p:nvSpPr>
        <p:spPr>
          <a:xfrm>
            <a:off x="1080914" y="19050"/>
            <a:ext cx="9264869" cy="890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Travailler 5 champs en compréhension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1600" b="1" i="1" dirty="0" err="1"/>
              <a:t>Ref</a:t>
            </a:r>
            <a:r>
              <a:rPr lang="fr-FR" sz="1600" b="1" i="1" dirty="0"/>
              <a:t> Roland </a:t>
            </a:r>
            <a:r>
              <a:rPr lang="fr-FR" sz="1600" b="1" i="1" dirty="0" err="1"/>
              <a:t>Goigoux</a:t>
            </a:r>
            <a:r>
              <a:rPr lang="fr-FR" sz="1600" b="1" i="1" dirty="0"/>
              <a:t> et Sylvie </a:t>
            </a:r>
            <a:r>
              <a:rPr lang="fr-FR" sz="1600" b="1" i="1" dirty="0" err="1"/>
              <a:t>Cèbe</a:t>
            </a:r>
            <a:r>
              <a:rPr lang="fr-FR" sz="1600" b="1" i="1" dirty="0"/>
              <a:t> ESPE Clermont Auvergne</a:t>
            </a:r>
            <a:r>
              <a:rPr lang="fr-FR" sz="1600" b="1" dirty="0"/>
              <a:t> </a:t>
            </a:r>
            <a:endParaRPr lang="fr-FR" sz="1800" b="1" dirty="0"/>
          </a:p>
        </p:txBody>
      </p:sp>
      <p:graphicFrame>
        <p:nvGraphicFramePr>
          <p:cNvPr id="7" name="Objet 6">
            <a:extLst>
              <a:ext uri="{FF2B5EF4-FFF2-40B4-BE49-F238E27FC236}">
                <a16:creationId xmlns="" xmlns:a16="http://schemas.microsoft.com/office/drawing/2014/main" id="{4252A47B-2D46-0D4F-9D6C-942DE15AE0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16251049"/>
              </p:ext>
            </p:extLst>
          </p:nvPr>
        </p:nvGraphicFramePr>
        <p:xfrm>
          <a:off x="971550" y="987425"/>
          <a:ext cx="9917113" cy="5889625"/>
        </p:xfrm>
        <a:graphic>
          <a:graphicData uri="http://schemas.openxmlformats.org/presentationml/2006/ole">
            <p:oleObj spid="_x0000_s1038" name="Document" r:id="rId4" imgW="6948719" imgH="6496358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996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D7B02E1D-96CA-054B-AAD5-F1B2E959605B}"/>
              </a:ext>
            </a:extLst>
          </p:cNvPr>
          <p:cNvSpPr txBox="1">
            <a:spLocks/>
          </p:cNvSpPr>
          <p:nvPr/>
        </p:nvSpPr>
        <p:spPr>
          <a:xfrm>
            <a:off x="838200" y="106489"/>
            <a:ext cx="9525000" cy="1222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  <a:t>Une démarche possible pour apprendre </a:t>
            </a:r>
            <a:b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  <a:t>à comprendre et raconter à son tour</a:t>
            </a:r>
            <a:endParaRPr lang="fr-FR" sz="3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D8C067B7-9A7B-5B4E-B58B-E8D9E00BC847}"/>
              </a:ext>
            </a:extLst>
          </p:cNvPr>
          <p:cNvSpPr txBox="1">
            <a:spLocks/>
          </p:cNvSpPr>
          <p:nvPr/>
        </p:nvSpPr>
        <p:spPr>
          <a:xfrm>
            <a:off x="1003737" y="1568966"/>
            <a:ext cx="10238923" cy="4955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fr-FR" sz="3400" b="1" dirty="0"/>
              <a:t> </a:t>
            </a:r>
            <a:r>
              <a:rPr lang="fr-FR" sz="3400" dirty="0"/>
              <a:t>AIDER A LA COMPREHENSION</a:t>
            </a:r>
            <a:r>
              <a:rPr lang="fr-FR" sz="3400" b="1" dirty="0"/>
              <a:t> AVANT LA LECTURE</a:t>
            </a:r>
          </a:p>
          <a:p>
            <a:pPr marL="0" indent="0">
              <a:buNone/>
            </a:pPr>
            <a:r>
              <a:rPr lang="fr-FR" sz="2900" dirty="0" err="1"/>
              <a:t>Présenter</a:t>
            </a:r>
            <a:r>
              <a:rPr lang="fr-FR" sz="2900" dirty="0"/>
              <a:t> les buts et enjeux de l’</a:t>
            </a:r>
            <a:r>
              <a:rPr lang="fr-FR" sz="2900" dirty="0" err="1"/>
              <a:t>activite</a:t>
            </a:r>
            <a:r>
              <a:rPr lang="fr-FR" sz="2900" dirty="0"/>
              <a:t>́ </a:t>
            </a:r>
            <a:endParaRPr lang="fr-FR" sz="2900" dirty="0" smtClean="0"/>
          </a:p>
          <a:p>
            <a:pPr marL="0" indent="0">
              <a:buNone/>
            </a:pPr>
            <a:r>
              <a:rPr lang="fr-FR" sz="2500" dirty="0" err="1" smtClean="0">
                <a:latin typeface="Wingdings"/>
              </a:rPr>
              <a:t>Ø</a:t>
            </a:r>
            <a:r>
              <a:rPr lang="fr-FR" sz="2500" dirty="0" smtClean="0">
                <a:latin typeface="Wingdings"/>
              </a:rPr>
              <a:t> </a:t>
            </a:r>
            <a:r>
              <a:rPr lang="fr-FR" sz="2500" dirty="0" smtClean="0"/>
              <a:t>Lever </a:t>
            </a:r>
            <a:r>
              <a:rPr lang="fr-FR" sz="2500" dirty="0"/>
              <a:t>les obstacles lexicaux </a:t>
            </a:r>
          </a:p>
          <a:p>
            <a:pPr>
              <a:buFont typeface="Wingdings" charset="0"/>
              <a:buChar char="Ø"/>
            </a:pPr>
            <a:r>
              <a:rPr lang="fr-FR" sz="2500" dirty="0" smtClean="0"/>
              <a:t>Installer </a:t>
            </a:r>
            <a:r>
              <a:rPr lang="fr-FR" sz="2500" dirty="0"/>
              <a:t>l’univers de </a:t>
            </a:r>
            <a:r>
              <a:rPr lang="fr-FR" sz="2500" dirty="0" err="1"/>
              <a:t>référence</a:t>
            </a:r>
            <a:r>
              <a:rPr lang="fr-FR" sz="2500" dirty="0"/>
              <a:t> </a:t>
            </a:r>
            <a:endParaRPr lang="fr-FR" sz="2500" dirty="0" smtClean="0"/>
          </a:p>
          <a:p>
            <a:pPr marL="0" indent="0">
              <a:buNone/>
            </a:pPr>
            <a:r>
              <a:rPr lang="fr-FR" sz="2500" dirty="0" err="1" smtClean="0">
                <a:latin typeface="Wingdings"/>
              </a:rPr>
              <a:t>Ø</a:t>
            </a:r>
            <a:r>
              <a:rPr lang="fr-FR" sz="2500" dirty="0" smtClean="0">
                <a:latin typeface="Wingdings"/>
              </a:rPr>
              <a:t> </a:t>
            </a:r>
            <a:r>
              <a:rPr lang="fr-FR" sz="2500" dirty="0" smtClean="0"/>
              <a:t>Raconter </a:t>
            </a:r>
            <a:r>
              <a:rPr lang="fr-FR" sz="2500" dirty="0"/>
              <a:t>l’histoire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514350" indent="-514350">
              <a:buFont typeface="+mj-ea"/>
              <a:buAutoNum type="circleNumDbPlain" startAt="2"/>
            </a:pPr>
            <a:r>
              <a:rPr lang="fr-FR" sz="2400" b="1" dirty="0"/>
              <a:t> </a:t>
            </a:r>
            <a:r>
              <a:rPr lang="fr-FR" sz="3400" dirty="0"/>
              <a:t>PENSER À LA COMPREHENSION </a:t>
            </a:r>
            <a:r>
              <a:rPr lang="fr-FR" sz="3400" b="1" dirty="0"/>
              <a:t>PENDANT LA LECTURE</a:t>
            </a:r>
          </a:p>
          <a:p>
            <a:pPr marL="0" indent="0">
              <a:buNone/>
            </a:pPr>
            <a:r>
              <a:rPr lang="fr-FR" sz="2900" dirty="0"/>
              <a:t>Plusieurs </a:t>
            </a:r>
            <a:r>
              <a:rPr lang="fr-FR" sz="2900" dirty="0" err="1"/>
              <a:t>modalités</a:t>
            </a:r>
            <a:r>
              <a:rPr lang="fr-FR" sz="2900" dirty="0"/>
              <a:t> possibles </a:t>
            </a:r>
          </a:p>
          <a:p>
            <a:pPr marL="0" indent="0">
              <a:buNone/>
            </a:pPr>
            <a:r>
              <a:rPr lang="fr-FR" sz="2900" dirty="0"/>
              <a:t>-  lire page par page et montrer l’image </a:t>
            </a:r>
          </a:p>
          <a:p>
            <a:pPr marL="0" indent="0">
              <a:buNone/>
            </a:pPr>
            <a:r>
              <a:rPr lang="fr-FR" sz="2900" dirty="0"/>
              <a:t>-  lire tout le </a:t>
            </a:r>
            <a:r>
              <a:rPr lang="fr-FR" sz="2900" dirty="0" err="1"/>
              <a:t>récit</a:t>
            </a:r>
            <a:r>
              <a:rPr lang="fr-FR" sz="2900" dirty="0"/>
              <a:t> et montrer les images à la fin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514350" indent="-514350">
              <a:buFont typeface="+mj-ea"/>
              <a:buAutoNum type="circleNumDbPlain" startAt="3"/>
            </a:pPr>
            <a:r>
              <a:rPr lang="fr-FR" sz="2400" b="1" dirty="0"/>
              <a:t> </a:t>
            </a:r>
            <a:r>
              <a:rPr lang="fr-FR" sz="3400" dirty="0"/>
              <a:t>TRAVAILLER LA COMPREHENSION </a:t>
            </a:r>
            <a:r>
              <a:rPr lang="fr-FR" sz="3400" b="1" dirty="0"/>
              <a:t>APRES LA LECTURE</a:t>
            </a:r>
            <a:endParaRPr lang="fr-FR" sz="3400" dirty="0"/>
          </a:p>
          <a:p>
            <a:r>
              <a:rPr lang="fr-FR" dirty="0" err="1"/>
              <a:t>Première</a:t>
            </a:r>
            <a:r>
              <a:rPr lang="fr-FR" dirty="0"/>
              <a:t> discussion </a:t>
            </a:r>
            <a:r>
              <a:rPr lang="fr-FR" dirty="0" err="1"/>
              <a:t>après</a:t>
            </a:r>
            <a:r>
              <a:rPr lang="fr-FR" dirty="0"/>
              <a:t> la lecture : laisser les enfants s’exprimer à partir de questions ouvertes. </a:t>
            </a:r>
          </a:p>
          <a:p>
            <a:r>
              <a:rPr lang="fr-FR" dirty="0"/>
              <a:t>Approfondir la </a:t>
            </a:r>
            <a:r>
              <a:rPr lang="fr-FR" dirty="0" err="1"/>
              <a:t>compréhension</a:t>
            </a:r>
            <a:r>
              <a:rPr lang="fr-FR" dirty="0"/>
              <a:t> : faire identifier les </a:t>
            </a:r>
            <a:r>
              <a:rPr lang="fr-FR" dirty="0" err="1"/>
              <a:t>éléments</a:t>
            </a:r>
            <a:r>
              <a:rPr lang="fr-FR" dirty="0"/>
              <a:t> explicites et implicites. </a:t>
            </a:r>
          </a:p>
          <a:p>
            <a:r>
              <a:rPr lang="fr-FR" dirty="0" smtClean="0"/>
              <a:t>Aider </a:t>
            </a:r>
            <a:r>
              <a:rPr lang="fr-FR" dirty="0"/>
              <a:t>à tenir toute l’histoire dans sa </a:t>
            </a:r>
            <a:r>
              <a:rPr lang="fr-FR" dirty="0" err="1" smtClean="0"/>
              <a:t>tête</a:t>
            </a:r>
            <a:endParaRPr lang="fr-FR" dirty="0" smtClean="0"/>
          </a:p>
          <a:p>
            <a:r>
              <a:rPr lang="fr-FR" dirty="0" smtClean="0"/>
              <a:t> Travailler </a:t>
            </a:r>
            <a:r>
              <a:rPr lang="fr-FR" dirty="0"/>
              <a:t>les implicites et faire des liens </a:t>
            </a:r>
          </a:p>
          <a:p>
            <a:r>
              <a:rPr lang="fr-FR" dirty="0" err="1"/>
              <a:t>Appréciation</a:t>
            </a:r>
            <a:r>
              <a:rPr lang="fr-FR" dirty="0"/>
              <a:t> qualitative personnelle, ressentis...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5054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D7B02E1D-96CA-054B-AAD5-F1B2E959605B}"/>
              </a:ext>
            </a:extLst>
          </p:cNvPr>
          <p:cNvSpPr txBox="1">
            <a:spLocks/>
          </p:cNvSpPr>
          <p:nvPr/>
        </p:nvSpPr>
        <p:spPr>
          <a:xfrm>
            <a:off x="838200" y="106489"/>
            <a:ext cx="10515600" cy="1222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u="sng" dirty="0" smtClean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Quelques exemples de séances filmées et fiches outils</a:t>
            </a:r>
            <a:endParaRPr lang="fr-FR" sz="3200" u="sng" dirty="0">
              <a:solidFill>
                <a:srgbClr val="FF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D8C067B7-9A7B-5B4E-B58B-E8D9E00BC847}"/>
              </a:ext>
            </a:extLst>
          </p:cNvPr>
          <p:cNvSpPr txBox="1">
            <a:spLocks/>
          </p:cNvSpPr>
          <p:nvPr/>
        </p:nvSpPr>
        <p:spPr>
          <a:xfrm>
            <a:off x="1003737" y="1568966"/>
            <a:ext cx="10238923" cy="49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1705429" y="1568966"/>
          <a:ext cx="81280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sz="2000" dirty="0" smtClean="0"/>
                    </a:p>
                    <a:p>
                      <a:pPr algn="ctr"/>
                      <a:r>
                        <a:rPr lang="fr-FR" sz="2000" dirty="0" smtClean="0">
                          <a:solidFill>
                            <a:schemeClr val="bg1"/>
                          </a:solidFill>
                          <a:hlinkClick r:id="rId3"/>
                        </a:rPr>
                        <a:t>Fiche outil </a:t>
                      </a:r>
                      <a:endParaRPr lang="fr-FR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fr-FR" sz="2000" dirty="0" smtClean="0"/>
                    </a:p>
                    <a:p>
                      <a:pPr algn="ctr"/>
                      <a:r>
                        <a:rPr lang="fr-FR" sz="2000" dirty="0" smtClean="0">
                          <a:hlinkClick r:id="rId4"/>
                        </a:rPr>
                        <a:t>Séance</a:t>
                      </a:r>
                      <a:r>
                        <a:rPr lang="fr-FR" sz="2000" baseline="0" dirty="0" smtClean="0">
                          <a:hlinkClick r:id="rId4"/>
                        </a:rPr>
                        <a:t> filmée en STP</a:t>
                      </a:r>
                      <a:endParaRPr lang="fr-FR" sz="2000" dirty="0" smtClean="0"/>
                    </a:p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pPr algn="ctr"/>
                      <a:r>
                        <a:rPr lang="fr-FR" sz="2000" dirty="0" smtClean="0">
                          <a:hlinkClick r:id="rId5"/>
                        </a:rPr>
                        <a:t>Fiche outil</a:t>
                      </a:r>
                      <a:endParaRPr lang="fr-FR" sz="2000" dirty="0" smtClean="0"/>
                    </a:p>
                    <a:p>
                      <a:pPr algn="ctr"/>
                      <a:endParaRPr lang="fr-FR" sz="2000" dirty="0" smtClean="0"/>
                    </a:p>
                    <a:p>
                      <a:pPr algn="ctr"/>
                      <a:r>
                        <a:rPr lang="fr-FR" sz="2000" dirty="0" smtClean="0">
                          <a:hlinkClick r:id="rId6"/>
                        </a:rPr>
                        <a:t>Séance filmé en SM/SG</a:t>
                      </a:r>
                      <a:endParaRPr lang="fr-FR" sz="2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58" name="Picture 2" descr="C:\Users\Sabrina\Pictures\tchoupi.PN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696375" y="1865401"/>
            <a:ext cx="2067214" cy="1971950"/>
          </a:xfrm>
          <a:prstGeom prst="rect">
            <a:avLst/>
          </a:prstGeom>
          <a:noFill/>
        </p:spPr>
      </p:pic>
      <p:pic>
        <p:nvPicPr>
          <p:cNvPr id="14" name="Image 13" descr="Capture%20d’écran%202019-05-09%20à%2012.48.50.png"/>
          <p:cNvPicPr/>
          <p:nvPr/>
        </p:nvPicPr>
        <p:blipFill>
          <a:blip r:embed="rId8">
            <a:extLst>
              <a:ext uri="{28A0092B-C50C-407E-A947-70E740481C1C}">
                <a14:useLocalDpi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734510" y="1865401"/>
            <a:ext cx="2197699" cy="175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505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72F27A03-37FB-454F-B60C-7BD7768FF162}"/>
              </a:ext>
            </a:extLst>
          </p:cNvPr>
          <p:cNvSpPr txBox="1">
            <a:spLocks/>
          </p:cNvSpPr>
          <p:nvPr/>
        </p:nvSpPr>
        <p:spPr>
          <a:xfrm>
            <a:off x="838200" y="138242"/>
            <a:ext cx="97035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Évaluer</a:t>
            </a:r>
            <a: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  <a:t/>
            </a:r>
            <a:b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fr-FR" sz="3200" b="1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Ecouter de l’</a:t>
            </a:r>
            <a:r>
              <a:rPr lang="fr-FR" sz="3200" b="1" i="1" u="sng" dirty="0" err="1">
                <a:latin typeface="Baskerville" panose="02020502070401020303" pitchFamily="18" charset="0"/>
                <a:ea typeface="Baskerville" panose="02020502070401020303" pitchFamily="18" charset="0"/>
              </a:rPr>
              <a:t>écrit</a:t>
            </a:r>
            <a:r>
              <a:rPr lang="fr-FR" sz="3200" b="1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 et comprendre </a:t>
            </a:r>
            <a:endParaRPr lang="fr-FR" sz="3600" b="1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763B8A06-BB3B-9F44-B8B8-5B5634B2DCB4}"/>
              </a:ext>
            </a:extLst>
          </p:cNvPr>
          <p:cNvSpPr txBox="1">
            <a:spLocks/>
          </p:cNvSpPr>
          <p:nvPr/>
        </p:nvSpPr>
        <p:spPr>
          <a:xfrm>
            <a:off x="863213" y="1344954"/>
            <a:ext cx="8229600" cy="874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Observables- Ressources maternelle - </a:t>
            </a:r>
            <a:r>
              <a:rPr lang="fr-FR" dirty="0" err="1"/>
              <a:t>Évaluation</a:t>
            </a:r>
            <a:r>
              <a:rPr lang="fr-FR" dirty="0"/>
              <a:t> L’</a:t>
            </a:r>
            <a:r>
              <a:rPr lang="fr-FR" dirty="0" err="1"/>
              <a:t>écrit</a:t>
            </a:r>
            <a:r>
              <a:rPr lang="fr-FR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http://</a:t>
            </a:r>
            <a:r>
              <a:rPr lang="fr-FR" dirty="0" err="1"/>
              <a:t>eduscol.education.fr</a:t>
            </a:r>
            <a:r>
              <a:rPr lang="fr-FR" dirty="0"/>
              <a:t>/ressources-maternelle </a:t>
            </a:r>
          </a:p>
          <a:p>
            <a:endParaRPr lang="fr-FR" dirty="0"/>
          </a:p>
        </p:txBody>
      </p:sp>
      <p:pic>
        <p:nvPicPr>
          <p:cNvPr id="8" name="Image 7" descr="Ress_c1_Eval_Indic_progres_ecouter_ecrit_et_comprendre_545936.pdf">
            <a:extLst>
              <a:ext uri="{FF2B5EF4-FFF2-40B4-BE49-F238E27FC236}">
                <a16:creationId xmlns="" xmlns:a16="http://schemas.microsoft.com/office/drawing/2014/main" id="{F4C06CD1-3772-5141-AB42-A1BC38F98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606" y="2376944"/>
            <a:ext cx="3319464" cy="4334416"/>
          </a:xfrm>
          <a:prstGeom prst="rect">
            <a:avLst/>
          </a:prstGeom>
        </p:spPr>
      </p:pic>
      <p:pic>
        <p:nvPicPr>
          <p:cNvPr id="9" name="Image 8" descr="Capture d’écran 2019-10-24 à 17.48.42.png">
            <a:extLst>
              <a:ext uri="{FF2B5EF4-FFF2-40B4-BE49-F238E27FC236}">
                <a16:creationId xmlns="" xmlns:a16="http://schemas.microsoft.com/office/drawing/2014/main" id="{39BD2797-B7D3-534E-80CE-9F7B2F87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1855" y="2376944"/>
            <a:ext cx="5115813" cy="39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0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455</Words>
  <Application>Microsoft Macintosh PowerPoint</Application>
  <PresentationFormat>Personnalisé</PresentationFormat>
  <Paragraphs>96</Paragraphs>
  <Slides>9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1" baseType="lpstr">
      <vt:lpstr>Thème Office</vt:lpstr>
      <vt:lpstr>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Pina ONOHEA</dc:creator>
  <cp:lastModifiedBy>Sabrina</cp:lastModifiedBy>
  <cp:revision>26</cp:revision>
  <dcterms:created xsi:type="dcterms:W3CDTF">2019-10-24T23:24:01Z</dcterms:created>
  <dcterms:modified xsi:type="dcterms:W3CDTF">2021-02-18T18:54:30Z</dcterms:modified>
</cp:coreProperties>
</file>