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57" r:id="rId2"/>
    <p:sldId id="259" r:id="rId3"/>
    <p:sldId id="274" r:id="rId4"/>
    <p:sldId id="260" r:id="rId5"/>
    <p:sldId id="261" r:id="rId6"/>
    <p:sldId id="275" r:id="rId7"/>
    <p:sldId id="262" r:id="rId8"/>
    <p:sldId id="263" r:id="rId9"/>
    <p:sldId id="285" r:id="rId10"/>
    <p:sldId id="264" r:id="rId11"/>
    <p:sldId id="282" r:id="rId12"/>
    <p:sldId id="265" r:id="rId13"/>
    <p:sldId id="277" r:id="rId14"/>
    <p:sldId id="266" r:id="rId15"/>
    <p:sldId id="286" r:id="rId16"/>
    <p:sldId id="267" r:id="rId17"/>
    <p:sldId id="287" r:id="rId18"/>
    <p:sldId id="284" r:id="rId19"/>
    <p:sldId id="280" r:id="rId20"/>
    <p:sldId id="281" r:id="rId21"/>
    <p:sldId id="283" r:id="rId22"/>
    <p:sldId id="269" r:id="rId23"/>
    <p:sldId id="27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éana" initials="D" lastIdx="1" clrIdx="0">
    <p:extLst>
      <p:ext uri="{19B8F6BF-5375-455C-9EA6-DF929625EA0E}">
        <p15:presenceInfo xmlns:p15="http://schemas.microsoft.com/office/powerpoint/2012/main" xmlns="" userId="Dé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p:restoredTop sz="76440" autoAdjust="0"/>
  </p:normalViewPr>
  <p:slideViewPr>
    <p:cSldViewPr snapToGrid="0" snapToObjects="1">
      <p:cViewPr varScale="1">
        <p:scale>
          <a:sx n="41" d="100"/>
          <a:sy n="41" d="100"/>
        </p:scale>
        <p:origin x="-102" y="-3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415C7-DA51-4CBD-8DD5-0E18A74A5377}" type="datetimeFigureOut">
              <a:rPr lang="fr-FR" smtClean="0"/>
              <a:pPr/>
              <a:t>19/02/2021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6E3E3-0517-4F27-BE36-3A56336D63A7}" type="slidenum">
              <a:rPr lang="fr-FR" smtClean="0"/>
              <a:pPr/>
              <a:t>‹N°›</a:t>
            </a:fld>
            <a:endParaRPr lang="fr-FR"/>
          </a:p>
        </p:txBody>
      </p:sp>
    </p:spTree>
    <p:extLst>
      <p:ext uri="{BB962C8B-B14F-4D97-AF65-F5344CB8AC3E}">
        <p14:creationId xmlns:p14="http://schemas.microsoft.com/office/powerpoint/2010/main" xmlns="" val="44292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7</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Réponse à la question 1 :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le premier film des activités </a:t>
            </a:r>
            <a:r>
              <a:rPr lang="fr-FR" baseline="0" dirty="0" smtClean="0"/>
              <a:t>de </a:t>
            </a:r>
            <a:r>
              <a:rPr lang="fr-FR" dirty="0" smtClean="0"/>
              <a:t>tri/classement permettent</a:t>
            </a:r>
            <a:r>
              <a:rPr lang="fr-FR" baseline="0" dirty="0" smtClean="0"/>
              <a:t> </a:t>
            </a:r>
            <a:r>
              <a:rPr lang="fr-FR" dirty="0" smtClean="0"/>
              <a:t>de mettre en place le</a:t>
            </a:r>
            <a:r>
              <a:rPr lang="fr-FR" baseline="0" dirty="0" smtClean="0"/>
              <a:t> « coin » et de stabiliser les propriétés (couleurs, formes…). L’activité autour de la liste des courses introduit ensuite des objectifs relevant de la </a:t>
            </a:r>
            <a:r>
              <a:rPr lang="fr-FR" baseline="0" dirty="0" err="1" smtClean="0"/>
              <a:t>cardinalisation</a:t>
            </a:r>
            <a:r>
              <a:rPr lang="fr-F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 second film fait la part belle aux tâches de composition/décomposition des nombres essentielles à leur compréhension. Ces tâches s’appuient notamment sur un matériel aussi attractif que pertinent : les pièces de monnaie.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19</a:t>
            </a:fld>
            <a:endParaRPr lang="fr-FR"/>
          </a:p>
        </p:txBody>
      </p:sp>
    </p:spTree>
    <p:extLst>
      <p:ext uri="{BB962C8B-B14F-4D97-AF65-F5344CB8AC3E}">
        <p14:creationId xmlns:p14="http://schemas.microsoft.com/office/powerpoint/2010/main" xmlns="" val="372963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Réponse à la question 2 :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L’aménagement des coins apporte une réelle</a:t>
            </a:r>
            <a:r>
              <a:rPr lang="fr-FR" baseline="0" dirty="0" smtClean="0"/>
              <a:t> plus-value en donnant du sens aux activités mathématiques, en plaçant les enfants dans des situations « réalistes » et réelles (finalement) de résolution de problèmes.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20</a:t>
            </a:fld>
            <a:endParaRPr lang="fr-FR"/>
          </a:p>
        </p:txBody>
      </p:sp>
    </p:spTree>
    <p:extLst>
      <p:ext uri="{BB962C8B-B14F-4D97-AF65-F5344CB8AC3E}">
        <p14:creationId xmlns:p14="http://schemas.microsoft.com/office/powerpoint/2010/main" xmlns="" val="187115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dossier plus complet accompagne</a:t>
            </a:r>
            <a:r>
              <a:rPr lang="fr-FR" baseline="0" dirty="0" smtClean="0"/>
              <a:t> les films qui viennent d’être projetés.</a:t>
            </a:r>
            <a:endParaRPr lang="fr-FR" dirty="0" smtClean="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21</a:t>
            </a:fld>
            <a:endParaRPr lang="fr-FR"/>
          </a:p>
        </p:txBody>
      </p:sp>
    </p:spTree>
    <p:extLst>
      <p:ext uri="{BB962C8B-B14F-4D97-AF65-F5344CB8AC3E}">
        <p14:creationId xmlns:p14="http://schemas.microsoft.com/office/powerpoint/2010/main" xmlns="" val="131571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jeu symbolique</a:t>
            </a:r>
            <a:r>
              <a:rPr lang="fr-FR" baseline="0" dirty="0" smtClean="0"/>
              <a:t> est l’une des étapes importantes pour construire la pensée. Evoquer un objet absent fait partie de la construction de l’abstraction.</a:t>
            </a:r>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10</a:t>
            </a:fld>
            <a:endParaRPr lang="fr-FR"/>
          </a:p>
        </p:txBody>
      </p:sp>
    </p:spTree>
    <p:extLst>
      <p:ext uri="{BB962C8B-B14F-4D97-AF65-F5344CB8AC3E}">
        <p14:creationId xmlns:p14="http://schemas.microsoft.com/office/powerpoint/2010/main" xmlns="" val="259678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Avant</a:t>
            </a:r>
            <a:r>
              <a:rPr lang="fr-FR" baseline="0" dirty="0" smtClean="0"/>
              <a:t> de projeter le film, lire les 2 questions. </a:t>
            </a:r>
          </a:p>
          <a:p>
            <a:r>
              <a:rPr lang="fr-FR" baseline="0" dirty="0" smtClean="0"/>
              <a:t>Les enseignants pourront utiliser ces questions comme fils conducteurs pour le visionnage du film.</a:t>
            </a:r>
          </a:p>
          <a:p>
            <a:r>
              <a:rPr lang="fr-FR" baseline="0" dirty="0" smtClean="0"/>
              <a:t>Les 2 diapositives suivantes apportent des éléments de réponse à ces questions.</a:t>
            </a:r>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11</a:t>
            </a:fld>
            <a:endParaRPr lang="fr-FR"/>
          </a:p>
        </p:txBody>
      </p:sp>
    </p:spTree>
    <p:extLst>
      <p:ext uri="{BB962C8B-B14F-4D97-AF65-F5344CB8AC3E}">
        <p14:creationId xmlns:p14="http://schemas.microsoft.com/office/powerpoint/2010/main" xmlns="" val="406540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à la question 1 : </a:t>
            </a:r>
          </a:p>
          <a:p>
            <a:r>
              <a:rPr lang="fr-FR" dirty="0" smtClean="0"/>
              <a:t>Les</a:t>
            </a:r>
            <a:r>
              <a:rPr lang="fr-FR" baseline="0" dirty="0" smtClean="0"/>
              <a:t> objectifs langagiers (lexicaux et syntaxiques) doivent être définis en amont de la séquence, les textes évoquent une « formulation </a:t>
            </a:r>
            <a:r>
              <a:rPr lang="fr-FR" i="1" baseline="0" dirty="0" smtClean="0"/>
              <a:t>a priori </a:t>
            </a:r>
            <a:r>
              <a:rPr lang="fr-FR" baseline="0" dirty="0" smtClean="0"/>
              <a:t>».</a:t>
            </a:r>
          </a:p>
          <a:p>
            <a:r>
              <a:rPr lang="fr-FR" baseline="0" dirty="0" smtClean="0"/>
              <a:t>Les mots et structures définis sont ensuite employés par l’enseignant lors des activités (donnés en « modèle ») pour permettre progressivement leur appropriation et leur utilisation autonome par les élèves.</a:t>
            </a:r>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12</a:t>
            </a:fld>
            <a:endParaRPr lang="fr-FR"/>
          </a:p>
        </p:txBody>
      </p:sp>
    </p:spTree>
    <p:extLst>
      <p:ext uri="{BB962C8B-B14F-4D97-AF65-F5344CB8AC3E}">
        <p14:creationId xmlns:p14="http://schemas.microsoft.com/office/powerpoint/2010/main" xmlns="" val="281829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à la question 2 : </a:t>
            </a:r>
          </a:p>
          <a:p>
            <a:r>
              <a:rPr lang="fr-FR" dirty="0" smtClean="0"/>
              <a:t>Une seule séance « de langage » ne suffit pas, il faut</a:t>
            </a:r>
            <a:r>
              <a:rPr lang="fr-FR" baseline="0" dirty="0" smtClean="0"/>
              <a:t> penser les apprentissages langagiers en termes de séquence pour accompagner le temps d’appropriation de ces objectifs par les élèves. Il faut réutiliser, faire reformuler, entraîner, réinvestir dans le cadre d’autres activités dirigées mais également autonomes.</a:t>
            </a:r>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13</a:t>
            </a:fld>
            <a:endParaRPr lang="fr-FR"/>
          </a:p>
        </p:txBody>
      </p:sp>
    </p:spTree>
    <p:extLst>
      <p:ext uri="{BB962C8B-B14F-4D97-AF65-F5344CB8AC3E}">
        <p14:creationId xmlns:p14="http://schemas.microsoft.com/office/powerpoint/2010/main" xmlns="" val="143191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dossier plus complet accompagne</a:t>
            </a:r>
            <a:r>
              <a:rPr lang="fr-FR" baseline="0" dirty="0" smtClean="0"/>
              <a:t> le film qui vient d’être projeté. </a:t>
            </a:r>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14</a:t>
            </a:fld>
            <a:endParaRPr lang="fr-FR"/>
          </a:p>
        </p:txBody>
      </p:sp>
    </p:spTree>
    <p:extLst>
      <p:ext uri="{BB962C8B-B14F-4D97-AF65-F5344CB8AC3E}">
        <p14:creationId xmlns:p14="http://schemas.microsoft.com/office/powerpoint/2010/main" xmlns="" val="68663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jeu est un élément</a:t>
            </a:r>
            <a:r>
              <a:rPr lang="fr-FR" baseline="0" dirty="0" smtClean="0"/>
              <a:t> essentiel de la pratique enseignante de maternelle. Le jeu symbolique en est une illustration.</a:t>
            </a:r>
          </a:p>
          <a:p>
            <a:r>
              <a:rPr lang="fr-FR" baseline="0" dirty="0" smtClean="0"/>
              <a:t>A côté des jeux libres doivent être mis en place des jeux structurés (par exemple un « jeu de la marchande » avec des listes de courses, un affichage des prix…) comportant des objectifs mathématiques précis.</a:t>
            </a:r>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16</a:t>
            </a:fld>
            <a:endParaRPr lang="fr-FR"/>
          </a:p>
        </p:txBody>
      </p:sp>
    </p:spTree>
    <p:extLst>
      <p:ext uri="{BB962C8B-B14F-4D97-AF65-F5344CB8AC3E}">
        <p14:creationId xmlns:p14="http://schemas.microsoft.com/office/powerpoint/2010/main" xmlns="" val="203617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17</a:t>
            </a:fld>
            <a:endParaRPr lang="fr-FR"/>
          </a:p>
        </p:txBody>
      </p:sp>
    </p:spTree>
    <p:extLst>
      <p:ext uri="{BB962C8B-B14F-4D97-AF65-F5344CB8AC3E}">
        <p14:creationId xmlns:p14="http://schemas.microsoft.com/office/powerpoint/2010/main" xmlns="" val="203617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Avant</a:t>
            </a:r>
            <a:r>
              <a:rPr lang="fr-FR" baseline="0" dirty="0" smtClean="0"/>
              <a:t> de projeter les films, lire les 2 questions. </a:t>
            </a:r>
          </a:p>
          <a:p>
            <a:r>
              <a:rPr lang="fr-FR" baseline="0" dirty="0" smtClean="0"/>
              <a:t>Les enseignants pourront utiliser ces questions comme fils conducteurs pour le visionnage des films.</a:t>
            </a:r>
          </a:p>
          <a:p>
            <a:r>
              <a:rPr lang="fr-FR" baseline="0" dirty="0" smtClean="0"/>
              <a:t>Les 2 diapositives suivantes apportent des éléments de réponse à ces questions.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896E3E3-0517-4F27-BE36-3A56336D63A7}" type="slidenum">
              <a:rPr lang="fr-FR" smtClean="0"/>
              <a:pPr/>
              <a:t>18</a:t>
            </a:fld>
            <a:endParaRPr lang="fr-FR"/>
          </a:p>
        </p:txBody>
      </p:sp>
    </p:spTree>
    <p:extLst>
      <p:ext uri="{BB962C8B-B14F-4D97-AF65-F5344CB8AC3E}">
        <p14:creationId xmlns:p14="http://schemas.microsoft.com/office/powerpoint/2010/main" xmlns="" val="73083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D3C100-347E-AF4B-8AC6-8756FD08908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11FA1585-FA07-9E4E-857E-FE4950654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1EAD0EAD-FFBD-6542-AE99-9759A79892EF}"/>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5" name="Espace réservé du pied de page 4">
            <a:extLst>
              <a:ext uri="{FF2B5EF4-FFF2-40B4-BE49-F238E27FC236}">
                <a16:creationId xmlns:a16="http://schemas.microsoft.com/office/drawing/2014/main" xmlns="" id="{851C7DB4-DF3C-7C4C-AD4C-FD00BA3716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40E6601-1414-EE40-B2DC-BCF871D0ECA8}"/>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119892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CF79852-93DB-8249-8DD2-1618FBC85C6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1D94A4BC-6739-5D47-8EDE-AA1EC33037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2513DFA-18FA-1248-9A91-CBC04E5EFCEE}"/>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5" name="Espace réservé du pied de page 4">
            <a:extLst>
              <a:ext uri="{FF2B5EF4-FFF2-40B4-BE49-F238E27FC236}">
                <a16:creationId xmlns:a16="http://schemas.microsoft.com/office/drawing/2014/main" xmlns="" id="{BE0D4BA7-9C99-DC46-971A-5E197BD5A9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F268454-BBD3-F34D-B7F1-96B0887CCD97}"/>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228096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84E25B03-FA6F-6A46-BFE4-82EF0F3BAB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46ABE8E6-FE18-8C47-A8E3-94432DEEC53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EAA2E16-14AF-D34C-B1B2-B665583A61FF}"/>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5" name="Espace réservé du pied de page 4">
            <a:extLst>
              <a:ext uri="{FF2B5EF4-FFF2-40B4-BE49-F238E27FC236}">
                <a16:creationId xmlns:a16="http://schemas.microsoft.com/office/drawing/2014/main" xmlns="" id="{7EE9C554-4F2C-2F4B-838A-98DD49923A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D24ADBB-03F4-D64D-AC09-767BBA41D7E7}"/>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217693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93EBAE-CCA2-8046-81DB-E5096D24AC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2365D8C-AD77-6144-8EE4-B97A96E15D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EC7CF97-61FE-9E40-A7D9-8D793A1C7074}"/>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5" name="Espace réservé du pied de page 4">
            <a:extLst>
              <a:ext uri="{FF2B5EF4-FFF2-40B4-BE49-F238E27FC236}">
                <a16:creationId xmlns:a16="http://schemas.microsoft.com/office/drawing/2014/main" xmlns="" id="{00701BA6-92FA-554B-A475-94BDEBCCA5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C6531E9-5879-5847-8513-BD5B81569407}"/>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98950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6E885F0-C64A-4844-9D32-8D73CF32A4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EA2B3BC1-D410-724F-80B6-7EF9A1B20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C418E2AE-55B5-3B4A-9D1A-213ECE4954C2}"/>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5" name="Espace réservé du pied de page 4">
            <a:extLst>
              <a:ext uri="{FF2B5EF4-FFF2-40B4-BE49-F238E27FC236}">
                <a16:creationId xmlns:a16="http://schemas.microsoft.com/office/drawing/2014/main" xmlns="" id="{CC3780D8-B029-944E-90BA-CEBA698F6E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7BA170B-F448-AC42-A37C-C2D4616BB83C}"/>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21674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270089-8F60-6A48-BEF0-99C136C300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1864F302-2F02-3D43-A13B-82CFAE2A4BC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EA6CAD8-EC0D-A84D-8B6D-02A1C8AEADE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B934877F-7117-6546-9C18-43AEB2863123}"/>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6" name="Espace réservé du pied de page 5">
            <a:extLst>
              <a:ext uri="{FF2B5EF4-FFF2-40B4-BE49-F238E27FC236}">
                <a16:creationId xmlns:a16="http://schemas.microsoft.com/office/drawing/2014/main" xmlns="" id="{3109F389-9376-0A44-AC32-FDC5D38BC6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30D6ABC-8A30-FF4A-85E2-8FAA504E9E56}"/>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77455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72D14D-B755-3F45-B986-A18801B493C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F0E431AA-9ADA-7A46-AEE9-520F1F65BA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747EEE9-6E6A-A044-89C7-19632E9D63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7BA4D14E-DE7C-BF48-B443-1AAB1888D7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45A8637D-A048-AE47-8768-EFA61BB182D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90636EEC-37AB-1544-B820-4B29E35A6616}"/>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8" name="Espace réservé du pied de page 7">
            <a:extLst>
              <a:ext uri="{FF2B5EF4-FFF2-40B4-BE49-F238E27FC236}">
                <a16:creationId xmlns:a16="http://schemas.microsoft.com/office/drawing/2014/main" xmlns="" id="{464DEC3C-5E36-A543-A9E8-9829B8C20DA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99F1DD5E-E701-D242-BDDE-E77FAE517769}"/>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138578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2B6AA2-7BE2-1E4B-B98D-221D5B9A87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23D74F66-14CE-864D-93C3-79717138DFA6}"/>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4" name="Espace réservé du pied de page 3">
            <a:extLst>
              <a:ext uri="{FF2B5EF4-FFF2-40B4-BE49-F238E27FC236}">
                <a16:creationId xmlns:a16="http://schemas.microsoft.com/office/drawing/2014/main" xmlns="" id="{26F0F692-F5F4-0346-B1E9-C98227BD2F3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714DC5A4-D3AF-EA4D-83D1-A64570947CCB}"/>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386560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AFEF326-6F3A-0544-BD05-231EC2D24F64}"/>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3" name="Espace réservé du pied de page 2">
            <a:extLst>
              <a:ext uri="{FF2B5EF4-FFF2-40B4-BE49-F238E27FC236}">
                <a16:creationId xmlns:a16="http://schemas.microsoft.com/office/drawing/2014/main" xmlns="" id="{CCFCFD59-CD20-F444-81E3-FBE302308E0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1A854F6E-1369-0443-B485-9ACAF946FEB5}"/>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146089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97EE439-A4B2-EE44-AB84-69694DE5C2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E2C09772-D6E1-F64C-B8CF-5D9336536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5A04345C-6E5A-5E41-8CDF-15FF64AE5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1B9ECD4-9177-DA4E-9486-9BD4EB866803}"/>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6" name="Espace réservé du pied de page 5">
            <a:extLst>
              <a:ext uri="{FF2B5EF4-FFF2-40B4-BE49-F238E27FC236}">
                <a16:creationId xmlns:a16="http://schemas.microsoft.com/office/drawing/2014/main" xmlns="" id="{77F30E67-2486-C14A-A58A-47E4E08176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C1C4F86-4337-FA44-82B0-BD4836BF98EF}"/>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336855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34A3F3-5718-024F-A5E0-1483A3E4EA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E0D0810D-7A88-274A-91B5-BCE529C41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57DEDC9E-1148-C548-B156-A27DBC866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E672A81E-EC4A-A747-A7E7-59C67A94CF45}"/>
              </a:ext>
            </a:extLst>
          </p:cNvPr>
          <p:cNvSpPr>
            <a:spLocks noGrp="1"/>
          </p:cNvSpPr>
          <p:nvPr>
            <p:ph type="dt" sz="half" idx="10"/>
          </p:nvPr>
        </p:nvSpPr>
        <p:spPr/>
        <p:txBody>
          <a:bodyPr/>
          <a:lstStyle/>
          <a:p>
            <a:fld id="{780CA656-EC14-0543-85CA-C824293931F0}" type="datetimeFigureOut">
              <a:rPr lang="fr-FR" smtClean="0"/>
              <a:pPr/>
              <a:t>19/02/2021</a:t>
            </a:fld>
            <a:endParaRPr lang="fr-FR"/>
          </a:p>
        </p:txBody>
      </p:sp>
      <p:sp>
        <p:nvSpPr>
          <p:cNvPr id="6" name="Espace réservé du pied de page 5">
            <a:extLst>
              <a:ext uri="{FF2B5EF4-FFF2-40B4-BE49-F238E27FC236}">
                <a16:creationId xmlns:a16="http://schemas.microsoft.com/office/drawing/2014/main" xmlns="" id="{AAEFF879-CACE-DD4E-818D-D250A5AD6E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0784B083-5641-E147-9C84-DC5037473B27}"/>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252164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AC27D832-64CB-174C-8CBC-5EB5D7CC8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949AE22-3F56-794A-A3C6-A4B9BB347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03BF5D0-8C26-3D47-98B8-92898EA5E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CA656-EC14-0543-85CA-C824293931F0}" type="datetimeFigureOut">
              <a:rPr lang="fr-FR" smtClean="0"/>
              <a:pPr/>
              <a:t>19/02/2021</a:t>
            </a:fld>
            <a:endParaRPr lang="fr-FR"/>
          </a:p>
        </p:txBody>
      </p:sp>
      <p:sp>
        <p:nvSpPr>
          <p:cNvPr id="5" name="Espace réservé du pied de page 4">
            <a:extLst>
              <a:ext uri="{FF2B5EF4-FFF2-40B4-BE49-F238E27FC236}">
                <a16:creationId xmlns:a16="http://schemas.microsoft.com/office/drawing/2014/main" xmlns="" id="{2B1C1165-5609-3144-AAB3-6BC451D43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DD507B3A-3599-5249-AEB6-709BA9E69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86018-212D-4942-9A62-E532DC45E570}" type="slidenum">
              <a:rPr lang="fr-FR" smtClean="0"/>
              <a:pPr/>
              <a:t>‹N°›</a:t>
            </a:fld>
            <a:endParaRPr lang="fr-FR"/>
          </a:p>
        </p:txBody>
      </p:sp>
    </p:spTree>
    <p:extLst>
      <p:ext uri="{BB962C8B-B14F-4D97-AF65-F5344CB8AC3E}">
        <p14:creationId xmlns:p14="http://schemas.microsoft.com/office/powerpoint/2010/main" xmlns="" val="1702339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rive.google.com/file/d/1_1TXPKsMuA1V-RVy6buY3q3WyB3__RXa/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aternelle.education.pf/wp-content/uploads/2021/02/Dossier-du-vecu-au-jeu-symbolique.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Animation%20Nathalie%20BRYANT.docx" TargetMode="External"/><Relationship Id="rId4" Type="http://schemas.openxmlformats.org/officeDocument/2006/relationships/hyperlink" Target="https://maternelle.education.pf/wp-content/uploads/2021/02/Animation-Nathalie-BRYANT.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drive.google.com/file/d/1waYEOmJVGy4NIClA5tcROIhSAYMlJpdM/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Liens%20ppt/R&#233;soudre%20des%20probl&#232;mes%20avec%20le%20Jeu%20de%20la%20marchande.MP4" TargetMode="External"/><Relationship Id="rId5" Type="http://schemas.openxmlformats.org/officeDocument/2006/relationships/hyperlink" Target="https://drive.google.com/file/d/13abG9ZGBQgi0WILQJSNsQhmyJQN_Ra9C/view?usp=sharing" TargetMode="External"/><Relationship Id="rId4" Type="http://schemas.openxmlformats.org/officeDocument/2006/relationships/hyperlink" Target="Du%20coin%20cuisine%20au%20%20jeu%20de%20la%20marchande%20SP%20Cir%202.M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aternelle.education.pf/wp-content/uploads/2021/02/Dossier-coin-cuisine-au-jeu-de-la-marchande.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xmlns="" id="{6A739BE3-9DED-9B41-9AC9-BA2492B21DC1}"/>
              </a:ext>
            </a:extLst>
          </p:cNvPr>
          <p:cNvPicPr>
            <a:picLocks noChangeAspect="1"/>
          </p:cNvPicPr>
          <p:nvPr/>
        </p:nvPicPr>
        <p:blipFill>
          <a:blip r:embed="rId2"/>
          <a:stretch>
            <a:fillRect/>
          </a:stretch>
        </p:blipFill>
        <p:spPr>
          <a:xfrm>
            <a:off x="0" y="12700"/>
            <a:ext cx="12192000" cy="6832600"/>
          </a:xfrm>
          <a:prstGeom prst="rect">
            <a:avLst/>
          </a:prstGeom>
        </p:spPr>
      </p:pic>
      <p:sp>
        <p:nvSpPr>
          <p:cNvPr id="5" name="Rectangle 4"/>
          <p:cNvSpPr/>
          <p:nvPr/>
        </p:nvSpPr>
        <p:spPr>
          <a:xfrm>
            <a:off x="1731818" y="2921168"/>
            <a:ext cx="8728363" cy="1446550"/>
          </a:xfrm>
          <a:prstGeom prst="rect">
            <a:avLst/>
          </a:prstGeom>
        </p:spPr>
        <p:txBody>
          <a:bodyPr wrap="square">
            <a:spAutoFit/>
          </a:bodyPr>
          <a:lstStyle/>
          <a:p>
            <a:pPr algn="ctr"/>
            <a:r>
              <a:rPr lang="fr-FR" sz="6000" dirty="0">
                <a:solidFill>
                  <a:srgbClr val="0070C0"/>
                </a:solidFill>
              </a:rPr>
              <a:t>Le jeu </a:t>
            </a:r>
            <a:r>
              <a:rPr lang="fr-FR" sz="6000" dirty="0" smtClean="0">
                <a:solidFill>
                  <a:srgbClr val="0070C0"/>
                </a:solidFill>
              </a:rPr>
              <a:t>symbolique</a:t>
            </a:r>
          </a:p>
          <a:p>
            <a:pPr algn="ctr"/>
            <a:r>
              <a:rPr lang="fr-FR" sz="2800" dirty="0" smtClean="0">
                <a:solidFill>
                  <a:srgbClr val="0070C0"/>
                </a:solidFill>
              </a:rPr>
              <a:t>Objet et outil au service du langage et des mathématiques</a:t>
            </a:r>
            <a:endParaRPr lang="fr-FR" sz="2800" dirty="0">
              <a:solidFill>
                <a:srgbClr val="0070C0"/>
              </a:solidFill>
            </a:endParaRPr>
          </a:p>
        </p:txBody>
      </p:sp>
      <p:sp>
        <p:nvSpPr>
          <p:cNvPr id="6" name="Sous-titre 2"/>
          <p:cNvSpPr txBox="1">
            <a:spLocks/>
          </p:cNvSpPr>
          <p:nvPr/>
        </p:nvSpPr>
        <p:spPr>
          <a:xfrm>
            <a:off x="1437177" y="5522447"/>
            <a:ext cx="8825658" cy="861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smtClean="0"/>
              <a:t>Groupe mission </a:t>
            </a:r>
            <a:r>
              <a:rPr lang="fr-FR" smtClean="0"/>
              <a:t>maternelle 2018-2021</a:t>
            </a:r>
          </a:p>
          <a:p>
            <a:pPr marL="0" indent="0" algn="ctr">
              <a:buNone/>
            </a:pPr>
            <a:endParaRPr lang="fr-FR" dirty="0"/>
          </a:p>
        </p:txBody>
      </p:sp>
    </p:spTree>
    <p:extLst>
      <p:ext uri="{BB962C8B-B14F-4D97-AF65-F5344CB8AC3E}">
        <p14:creationId xmlns:p14="http://schemas.microsoft.com/office/powerpoint/2010/main" xmlns="" val="2797720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Titre 1"/>
          <p:cNvSpPr txBox="1">
            <a:spLocks/>
          </p:cNvSpPr>
          <p:nvPr/>
        </p:nvSpPr>
        <p:spPr>
          <a:xfrm>
            <a:off x="646111" y="452718"/>
            <a:ext cx="10354398" cy="79419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1) En langage : </a:t>
            </a:r>
            <a:r>
              <a:rPr lang="fr-FR" dirty="0" smtClean="0"/>
              <a:t>Le jeu symbolique pour évoquer</a:t>
            </a:r>
            <a:endParaRPr lang="fr-FR" dirty="0"/>
          </a:p>
        </p:txBody>
      </p:sp>
      <p:sp>
        <p:nvSpPr>
          <p:cNvPr id="7" name="Espace réservé du contenu 2"/>
          <p:cNvSpPr txBox="1">
            <a:spLocks/>
          </p:cNvSpPr>
          <p:nvPr/>
        </p:nvSpPr>
        <p:spPr>
          <a:xfrm>
            <a:off x="1103312" y="1431636"/>
            <a:ext cx="10017270" cy="5070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smtClean="0"/>
              <a:t>Au cours de la seconde année, 5 conduites impliquant « l’évocation représentative d’un objet ou d’un événement absent » apparaissent à peu près simultanément : </a:t>
            </a:r>
          </a:p>
          <a:p>
            <a:pPr lvl="1"/>
            <a:r>
              <a:rPr lang="fr-FR" dirty="0" smtClean="0"/>
              <a:t>L’imitation différée, produite en l’absence du modèle. </a:t>
            </a:r>
          </a:p>
          <a:p>
            <a:pPr lvl="1"/>
            <a:r>
              <a:rPr lang="fr-FR" b="1" dirty="0" smtClean="0"/>
              <a:t>Le jeu symbolique, imitation produite en l’absence du modèle et détachée de son contexte : par exemple, faire semblant de dormir.</a:t>
            </a:r>
            <a:endParaRPr lang="fr-FR" dirty="0" smtClean="0"/>
          </a:p>
          <a:p>
            <a:pPr lvl="1"/>
            <a:r>
              <a:rPr lang="fr-FR" dirty="0" smtClean="0"/>
              <a:t>Le dessin, imitation graphique intermédiaire entre le jeu et l’image mentale.</a:t>
            </a:r>
          </a:p>
          <a:p>
            <a:pPr lvl="1"/>
            <a:r>
              <a:rPr lang="fr-FR" dirty="0" smtClean="0"/>
              <a:t>L’image mentale, apparaissant comme une imitation intériorisée. La représentation qu’elle permet est prête à devenir pensée.</a:t>
            </a:r>
          </a:p>
          <a:p>
            <a:pPr lvl="1"/>
            <a:r>
              <a:rPr lang="fr-FR" dirty="0" smtClean="0"/>
              <a:t>L’évocation verbale d’événements inactuels : par exemple, lorsqu’un enfant dit « papa </a:t>
            </a:r>
            <a:r>
              <a:rPr lang="fr-FR" dirty="0" err="1" smtClean="0"/>
              <a:t>pati</a:t>
            </a:r>
            <a:r>
              <a:rPr lang="fr-FR" dirty="0" smtClean="0"/>
              <a:t> » pour évoquer l’absence de son père.                   </a:t>
            </a:r>
            <a:r>
              <a:rPr lang="fr-FR" i="1" dirty="0" smtClean="0"/>
              <a:t>(Piaget &amp; </a:t>
            </a:r>
            <a:r>
              <a:rPr lang="fr-FR" i="1" dirty="0" err="1" smtClean="0"/>
              <a:t>Inhelder</a:t>
            </a:r>
            <a:r>
              <a:rPr lang="fr-FR" i="1" dirty="0" smtClean="0"/>
              <a:t>, 2012)</a:t>
            </a:r>
            <a:endParaRPr lang="fr-FR" dirty="0" smtClean="0"/>
          </a:p>
          <a:p>
            <a:endParaRPr lang="fr-FR" dirty="0"/>
          </a:p>
        </p:txBody>
      </p:sp>
    </p:spTree>
    <p:extLst>
      <p:ext uri="{BB962C8B-B14F-4D97-AF65-F5344CB8AC3E}">
        <p14:creationId xmlns:p14="http://schemas.microsoft.com/office/powerpoint/2010/main" xmlns="" val="2574670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9623"/>
            <a:ext cx="12226056" cy="6838950"/>
          </a:xfrm>
          <a:prstGeom prst="rect">
            <a:avLst/>
          </a:prstGeom>
        </p:spPr>
      </p:pic>
      <p:sp>
        <p:nvSpPr>
          <p:cNvPr id="6" name="Titre 1"/>
          <p:cNvSpPr txBox="1">
            <a:spLocks/>
          </p:cNvSpPr>
          <p:nvPr/>
        </p:nvSpPr>
        <p:spPr>
          <a:xfrm>
            <a:off x="646111" y="452718"/>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Pour commencer…</a:t>
            </a:r>
            <a:endParaRPr lang="fr-FR" dirty="0">
              <a:solidFill>
                <a:srgbClr val="0070C0"/>
              </a:solidFill>
            </a:endParaRPr>
          </a:p>
        </p:txBody>
      </p:sp>
      <p:sp>
        <p:nvSpPr>
          <p:cNvPr id="7" name="Espace réservé du contenu 2"/>
          <p:cNvSpPr txBox="1">
            <a:spLocks/>
          </p:cNvSpPr>
          <p:nvPr/>
        </p:nvSpPr>
        <p:spPr>
          <a:xfrm>
            <a:off x="1103312" y="2052918"/>
            <a:ext cx="8946541" cy="4195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dirty="0" smtClean="0"/>
              <a:t> </a:t>
            </a:r>
          </a:p>
          <a:p>
            <a:r>
              <a:rPr lang="fr-FR" dirty="0" smtClean="0">
                <a:hlinkClick r:id="rId4"/>
              </a:rPr>
              <a:t>Un film « du vécu au jeu symbolique »</a:t>
            </a:r>
            <a:endParaRPr lang="fr-FR" dirty="0" smtClean="0"/>
          </a:p>
          <a:p>
            <a:pPr lvl="1"/>
            <a:r>
              <a:rPr lang="fr-FR" dirty="0" smtClean="0"/>
              <a:t>Sur la progression du vécu d’une recette à sa « symbolisation ».</a:t>
            </a:r>
          </a:p>
          <a:p>
            <a:pPr lvl="1"/>
            <a:endParaRPr lang="fr-FR" dirty="0"/>
          </a:p>
          <a:p>
            <a:r>
              <a:rPr lang="fr-FR" dirty="0" smtClean="0"/>
              <a:t>Des questions pour guider le visionnage du film : </a:t>
            </a:r>
          </a:p>
          <a:p>
            <a:pPr lvl="1"/>
            <a:r>
              <a:rPr lang="fr-FR" dirty="0" smtClean="0">
                <a:solidFill>
                  <a:srgbClr val="0070C0"/>
                </a:solidFill>
              </a:rPr>
              <a:t>Question 1</a:t>
            </a:r>
            <a:r>
              <a:rPr lang="fr-FR" dirty="0" smtClean="0"/>
              <a:t> : « Le lexique et la syntaxe doivent-ils être définis ? »</a:t>
            </a:r>
          </a:p>
          <a:p>
            <a:pPr lvl="1"/>
            <a:r>
              <a:rPr lang="fr-FR" dirty="0" smtClean="0">
                <a:solidFill>
                  <a:srgbClr val="0070C0"/>
                </a:solidFill>
              </a:rPr>
              <a:t>Question 2</a:t>
            </a:r>
            <a:r>
              <a:rPr lang="fr-FR" dirty="0" smtClean="0"/>
              <a:t> : « Une seule séance de langage suffit-elle ? »</a:t>
            </a:r>
            <a:endParaRPr lang="fr-FR" dirty="0"/>
          </a:p>
        </p:txBody>
      </p:sp>
    </p:spTree>
    <p:extLst>
      <p:ext uri="{BB962C8B-B14F-4D97-AF65-F5344CB8AC3E}">
        <p14:creationId xmlns:p14="http://schemas.microsoft.com/office/powerpoint/2010/main" xmlns="" val="1614254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Titre 1"/>
          <p:cNvSpPr txBox="1">
            <a:spLocks/>
          </p:cNvSpPr>
          <p:nvPr/>
        </p:nvSpPr>
        <p:spPr>
          <a:xfrm>
            <a:off x="646111" y="184015"/>
            <a:ext cx="9790980"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Réponse 1 : </a:t>
            </a:r>
            <a:r>
              <a:rPr lang="fr-FR" dirty="0" smtClean="0"/>
              <a:t>Définir les objectifs langagiers</a:t>
            </a:r>
            <a:endParaRPr lang="fr-FR" dirty="0"/>
          </a:p>
        </p:txBody>
      </p:sp>
      <p:sp>
        <p:nvSpPr>
          <p:cNvPr id="7" name="Espace réservé du contenu 2"/>
          <p:cNvSpPr txBox="1">
            <a:spLocks/>
          </p:cNvSpPr>
          <p:nvPr/>
        </p:nvSpPr>
        <p:spPr>
          <a:xfrm>
            <a:off x="1088810" y="1394517"/>
            <a:ext cx="9980324" cy="4918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smtClean="0"/>
              <a:t>« Anticiper les mots utilisés </a:t>
            </a:r>
            <a:r>
              <a:rPr lang="fr-FR" dirty="0" smtClean="0"/>
              <a:t>tout au long du projet d’apprentissage. </a:t>
            </a:r>
            <a:r>
              <a:rPr lang="fr-FR" b="1" dirty="0" smtClean="0"/>
              <a:t>Ils sont donnés pendant l’activité et repris après chaque séance pour parler de l’activité. </a:t>
            </a:r>
            <a:r>
              <a:rPr lang="fr-FR" dirty="0" smtClean="0"/>
              <a:t>Employés surtout par </a:t>
            </a:r>
            <a:r>
              <a:rPr lang="fr-FR" b="1" dirty="0" smtClean="0"/>
              <a:t>l’enseignant dans un premier temps, qui les utilise pour reformuler les actions et les intentions des enfants, </a:t>
            </a:r>
            <a:r>
              <a:rPr lang="fr-FR" dirty="0" smtClean="0"/>
              <a:t>ils seront progressivement </a:t>
            </a:r>
            <a:r>
              <a:rPr lang="fr-FR" b="1" dirty="0" smtClean="0"/>
              <a:t>utilisés par eux pour échanger sur leurs productions.</a:t>
            </a:r>
          </a:p>
          <a:p>
            <a:r>
              <a:rPr lang="fr-FR" dirty="0" smtClean="0"/>
              <a:t> […] Ce travail de formulation </a:t>
            </a:r>
            <a:r>
              <a:rPr lang="fr-FR" i="1" dirty="0" smtClean="0"/>
              <a:t>a priori</a:t>
            </a:r>
            <a:r>
              <a:rPr lang="fr-FR" dirty="0" smtClean="0"/>
              <a:t> dans un lexique de spécialité de l’activité et des notions cibles de l’apprentissage aide à déterminer le vocabulaire qui sera travaillé avec les enfants. » </a:t>
            </a:r>
            <a:r>
              <a:rPr lang="fr-FR" i="1" dirty="0" smtClean="0"/>
              <a:t>(MEN, 2015, p.8)</a:t>
            </a:r>
            <a:endParaRPr lang="fr-FR" dirty="0"/>
          </a:p>
        </p:txBody>
      </p:sp>
    </p:spTree>
    <p:extLst>
      <p:ext uri="{BB962C8B-B14F-4D97-AF65-F5344CB8AC3E}">
        <p14:creationId xmlns:p14="http://schemas.microsoft.com/office/powerpoint/2010/main" xmlns="" val="15719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Titre 1"/>
          <p:cNvSpPr txBox="1">
            <a:spLocks/>
          </p:cNvSpPr>
          <p:nvPr/>
        </p:nvSpPr>
        <p:spPr>
          <a:xfrm>
            <a:off x="646111" y="452718"/>
            <a:ext cx="9404723" cy="766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Réponse 2 : </a:t>
            </a:r>
            <a:r>
              <a:rPr lang="fr-FR" dirty="0" smtClean="0"/>
              <a:t>Apprendre en s’exerçant</a:t>
            </a:r>
            <a:endParaRPr lang="fr-FR" dirty="0"/>
          </a:p>
        </p:txBody>
      </p:sp>
      <p:sp>
        <p:nvSpPr>
          <p:cNvPr id="8" name="Espace réservé du contenu 2"/>
          <p:cNvSpPr txBox="1">
            <a:spLocks/>
          </p:cNvSpPr>
          <p:nvPr/>
        </p:nvSpPr>
        <p:spPr>
          <a:xfrm>
            <a:off x="1103312" y="1219200"/>
            <a:ext cx="9998797" cy="50291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Les </a:t>
            </a:r>
            <a:r>
              <a:rPr lang="fr-FR" dirty="0"/>
              <a:t>apprentissages des jeunes enfants s’inscrivent dans un temps long et leurs progrès sont </a:t>
            </a:r>
            <a:r>
              <a:rPr lang="fr-FR" dirty="0" smtClean="0"/>
              <a:t>rarement linéaires</a:t>
            </a:r>
            <a:r>
              <a:rPr lang="fr-FR" dirty="0"/>
              <a:t>. Ils nécessitent souvent un </a:t>
            </a:r>
            <a:r>
              <a:rPr lang="fr-FR" b="1" dirty="0"/>
              <a:t>temps d’appropriation qui peut passer soit par la reprise </a:t>
            </a:r>
            <a:r>
              <a:rPr lang="fr-FR" b="1" dirty="0" smtClean="0"/>
              <a:t>de processus </a:t>
            </a:r>
            <a:r>
              <a:rPr lang="fr-FR" b="1" dirty="0"/>
              <a:t>connus</a:t>
            </a:r>
            <a:r>
              <a:rPr lang="fr-FR" dirty="0"/>
              <a:t>, soit par de nouvelles situations. Leur stabilisation nécessite de </a:t>
            </a:r>
            <a:r>
              <a:rPr lang="fr-FR" dirty="0" smtClean="0"/>
              <a:t>nombreuses </a:t>
            </a:r>
            <a:r>
              <a:rPr lang="fr-FR" b="1" dirty="0" smtClean="0"/>
              <a:t>répétitions </a:t>
            </a:r>
            <a:r>
              <a:rPr lang="fr-FR" b="1" dirty="0"/>
              <a:t>dans des conditions variées</a:t>
            </a:r>
            <a:r>
              <a:rPr lang="fr-FR" dirty="0"/>
              <a:t>. Les modalités d’apprentissage peuvent aller, pour </a:t>
            </a:r>
            <a:r>
              <a:rPr lang="fr-FR" dirty="0" smtClean="0"/>
              <a:t>les enfants </a:t>
            </a:r>
            <a:r>
              <a:rPr lang="fr-FR" dirty="0"/>
              <a:t>les plus grands, jusqu’à des </a:t>
            </a:r>
            <a:r>
              <a:rPr lang="fr-FR" b="1" dirty="0"/>
              <a:t>situations d’entraînement ou d’auto-entraînement, </a:t>
            </a:r>
            <a:r>
              <a:rPr lang="fr-FR" b="1" dirty="0" smtClean="0"/>
              <a:t>voire d’automatisation</a:t>
            </a:r>
            <a:r>
              <a:rPr lang="fr-FR" dirty="0" smtClean="0"/>
              <a:t>. » (MEE, 2016, p.13)</a:t>
            </a:r>
            <a:endParaRPr lang="fr-FR" dirty="0"/>
          </a:p>
          <a:p>
            <a:r>
              <a:rPr lang="fr-FR" dirty="0"/>
              <a:t>« </a:t>
            </a:r>
            <a:r>
              <a:rPr lang="fr-FR" b="1" dirty="0"/>
              <a:t>Les moments de réception où les enfants travaillent mentalement sans parler sont des activités langagières à part entière que l’enseignant doit rechercher et encourager, parce qu’elles permettent de construire des outils </a:t>
            </a:r>
            <a:r>
              <a:rPr lang="fr-FR" b="1" dirty="0" smtClean="0"/>
              <a:t>cognitifs. </a:t>
            </a:r>
            <a:r>
              <a:rPr lang="fr-FR" dirty="0" smtClean="0"/>
              <a:t>[…] Ces </a:t>
            </a:r>
            <a:r>
              <a:rPr lang="fr-FR" dirty="0"/>
              <a:t>activités invisibles aux yeux de tout observateur sont cruciales. » </a:t>
            </a:r>
            <a:r>
              <a:rPr lang="fr-FR" sz="2600" dirty="0" smtClean="0"/>
              <a:t>(MEE, 2016, p.18)</a:t>
            </a:r>
          </a:p>
          <a:p>
            <a:endParaRPr lang="fr-FR" i="1" dirty="0" smtClean="0"/>
          </a:p>
          <a:p>
            <a:pPr marL="0" indent="0">
              <a:buNone/>
            </a:pPr>
            <a:endParaRPr lang="fr-FR" dirty="0" smtClean="0"/>
          </a:p>
          <a:p>
            <a:endParaRPr lang="fr-FR" dirty="0"/>
          </a:p>
        </p:txBody>
      </p:sp>
    </p:spTree>
    <p:extLst>
      <p:ext uri="{BB962C8B-B14F-4D97-AF65-F5344CB8AC3E}">
        <p14:creationId xmlns:p14="http://schemas.microsoft.com/office/powerpoint/2010/main" xmlns="" val="2387883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9623"/>
            <a:ext cx="12226056" cy="6838950"/>
          </a:xfrm>
          <a:prstGeom prst="rect">
            <a:avLst/>
          </a:prstGeom>
        </p:spPr>
      </p:pic>
      <p:sp>
        <p:nvSpPr>
          <p:cNvPr id="6" name="Titre 1"/>
          <p:cNvSpPr txBox="1">
            <a:spLocks/>
          </p:cNvSpPr>
          <p:nvPr/>
        </p:nvSpPr>
        <p:spPr>
          <a:xfrm>
            <a:off x="646111" y="452718"/>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Pour aller plus loin…</a:t>
            </a:r>
            <a:endParaRPr lang="fr-FR" dirty="0">
              <a:solidFill>
                <a:srgbClr val="0070C0"/>
              </a:solidFill>
            </a:endParaRPr>
          </a:p>
        </p:txBody>
      </p:sp>
      <p:sp>
        <p:nvSpPr>
          <p:cNvPr id="7" name="Espace réservé du contenu 2"/>
          <p:cNvSpPr txBox="1">
            <a:spLocks/>
          </p:cNvSpPr>
          <p:nvPr/>
        </p:nvSpPr>
        <p:spPr>
          <a:xfrm>
            <a:off x="1103312" y="2052918"/>
            <a:ext cx="10141337" cy="4195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smtClean="0"/>
          </a:p>
          <a:p>
            <a:r>
              <a:rPr lang="fr-FR" dirty="0" smtClean="0">
                <a:hlinkClick r:id="rId4"/>
              </a:rPr>
              <a:t>Un dossier : De la situation vécue au jeu symbolique</a:t>
            </a:r>
            <a:r>
              <a:rPr lang="fr-FR" dirty="0" smtClean="0"/>
              <a:t> </a:t>
            </a:r>
          </a:p>
          <a:p>
            <a:pPr lvl="1"/>
            <a:r>
              <a:rPr lang="fr-FR" dirty="0" smtClean="0"/>
              <a:t>Objectifs : enrichissement du jeu symbolique dans le coin cuisine et acquisitions langagières.</a:t>
            </a:r>
          </a:p>
          <a:p>
            <a:pPr lvl="1"/>
            <a:r>
              <a:rPr lang="fr-FR" dirty="0" smtClean="0"/>
              <a:t>Explications, conseils et séquence.</a:t>
            </a:r>
          </a:p>
          <a:p>
            <a:pPr marL="457200" lvl="1" indent="0">
              <a:buNone/>
            </a:pPr>
            <a:r>
              <a:rPr lang="fr-FR" dirty="0" smtClean="0"/>
              <a:t> </a:t>
            </a:r>
          </a:p>
        </p:txBody>
      </p:sp>
    </p:spTree>
    <p:extLst>
      <p:ext uri="{BB962C8B-B14F-4D97-AF65-F5344CB8AC3E}">
        <p14:creationId xmlns:p14="http://schemas.microsoft.com/office/powerpoint/2010/main" xmlns="" val="1335799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4" name="Rectangle 3"/>
          <p:cNvSpPr/>
          <p:nvPr/>
        </p:nvSpPr>
        <p:spPr>
          <a:xfrm>
            <a:off x="2001328" y="2099696"/>
            <a:ext cx="7643004"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a:spAutoFit/>
          </a:bodyPr>
          <a:lstStyle/>
          <a:p>
            <a:pPr algn="ctr"/>
            <a:r>
              <a:rPr lang="fr-FR" sz="5400" dirty="0" smtClean="0">
                <a:solidFill>
                  <a:srgbClr val="0070C0"/>
                </a:solidFill>
              </a:rPr>
              <a:t>PARTIE 2: </a:t>
            </a:r>
          </a:p>
          <a:p>
            <a:pPr algn="ctr"/>
            <a:r>
              <a:rPr lang="fr-FR" sz="5400" dirty="0" smtClean="0">
                <a:solidFill>
                  <a:srgbClr val="0070C0"/>
                </a:solidFill>
              </a:rPr>
              <a:t>LES MATHEMATIQUES </a:t>
            </a:r>
            <a:endParaRPr lang="fr-FR" sz="5400" dirty="0">
              <a:solidFill>
                <a:srgbClr val="0070C0"/>
              </a:solidFill>
            </a:endParaRPr>
          </a:p>
        </p:txBody>
      </p:sp>
    </p:spTree>
    <p:extLst>
      <p:ext uri="{BB962C8B-B14F-4D97-AF65-F5344CB8AC3E}">
        <p14:creationId xmlns:p14="http://schemas.microsoft.com/office/powerpoint/2010/main" xmlns="" val="4208605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Titre 1"/>
          <p:cNvSpPr txBox="1">
            <a:spLocks/>
          </p:cNvSpPr>
          <p:nvPr/>
        </p:nvSpPr>
        <p:spPr>
          <a:xfrm>
            <a:off x="646111" y="452718"/>
            <a:ext cx="10585307" cy="766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2) En mathématiques : </a:t>
            </a:r>
            <a:r>
              <a:rPr lang="fr-FR" dirty="0" smtClean="0"/>
              <a:t>Apprendre en jouant</a:t>
            </a:r>
            <a:endParaRPr lang="fr-FR" dirty="0"/>
          </a:p>
        </p:txBody>
      </p:sp>
      <p:sp>
        <p:nvSpPr>
          <p:cNvPr id="8" name="Espace réservé du contenu 2"/>
          <p:cNvSpPr txBox="1">
            <a:spLocks/>
          </p:cNvSpPr>
          <p:nvPr/>
        </p:nvSpPr>
        <p:spPr>
          <a:xfrm>
            <a:off x="1103312" y="1219200"/>
            <a:ext cx="9998797" cy="5029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smtClean="0"/>
              <a:t>« </a:t>
            </a:r>
            <a:r>
              <a:rPr lang="fr-FR" sz="2600" b="1" dirty="0" smtClean="0"/>
              <a:t>Le jeu </a:t>
            </a:r>
            <a:r>
              <a:rPr lang="fr-FR" sz="2600" dirty="0" smtClean="0"/>
              <a:t>favorise la richesse des expériences vécues par les enfants dans l'ensemble des classes de l’école maternelle et </a:t>
            </a:r>
            <a:r>
              <a:rPr lang="fr-FR" sz="2600" b="1" dirty="0" smtClean="0"/>
              <a:t>alimente tous les domaines d’apprentissages</a:t>
            </a:r>
            <a:r>
              <a:rPr lang="fr-FR" sz="2600" dirty="0" smtClean="0"/>
              <a:t>. Il permet aux enfants d’exercer leur autonomie, d‘agir sur le réel, de construire des fictions et de développer leur imaginaire […]. </a:t>
            </a:r>
          </a:p>
          <a:p>
            <a:r>
              <a:rPr lang="fr-FR" sz="2600" dirty="0" smtClean="0"/>
              <a:t>Il favorise la communication avec les autres et la construction de liens forts d’amitié. </a:t>
            </a:r>
            <a:r>
              <a:rPr lang="fr-FR" sz="2600" b="1" dirty="0" smtClean="0"/>
              <a:t>Il revêt diverses formes : jeux symboliques</a:t>
            </a:r>
            <a:r>
              <a:rPr lang="fr-FR" sz="2600" dirty="0" smtClean="0"/>
              <a:t>, jeux d’exploration, jeux de construction et de manipulation, jeux collectifs et jeux de société, jeux fabriqués et inventés, etc. </a:t>
            </a:r>
            <a:r>
              <a:rPr lang="fr-FR" sz="2600" b="1" dirty="0" smtClean="0"/>
              <a:t>L’enseignant </a:t>
            </a:r>
            <a:r>
              <a:rPr lang="fr-FR" sz="2600" dirty="0" smtClean="0"/>
              <a:t>[…] </a:t>
            </a:r>
            <a:r>
              <a:rPr lang="fr-FR" sz="2600" b="1" dirty="0" smtClean="0"/>
              <a:t>propose aussi des jeux structurés visant explicitement des apprentissages spécifiques.</a:t>
            </a:r>
            <a:r>
              <a:rPr lang="fr-FR" sz="2600" dirty="0" smtClean="0"/>
              <a:t> » (MEE, 2016, p.12)</a:t>
            </a:r>
          </a:p>
          <a:p>
            <a:endParaRPr lang="fr-FR" i="1" dirty="0" smtClean="0"/>
          </a:p>
          <a:p>
            <a:pPr marL="0" indent="0">
              <a:buNone/>
            </a:pPr>
            <a:endParaRPr lang="fr-FR" dirty="0" smtClean="0"/>
          </a:p>
          <a:p>
            <a:endParaRPr lang="fr-FR" dirty="0"/>
          </a:p>
        </p:txBody>
      </p:sp>
    </p:spTree>
    <p:extLst>
      <p:ext uri="{BB962C8B-B14F-4D97-AF65-F5344CB8AC3E}">
        <p14:creationId xmlns:p14="http://schemas.microsoft.com/office/powerpoint/2010/main" xmlns="" val="216170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Titre 1"/>
          <p:cNvSpPr txBox="1">
            <a:spLocks/>
          </p:cNvSpPr>
          <p:nvPr/>
        </p:nvSpPr>
        <p:spPr>
          <a:xfrm>
            <a:off x="646111" y="452718"/>
            <a:ext cx="10585307" cy="1372907"/>
          </a:xfrm>
          <a:prstGeom prst="rect">
            <a:avLst/>
          </a:prstGeom>
          <a:solidFill>
            <a:schemeClr val="accent3">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smtClean="0">
                <a:solidFill>
                  <a:srgbClr val="0070C0"/>
                </a:solidFill>
              </a:rPr>
              <a:t> </a:t>
            </a:r>
            <a:r>
              <a:rPr lang="fr-FR" sz="14800" b="1" dirty="0" smtClean="0"/>
              <a:t>Notions didactiques mathématiques</a:t>
            </a:r>
          </a:p>
          <a:p>
            <a:endParaRPr lang="fr-FR" sz="6900" dirty="0" smtClean="0"/>
          </a:p>
          <a:p>
            <a:r>
              <a:rPr lang="fr-FR" sz="6900" dirty="0" smtClean="0">
                <a:hlinkClick r:id="rId4"/>
              </a:rPr>
              <a:t>Référence : Animation de Nathalie BRYANT professeur à l’ESPE de Polynésie année 2019 (voir lien</a:t>
            </a:r>
            <a:r>
              <a:rPr lang="fr-FR" sz="6900" dirty="0" smtClean="0">
                <a:hlinkClick r:id="rId5" action="ppaction://hlinkfile"/>
              </a:rPr>
              <a:t>) </a:t>
            </a:r>
            <a:endParaRPr lang="fr-FR" sz="6900" dirty="0" smtClean="0"/>
          </a:p>
          <a:p>
            <a:r>
              <a:rPr lang="fr-FR" dirty="0" smtClean="0">
                <a:solidFill>
                  <a:srgbClr val="0070C0"/>
                </a:solidFill>
              </a:rPr>
              <a:t>  </a:t>
            </a:r>
            <a:endParaRPr lang="fr-FR" dirty="0"/>
          </a:p>
        </p:txBody>
      </p:sp>
      <p:sp>
        <p:nvSpPr>
          <p:cNvPr id="8" name="Espace réservé du contenu 2"/>
          <p:cNvSpPr txBox="1">
            <a:spLocks/>
          </p:cNvSpPr>
          <p:nvPr/>
        </p:nvSpPr>
        <p:spPr>
          <a:xfrm>
            <a:off x="1103312" y="1219200"/>
            <a:ext cx="9998797" cy="5029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fr-FR" i="1" dirty="0" smtClean="0"/>
          </a:p>
          <a:p>
            <a:pPr marL="0" indent="0">
              <a:buNone/>
            </a:pPr>
            <a:endParaRPr lang="fr-FR" dirty="0" smtClean="0"/>
          </a:p>
          <a:p>
            <a:endParaRPr lang="fr-FR" dirty="0"/>
          </a:p>
        </p:txBody>
      </p:sp>
      <p:sp>
        <p:nvSpPr>
          <p:cNvPr id="7" name="ZoneTexte 6"/>
          <p:cNvSpPr txBox="1"/>
          <p:nvPr/>
        </p:nvSpPr>
        <p:spPr>
          <a:xfrm>
            <a:off x="838200" y="1825625"/>
            <a:ext cx="10263909" cy="4708981"/>
          </a:xfrm>
          <a:prstGeom prst="rect">
            <a:avLst/>
          </a:prstGeom>
          <a:noFill/>
          <a:ln>
            <a:solidFill>
              <a:schemeClr val="tx1"/>
            </a:solidFill>
          </a:ln>
        </p:spPr>
        <p:txBody>
          <a:bodyPr wrap="square" rtlCol="0">
            <a:spAutoFit/>
          </a:bodyPr>
          <a:lstStyle/>
          <a:p>
            <a:r>
              <a:rPr lang="fr-FR" sz="2400" dirty="0" smtClean="0"/>
              <a:t>Dans son animation, Nathalie BRYANT s’appui sur les recherches  de Piaget , Brissiaud, Kronecker, Gelman et Gallistel pour parler de  la psychologie chez l’enfant et de comment les enfants apprennent à calculer.</a:t>
            </a:r>
          </a:p>
          <a:p>
            <a:endParaRPr lang="fr-FR" sz="2400" dirty="0" smtClean="0"/>
          </a:p>
          <a:p>
            <a:r>
              <a:rPr lang="fr-FR" sz="2400" dirty="0" smtClean="0"/>
              <a:t>Différents points didactiques sont développés dans ce document.</a:t>
            </a:r>
          </a:p>
          <a:p>
            <a:pPr>
              <a:lnSpc>
                <a:spcPct val="150000"/>
              </a:lnSpc>
              <a:buFontTx/>
              <a:buChar char="-"/>
            </a:pPr>
            <a:r>
              <a:rPr lang="fr-FR" sz="2400" dirty="0" smtClean="0"/>
              <a:t> L’aspect cardinal et ordinal du nombre</a:t>
            </a:r>
          </a:p>
          <a:p>
            <a:pPr>
              <a:lnSpc>
                <a:spcPct val="150000"/>
              </a:lnSpc>
              <a:buFontTx/>
              <a:buChar char="-"/>
            </a:pPr>
            <a:r>
              <a:rPr lang="fr-FR" sz="2400" dirty="0" smtClean="0"/>
              <a:t> La définition d’une collection </a:t>
            </a:r>
          </a:p>
          <a:p>
            <a:pPr>
              <a:lnSpc>
                <a:spcPct val="150000"/>
              </a:lnSpc>
              <a:buFontTx/>
              <a:buChar char="-"/>
            </a:pPr>
            <a:r>
              <a:rPr lang="fr-FR" sz="2400" dirty="0" smtClean="0"/>
              <a:t> Les différentes désignations du nombre</a:t>
            </a:r>
          </a:p>
          <a:p>
            <a:pPr>
              <a:lnSpc>
                <a:spcPct val="150000"/>
              </a:lnSpc>
            </a:pPr>
            <a:r>
              <a:rPr lang="fr-FR" sz="2400" dirty="0" smtClean="0"/>
              <a:t>- Les principes de comptage et de dénombrement</a:t>
            </a:r>
          </a:p>
          <a:p>
            <a:pPr>
              <a:lnSpc>
                <a:spcPct val="150000"/>
              </a:lnSpc>
              <a:buFontTx/>
              <a:buChar char="-"/>
            </a:pPr>
            <a:r>
              <a:rPr lang="fr-FR" sz="2400" dirty="0" smtClean="0"/>
              <a:t> Les collections et leur utilisation</a:t>
            </a:r>
            <a:endParaRPr lang="fr-FR" sz="2400" dirty="0"/>
          </a:p>
        </p:txBody>
      </p:sp>
    </p:spTree>
    <p:extLst>
      <p:ext uri="{BB962C8B-B14F-4D97-AF65-F5344CB8AC3E}">
        <p14:creationId xmlns:p14="http://schemas.microsoft.com/office/powerpoint/2010/main" xmlns="" val="2161703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9623"/>
            <a:ext cx="12226056" cy="6838950"/>
          </a:xfrm>
          <a:prstGeom prst="rect">
            <a:avLst/>
          </a:prstGeom>
        </p:spPr>
      </p:pic>
      <p:sp>
        <p:nvSpPr>
          <p:cNvPr id="6" name="Titre 1"/>
          <p:cNvSpPr txBox="1">
            <a:spLocks/>
          </p:cNvSpPr>
          <p:nvPr/>
        </p:nvSpPr>
        <p:spPr>
          <a:xfrm>
            <a:off x="646111" y="452718"/>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Pour commencer…</a:t>
            </a:r>
            <a:endParaRPr lang="fr-FR" dirty="0">
              <a:solidFill>
                <a:srgbClr val="0070C0"/>
              </a:solidFill>
            </a:endParaRPr>
          </a:p>
        </p:txBody>
      </p:sp>
      <p:sp>
        <p:nvSpPr>
          <p:cNvPr id="7" name="Espace réservé du contenu 2"/>
          <p:cNvSpPr txBox="1">
            <a:spLocks/>
          </p:cNvSpPr>
          <p:nvPr/>
        </p:nvSpPr>
        <p:spPr>
          <a:xfrm>
            <a:off x="1103312" y="2052918"/>
            <a:ext cx="10042483" cy="4195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dirty="0" smtClean="0"/>
              <a:t> </a:t>
            </a:r>
          </a:p>
          <a:p>
            <a:r>
              <a:rPr lang="fr-FR" dirty="0" smtClean="0"/>
              <a:t>Deux films  à voir:</a:t>
            </a:r>
          </a:p>
          <a:p>
            <a:pPr lvl="1"/>
            <a:r>
              <a:rPr lang="fr-FR" dirty="0" smtClean="0">
                <a:hlinkClick r:id="rId4" action="ppaction://hlinkfile"/>
              </a:rPr>
              <a:t> </a:t>
            </a:r>
            <a:r>
              <a:rPr lang="fr-FR" dirty="0" smtClean="0">
                <a:hlinkClick r:id="rId5"/>
              </a:rPr>
              <a:t>Du coin cuisine au coin marchande </a:t>
            </a:r>
            <a:r>
              <a:rPr lang="fr-FR" dirty="0" smtClean="0"/>
              <a:t>SP/SM.</a:t>
            </a:r>
          </a:p>
          <a:p>
            <a:pPr lvl="1"/>
            <a:r>
              <a:rPr lang="fr-FR" dirty="0" smtClean="0">
                <a:hlinkClick r:id="rId6" action="ppaction://hlinkfile"/>
              </a:rPr>
              <a:t> </a:t>
            </a:r>
            <a:r>
              <a:rPr lang="fr-FR" dirty="0" smtClean="0">
                <a:hlinkClick r:id="rId7"/>
              </a:rPr>
              <a:t>Jeu de la marchande SM/SG.</a:t>
            </a:r>
            <a:endParaRPr lang="fr-FR" dirty="0" smtClean="0"/>
          </a:p>
          <a:p>
            <a:pPr lvl="1"/>
            <a:endParaRPr lang="fr-FR" dirty="0"/>
          </a:p>
          <a:p>
            <a:r>
              <a:rPr lang="fr-FR" dirty="0" smtClean="0"/>
              <a:t>Des questions pour </a:t>
            </a:r>
            <a:r>
              <a:rPr lang="fr-FR" dirty="0"/>
              <a:t>guider le visionnage </a:t>
            </a:r>
            <a:r>
              <a:rPr lang="fr-FR" dirty="0" smtClean="0"/>
              <a:t>des films </a:t>
            </a:r>
            <a:r>
              <a:rPr lang="fr-FR" dirty="0"/>
              <a:t>: </a:t>
            </a:r>
          </a:p>
          <a:p>
            <a:pPr lvl="1"/>
            <a:r>
              <a:rPr lang="fr-FR" dirty="0">
                <a:solidFill>
                  <a:srgbClr val="0070C0"/>
                </a:solidFill>
              </a:rPr>
              <a:t>Question 1</a:t>
            </a:r>
            <a:r>
              <a:rPr lang="fr-FR" dirty="0"/>
              <a:t> : « </a:t>
            </a:r>
            <a:r>
              <a:rPr lang="fr-FR" dirty="0" smtClean="0"/>
              <a:t>Quels sont les objectifs  et</a:t>
            </a:r>
            <a:r>
              <a:rPr lang="fr-FR" b="1" dirty="0" smtClean="0"/>
              <a:t> </a:t>
            </a:r>
            <a:r>
              <a:rPr lang="fr-FR" b="1" u="sng" dirty="0" smtClean="0"/>
              <a:t>les notions mathématiques </a:t>
            </a:r>
            <a:r>
              <a:rPr lang="fr-FR" dirty="0" smtClean="0"/>
              <a:t>des activités proposées ?</a:t>
            </a:r>
            <a:r>
              <a:rPr lang="fr-FR" dirty="0"/>
              <a:t> »</a:t>
            </a:r>
          </a:p>
          <a:p>
            <a:pPr lvl="1"/>
            <a:r>
              <a:rPr lang="fr-FR" dirty="0">
                <a:solidFill>
                  <a:srgbClr val="0070C0"/>
                </a:solidFill>
              </a:rPr>
              <a:t>Question 2</a:t>
            </a:r>
            <a:r>
              <a:rPr lang="fr-FR" dirty="0"/>
              <a:t> : « </a:t>
            </a:r>
            <a:r>
              <a:rPr lang="fr-FR" dirty="0" smtClean="0"/>
              <a:t>Quelle plus-value l’installation matérielle apporte-t-elle ?</a:t>
            </a:r>
            <a:r>
              <a:rPr lang="fr-FR" dirty="0"/>
              <a:t> »</a:t>
            </a:r>
          </a:p>
          <a:p>
            <a:pPr marL="457200" lvl="1" indent="0">
              <a:buNone/>
            </a:pPr>
            <a:endParaRPr lang="fr-FR" dirty="0"/>
          </a:p>
        </p:txBody>
      </p:sp>
    </p:spTree>
    <p:extLst>
      <p:ext uri="{BB962C8B-B14F-4D97-AF65-F5344CB8AC3E}">
        <p14:creationId xmlns:p14="http://schemas.microsoft.com/office/powerpoint/2010/main" xmlns="" val="1272524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Titre 1"/>
          <p:cNvSpPr txBox="1">
            <a:spLocks/>
          </p:cNvSpPr>
          <p:nvPr/>
        </p:nvSpPr>
        <p:spPr>
          <a:xfrm>
            <a:off x="646111" y="452718"/>
            <a:ext cx="9404723" cy="76648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Réponse 1 : </a:t>
            </a:r>
            <a:r>
              <a:rPr lang="fr-FR" dirty="0" smtClean="0"/>
              <a:t>Définir les objectifs mathématiques</a:t>
            </a:r>
            <a:endParaRPr lang="fr-FR" dirty="0"/>
          </a:p>
        </p:txBody>
      </p:sp>
      <p:sp>
        <p:nvSpPr>
          <p:cNvPr id="8" name="Espace réservé du contenu 2"/>
          <p:cNvSpPr txBox="1">
            <a:spLocks/>
          </p:cNvSpPr>
          <p:nvPr/>
        </p:nvSpPr>
        <p:spPr>
          <a:xfrm>
            <a:off x="1096601" y="1407736"/>
            <a:ext cx="9998797" cy="50291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smtClean="0"/>
              <a:t>« </a:t>
            </a:r>
            <a:r>
              <a:rPr lang="fr-FR" sz="2600" dirty="0"/>
              <a:t>Au cycle 1, la construction des quantités jusqu’à dix est essentielle. </a:t>
            </a:r>
            <a:r>
              <a:rPr lang="fr-FR" sz="2600" dirty="0" smtClean="0"/>
              <a:t>[…] </a:t>
            </a:r>
            <a:r>
              <a:rPr lang="fr-FR" sz="2600" dirty="0"/>
              <a:t>La stabilisation de la notion de quantité, par exemple </a:t>
            </a:r>
            <a:r>
              <a:rPr lang="fr-FR" sz="2600" dirty="0" smtClean="0"/>
              <a:t>trois, est </a:t>
            </a:r>
            <a:r>
              <a:rPr lang="fr-FR" sz="2600" dirty="0"/>
              <a:t>la capacité à donner, montrer, évaluer ou prendre un, deux ou trois et à </a:t>
            </a:r>
            <a:r>
              <a:rPr lang="fr-FR" sz="2600" b="1" dirty="0"/>
              <a:t>composer </a:t>
            </a:r>
            <a:r>
              <a:rPr lang="fr-FR" sz="2600" b="1" dirty="0" smtClean="0"/>
              <a:t>et décomposer </a:t>
            </a:r>
            <a:r>
              <a:rPr lang="fr-FR" sz="2600" dirty="0"/>
              <a:t>deux et trois. </a:t>
            </a:r>
            <a:endParaRPr lang="fr-FR" sz="2600" dirty="0" smtClean="0"/>
          </a:p>
          <a:p>
            <a:r>
              <a:rPr lang="fr-FR" sz="2600" dirty="0" smtClean="0"/>
              <a:t>Entre </a:t>
            </a:r>
            <a:r>
              <a:rPr lang="fr-FR" sz="2600" dirty="0"/>
              <a:t>deux et quatre ans, stabiliser la connaissance des petits </a:t>
            </a:r>
            <a:r>
              <a:rPr lang="fr-FR" sz="2600" dirty="0" smtClean="0"/>
              <a:t>nombres (jusqu’à </a:t>
            </a:r>
            <a:r>
              <a:rPr lang="fr-FR" sz="2600" dirty="0"/>
              <a:t>cinq) demande des activités nombreuses et variées portant sur la </a:t>
            </a:r>
            <a:r>
              <a:rPr lang="fr-FR" sz="2600" b="1" dirty="0"/>
              <a:t>décomposition </a:t>
            </a:r>
            <a:r>
              <a:rPr lang="fr-FR" sz="2600" b="1" dirty="0" smtClean="0"/>
              <a:t>et recomposition </a:t>
            </a:r>
            <a:r>
              <a:rPr lang="fr-FR" sz="2600" b="1" dirty="0"/>
              <a:t>des petites quantités</a:t>
            </a:r>
            <a:r>
              <a:rPr lang="fr-FR" sz="2600" dirty="0"/>
              <a:t> (trois c’est deux et encore un ; un et encore deux ; quatre </a:t>
            </a:r>
            <a:r>
              <a:rPr lang="fr-FR" sz="2600" dirty="0" smtClean="0"/>
              <a:t>c’est deux </a:t>
            </a:r>
            <a:r>
              <a:rPr lang="fr-FR" sz="2600" dirty="0"/>
              <a:t>et encore deux ; trois et encore un ; un et encore trois), la reconnaissance et l’observation </a:t>
            </a:r>
            <a:r>
              <a:rPr lang="fr-FR" sz="2600" dirty="0" smtClean="0"/>
              <a:t>des constellations </a:t>
            </a:r>
            <a:r>
              <a:rPr lang="fr-FR" sz="2600" dirty="0"/>
              <a:t>du dé, la reconnaissance et l’expression d’une quantité avec les doigts de la main, </a:t>
            </a:r>
            <a:r>
              <a:rPr lang="fr-FR" sz="2600" dirty="0" smtClean="0"/>
              <a:t>la correspondance </a:t>
            </a:r>
            <a:r>
              <a:rPr lang="fr-FR" sz="2600" dirty="0"/>
              <a:t>terme à terme avec une collection de cardinal connu.</a:t>
            </a:r>
            <a:r>
              <a:rPr lang="fr-FR" sz="2600" dirty="0" smtClean="0"/>
              <a:t> » (MEE, 2016, p.33)</a:t>
            </a:r>
          </a:p>
          <a:p>
            <a:pPr>
              <a:buFont typeface="Wingdings" pitchFamily="2" charset="2"/>
              <a:buChar char="Ø"/>
            </a:pPr>
            <a:r>
              <a:rPr lang="fr-FR" sz="2600" i="1" dirty="0" smtClean="0"/>
              <a:t>Pour aller plus loin concernant les notions mathématiques, se rapporter à l’animation de Nathalie BRYANT.</a:t>
            </a:r>
          </a:p>
          <a:p>
            <a:endParaRPr lang="fr-FR" i="1" dirty="0" smtClean="0"/>
          </a:p>
          <a:p>
            <a:pPr marL="0" indent="0">
              <a:buNone/>
            </a:pPr>
            <a:endParaRPr lang="fr-FR" dirty="0" smtClean="0"/>
          </a:p>
          <a:p>
            <a:endParaRPr lang="fr-FR" dirty="0"/>
          </a:p>
        </p:txBody>
      </p:sp>
    </p:spTree>
    <p:extLst>
      <p:ext uri="{BB962C8B-B14F-4D97-AF65-F5344CB8AC3E}">
        <p14:creationId xmlns:p14="http://schemas.microsoft.com/office/powerpoint/2010/main" xmlns="" val="4281848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0" y="50424"/>
            <a:ext cx="12226056" cy="6838950"/>
          </a:xfrm>
          <a:prstGeom prst="rect">
            <a:avLst/>
          </a:prstGeom>
        </p:spPr>
      </p:pic>
      <p:sp>
        <p:nvSpPr>
          <p:cNvPr id="7" name="Titre 1"/>
          <p:cNvSpPr txBox="1">
            <a:spLocks/>
          </p:cNvSpPr>
          <p:nvPr/>
        </p:nvSpPr>
        <p:spPr>
          <a:xfrm>
            <a:off x="790223" y="1366981"/>
            <a:ext cx="10193866" cy="531090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dirty="0" smtClean="0"/>
              <a:t/>
            </a:r>
            <a:br>
              <a:rPr lang="fr-FR" sz="4800" dirty="0" smtClean="0"/>
            </a:br>
            <a:r>
              <a:rPr lang="fr-FR" sz="5800" dirty="0" smtClean="0">
                <a:latin typeface="Calibri "/>
              </a:rPr>
              <a:t>Mettre en œuvre des séances de langage et de</a:t>
            </a:r>
          </a:p>
          <a:p>
            <a:endParaRPr lang="fr-FR" sz="5800" dirty="0">
              <a:latin typeface="Calibri "/>
            </a:endParaRPr>
          </a:p>
          <a:p>
            <a:r>
              <a:rPr lang="fr-FR" sz="5800" dirty="0" smtClean="0">
                <a:latin typeface="Calibri "/>
              </a:rPr>
              <a:t>mathématiques dans le coin cuisine/marchande </a:t>
            </a:r>
          </a:p>
          <a:p>
            <a:endParaRPr lang="fr-FR" sz="5800" dirty="0"/>
          </a:p>
          <a:p>
            <a:r>
              <a:rPr lang="fr-FR" sz="4800" dirty="0" smtClean="0"/>
              <a:t/>
            </a:r>
            <a:br>
              <a:rPr lang="fr-FR" sz="4800" dirty="0" smtClean="0"/>
            </a:br>
            <a:endParaRPr lang="fr-FR" sz="4800" dirty="0" smtClean="0"/>
          </a:p>
          <a:p>
            <a:endParaRPr lang="fr-FR" sz="4800" dirty="0" smtClean="0"/>
          </a:p>
          <a:p>
            <a:endParaRPr lang="fr-FR" sz="4800" dirty="0" smtClean="0"/>
          </a:p>
          <a:p>
            <a:endParaRPr lang="fr-FR" sz="4800" dirty="0" smtClean="0"/>
          </a:p>
          <a:p>
            <a:pPr algn="r"/>
            <a:r>
              <a:rPr lang="fr-FR" sz="4800" b="1" dirty="0" smtClean="0">
                <a:solidFill>
                  <a:schemeClr val="accent1">
                    <a:lumMod val="75000"/>
                  </a:schemeClr>
                </a:solidFill>
              </a:rPr>
              <a:t>Destinataires du document </a:t>
            </a:r>
            <a:r>
              <a:rPr lang="fr-FR" sz="4800" dirty="0" smtClean="0"/>
              <a:t>:</a:t>
            </a:r>
          </a:p>
          <a:p>
            <a:pPr algn="r"/>
            <a:r>
              <a:rPr lang="fr-FR" sz="4800" dirty="0" smtClean="0"/>
              <a:t> </a:t>
            </a:r>
            <a:br>
              <a:rPr lang="fr-FR" sz="4800" dirty="0" smtClean="0"/>
            </a:br>
            <a:r>
              <a:rPr lang="fr-FR" sz="4800" dirty="0" smtClean="0"/>
              <a:t>Enseignants de maternelle</a:t>
            </a:r>
            <a:br>
              <a:rPr lang="fr-FR" sz="4800" dirty="0" smtClean="0"/>
            </a:br>
            <a:r>
              <a:rPr lang="fr-FR" sz="4800" dirty="0" smtClean="0"/>
              <a:t/>
            </a:r>
            <a:br>
              <a:rPr lang="fr-FR" sz="4800" dirty="0" smtClean="0"/>
            </a:br>
            <a:endParaRPr lang="fr-FR" sz="4800" dirty="0"/>
          </a:p>
        </p:txBody>
      </p:sp>
      <p:sp>
        <p:nvSpPr>
          <p:cNvPr id="9" name="Titre 1"/>
          <p:cNvSpPr txBox="1">
            <a:spLocks/>
          </p:cNvSpPr>
          <p:nvPr/>
        </p:nvSpPr>
        <p:spPr>
          <a:xfrm>
            <a:off x="646111" y="452718"/>
            <a:ext cx="9404723" cy="140053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6400" dirty="0" smtClean="0"/>
          </a:p>
          <a:p>
            <a:r>
              <a:rPr lang="fr-FR" sz="6400" dirty="0" smtClean="0">
                <a:solidFill>
                  <a:schemeClr val="accent1">
                    <a:lumMod val="75000"/>
                  </a:schemeClr>
                </a:solidFill>
                <a:latin typeface="Calibri corps"/>
              </a:rPr>
              <a:t>Objectifs </a:t>
            </a:r>
            <a:r>
              <a:rPr lang="fr-FR" sz="6400" dirty="0">
                <a:solidFill>
                  <a:schemeClr val="accent1">
                    <a:lumMod val="75000"/>
                  </a:schemeClr>
                </a:solidFill>
                <a:latin typeface="Calibri corps"/>
              </a:rPr>
              <a:t>de la formation </a:t>
            </a:r>
            <a:r>
              <a:rPr lang="fr-FR" sz="6400" dirty="0" smtClean="0">
                <a:latin typeface="Calibri corps"/>
              </a:rPr>
              <a:t>:</a:t>
            </a:r>
            <a:r>
              <a:rPr lang="fr-FR" dirty="0" smtClean="0">
                <a:latin typeface="Calibri corps"/>
              </a:rPr>
              <a:t/>
            </a:r>
            <a:br>
              <a:rPr lang="fr-FR" dirty="0" smtClean="0">
                <a:latin typeface="Calibri corps"/>
              </a:rPr>
            </a:br>
            <a:endParaRPr lang="fr-FR" dirty="0">
              <a:latin typeface="Calibri corps"/>
            </a:endParaRPr>
          </a:p>
        </p:txBody>
      </p:sp>
    </p:spTree>
    <p:extLst>
      <p:ext uri="{BB962C8B-B14F-4D97-AF65-F5344CB8AC3E}">
        <p14:creationId xmlns:p14="http://schemas.microsoft.com/office/powerpoint/2010/main" xmlns="" val="228182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9230"/>
            <a:ext cx="12226056" cy="6838950"/>
          </a:xfrm>
          <a:prstGeom prst="rect">
            <a:avLst/>
          </a:prstGeom>
        </p:spPr>
      </p:pic>
      <p:sp>
        <p:nvSpPr>
          <p:cNvPr id="6" name="Titre 1"/>
          <p:cNvSpPr txBox="1">
            <a:spLocks/>
          </p:cNvSpPr>
          <p:nvPr/>
        </p:nvSpPr>
        <p:spPr>
          <a:xfrm>
            <a:off x="646111" y="452718"/>
            <a:ext cx="9404723" cy="76648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Réponse 2 : </a:t>
            </a:r>
            <a:r>
              <a:rPr lang="fr-FR" dirty="0" smtClean="0"/>
              <a:t>Aménager le coin marchande</a:t>
            </a:r>
            <a:endParaRPr lang="fr-FR" dirty="0"/>
          </a:p>
        </p:txBody>
      </p:sp>
      <p:sp>
        <p:nvSpPr>
          <p:cNvPr id="8" name="Espace réservé du contenu 2"/>
          <p:cNvSpPr txBox="1">
            <a:spLocks/>
          </p:cNvSpPr>
          <p:nvPr/>
        </p:nvSpPr>
        <p:spPr>
          <a:xfrm>
            <a:off x="646112" y="1404594"/>
            <a:ext cx="10930004" cy="542512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500" dirty="0" smtClean="0"/>
              <a:t>Dans </a:t>
            </a:r>
            <a:r>
              <a:rPr lang="fr-FR" sz="3500" dirty="0"/>
              <a:t>un espace </a:t>
            </a:r>
            <a:r>
              <a:rPr lang="fr-FR" sz="3500" b="1" dirty="0"/>
              <a:t>fixe </a:t>
            </a:r>
            <a:r>
              <a:rPr lang="fr-FR" sz="3500" b="1" dirty="0" smtClean="0"/>
              <a:t>délimité</a:t>
            </a:r>
            <a:r>
              <a:rPr lang="fr-FR" sz="3500" dirty="0" smtClean="0"/>
              <a:t> </a:t>
            </a:r>
            <a:r>
              <a:rPr lang="fr-FR" sz="3500" dirty="0"/>
              <a:t>dans la classe ou dans un espace </a:t>
            </a:r>
            <a:r>
              <a:rPr lang="fr-FR" sz="3500" b="1" dirty="0"/>
              <a:t>commun à plusieurs </a:t>
            </a:r>
            <a:r>
              <a:rPr lang="fr-FR" sz="3500" b="1" dirty="0" smtClean="0"/>
              <a:t>classes </a:t>
            </a:r>
            <a:r>
              <a:rPr lang="fr-FR" sz="3500" dirty="0" smtClean="0"/>
              <a:t>:</a:t>
            </a:r>
            <a:endParaRPr lang="fr-FR" sz="3500" dirty="0"/>
          </a:p>
          <a:p>
            <a:pPr lvl="1"/>
            <a:r>
              <a:rPr lang="fr-FR" sz="4400" dirty="0"/>
              <a:t> </a:t>
            </a:r>
            <a:r>
              <a:rPr lang="fr-FR" sz="3600" dirty="0" smtClean="0"/>
              <a:t>Installer </a:t>
            </a:r>
            <a:r>
              <a:rPr lang="fr-FR" sz="3600" dirty="0"/>
              <a:t>du </a:t>
            </a:r>
            <a:r>
              <a:rPr lang="fr-FR" sz="3600" b="1" dirty="0"/>
              <a:t>mobilier</a:t>
            </a:r>
            <a:r>
              <a:rPr lang="fr-FR" sz="3600" dirty="0"/>
              <a:t> :</a:t>
            </a:r>
          </a:p>
          <a:p>
            <a:pPr lvl="2"/>
            <a:r>
              <a:rPr lang="fr-FR" sz="3300" dirty="0" smtClean="0"/>
              <a:t>Etagères.</a:t>
            </a:r>
            <a:endParaRPr lang="fr-FR" sz="3300" dirty="0"/>
          </a:p>
          <a:p>
            <a:pPr lvl="2"/>
            <a:r>
              <a:rPr lang="fr-FR" sz="3300" dirty="0" smtClean="0"/>
              <a:t>Etal.</a:t>
            </a:r>
            <a:endParaRPr lang="fr-FR" sz="3300" dirty="0"/>
          </a:p>
          <a:p>
            <a:pPr lvl="2"/>
            <a:r>
              <a:rPr lang="fr-FR" sz="3300" dirty="0" smtClean="0"/>
              <a:t>Comptoir.</a:t>
            </a:r>
            <a:endParaRPr lang="fr-FR" sz="3300" dirty="0"/>
          </a:p>
          <a:p>
            <a:pPr lvl="1"/>
            <a:r>
              <a:rPr lang="fr-FR" sz="3600" dirty="0" smtClean="0"/>
              <a:t>Proposer </a:t>
            </a:r>
            <a:r>
              <a:rPr lang="fr-FR" sz="3600" dirty="0"/>
              <a:t>du </a:t>
            </a:r>
            <a:r>
              <a:rPr lang="fr-FR" sz="3600" b="1" dirty="0"/>
              <a:t>matériel</a:t>
            </a:r>
            <a:r>
              <a:rPr lang="fr-FR" sz="3600" dirty="0"/>
              <a:t> </a:t>
            </a:r>
            <a:r>
              <a:rPr lang="fr-FR" sz="3600" dirty="0" smtClean="0"/>
              <a:t>:</a:t>
            </a:r>
            <a:endParaRPr lang="fr-FR" sz="3600" dirty="0"/>
          </a:p>
          <a:p>
            <a:pPr lvl="2"/>
            <a:r>
              <a:rPr lang="fr-FR" sz="3300" dirty="0" smtClean="0"/>
              <a:t>Emballages </a:t>
            </a:r>
            <a:r>
              <a:rPr lang="fr-FR" sz="3300" dirty="0"/>
              <a:t>vides de toutes les familles </a:t>
            </a:r>
            <a:r>
              <a:rPr lang="fr-FR" sz="3300" dirty="0" smtClean="0"/>
              <a:t>d’aliments.</a:t>
            </a:r>
            <a:endParaRPr lang="fr-FR" sz="3300" dirty="0"/>
          </a:p>
          <a:p>
            <a:pPr lvl="2"/>
            <a:r>
              <a:rPr lang="fr-FR" sz="3300" dirty="0" smtClean="0"/>
              <a:t>Fruits </a:t>
            </a:r>
            <a:r>
              <a:rPr lang="fr-FR" sz="3300" dirty="0"/>
              <a:t>et légumes </a:t>
            </a:r>
            <a:r>
              <a:rPr lang="fr-FR" sz="3300" dirty="0" smtClean="0"/>
              <a:t>factices.</a:t>
            </a:r>
            <a:endParaRPr lang="fr-FR" sz="3300" dirty="0"/>
          </a:p>
          <a:p>
            <a:pPr lvl="2"/>
            <a:r>
              <a:rPr lang="fr-FR" sz="3300" dirty="0" smtClean="0"/>
              <a:t>Balance</a:t>
            </a:r>
            <a:r>
              <a:rPr lang="fr-FR" sz="3300" dirty="0"/>
              <a:t>, caisse </a:t>
            </a:r>
            <a:r>
              <a:rPr lang="fr-FR" sz="3300" dirty="0" smtClean="0"/>
              <a:t>enregistreuse.</a:t>
            </a:r>
            <a:endParaRPr lang="fr-FR" sz="3300" dirty="0"/>
          </a:p>
          <a:p>
            <a:pPr lvl="2"/>
            <a:r>
              <a:rPr lang="fr-FR" sz="3300" dirty="0" smtClean="0"/>
              <a:t>Caddies</a:t>
            </a:r>
            <a:r>
              <a:rPr lang="fr-FR" sz="3300" dirty="0"/>
              <a:t>, </a:t>
            </a:r>
            <a:r>
              <a:rPr lang="fr-FR" sz="3300" dirty="0" smtClean="0"/>
              <a:t>paniers.</a:t>
            </a:r>
            <a:endParaRPr lang="fr-FR" sz="3300" dirty="0"/>
          </a:p>
          <a:p>
            <a:pPr lvl="2"/>
            <a:r>
              <a:rPr lang="fr-FR" sz="3300" dirty="0" smtClean="0"/>
              <a:t>Porte-monnaie </a:t>
            </a:r>
            <a:r>
              <a:rPr lang="fr-FR" sz="3300" dirty="0"/>
              <a:t>avec pièces et billets </a:t>
            </a:r>
            <a:r>
              <a:rPr lang="fr-FR" sz="3300" dirty="0" smtClean="0"/>
              <a:t>fictifs.</a:t>
            </a:r>
            <a:endParaRPr lang="fr-FR" sz="3300" dirty="0"/>
          </a:p>
          <a:p>
            <a:pPr lvl="2"/>
            <a:r>
              <a:rPr lang="fr-FR" sz="3300" dirty="0" smtClean="0"/>
              <a:t>Etiquettes </a:t>
            </a:r>
            <a:r>
              <a:rPr lang="fr-FR" sz="3300" dirty="0"/>
              <a:t>avec les noms des denrées et leurs prix.</a:t>
            </a:r>
          </a:p>
          <a:p>
            <a:pPr>
              <a:lnSpc>
                <a:spcPct val="120000"/>
              </a:lnSpc>
            </a:pPr>
            <a:r>
              <a:rPr lang="fr-FR" sz="3500" dirty="0"/>
              <a:t>On pourra </a:t>
            </a:r>
            <a:r>
              <a:rPr lang="fr-FR" sz="3500" b="1" dirty="0"/>
              <a:t>enrichir le coin </a:t>
            </a:r>
            <a:r>
              <a:rPr lang="fr-FR" sz="3500" dirty="0"/>
              <a:t>en apportant des listes de courses, des fruits et légumes de saison, des emballages de denrées utilisées au coin cuisine. On privilégiera les objets et aliments réels de la vie courante. Cet espace est à privilégier à partir de 4/5 ans ; il doit être en </a:t>
            </a:r>
            <a:r>
              <a:rPr lang="fr-FR" sz="3500" b="1" dirty="0"/>
              <a:t>constante évolution</a:t>
            </a:r>
            <a:r>
              <a:rPr lang="fr-FR" sz="3500" dirty="0"/>
              <a:t>.</a:t>
            </a:r>
          </a:p>
          <a:p>
            <a:pPr marL="0" indent="0">
              <a:buNone/>
            </a:pPr>
            <a:endParaRPr lang="fr-FR" i="1" dirty="0" smtClean="0"/>
          </a:p>
          <a:p>
            <a:pPr marL="0" indent="0">
              <a:buNone/>
            </a:pPr>
            <a:endParaRPr lang="fr-FR" dirty="0" smtClean="0"/>
          </a:p>
          <a:p>
            <a:endParaRPr lang="fr-FR" dirty="0"/>
          </a:p>
        </p:txBody>
      </p:sp>
    </p:spTree>
    <p:extLst>
      <p:ext uri="{BB962C8B-B14F-4D97-AF65-F5344CB8AC3E}">
        <p14:creationId xmlns:p14="http://schemas.microsoft.com/office/powerpoint/2010/main" xmlns="" val="1762808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9623"/>
            <a:ext cx="12226056" cy="6838950"/>
          </a:xfrm>
          <a:prstGeom prst="rect">
            <a:avLst/>
          </a:prstGeom>
        </p:spPr>
      </p:pic>
      <p:sp>
        <p:nvSpPr>
          <p:cNvPr id="6" name="Titre 1"/>
          <p:cNvSpPr txBox="1">
            <a:spLocks/>
          </p:cNvSpPr>
          <p:nvPr/>
        </p:nvSpPr>
        <p:spPr>
          <a:xfrm>
            <a:off x="646111" y="452718"/>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rgbClr val="0070C0"/>
                </a:solidFill>
              </a:rPr>
              <a:t>Pour aller plus loin…</a:t>
            </a:r>
            <a:endParaRPr lang="fr-FR" dirty="0">
              <a:solidFill>
                <a:srgbClr val="0070C0"/>
              </a:solidFill>
            </a:endParaRPr>
          </a:p>
        </p:txBody>
      </p:sp>
      <p:sp>
        <p:nvSpPr>
          <p:cNvPr id="7" name="Espace réservé du contenu 2"/>
          <p:cNvSpPr txBox="1">
            <a:spLocks/>
          </p:cNvSpPr>
          <p:nvPr/>
        </p:nvSpPr>
        <p:spPr>
          <a:xfrm>
            <a:off x="1103312" y="2052918"/>
            <a:ext cx="9609996" cy="4195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smtClean="0"/>
          </a:p>
          <a:p>
            <a:r>
              <a:rPr lang="fr-FR" dirty="0" smtClean="0">
                <a:hlinkClick r:id="rId4"/>
              </a:rPr>
              <a:t>Un dossier : Evolution des activités du coin cuisine au jeu de la marchande</a:t>
            </a:r>
            <a:endParaRPr lang="fr-FR" dirty="0" smtClean="0"/>
          </a:p>
          <a:p>
            <a:pPr lvl="1"/>
            <a:r>
              <a:rPr lang="fr-FR" dirty="0" smtClean="0"/>
              <a:t>Objectifs : enrichissement du jeu symbolique dans les coins cuisine et marchande, acquisitions langagières et mathématiques.</a:t>
            </a:r>
          </a:p>
          <a:p>
            <a:pPr lvl="1"/>
            <a:r>
              <a:rPr lang="fr-FR" dirty="0" smtClean="0"/>
              <a:t>Explications, conseils et séquence.</a:t>
            </a:r>
          </a:p>
          <a:p>
            <a:pPr marL="457200" lvl="1" indent="0">
              <a:buNone/>
            </a:pPr>
            <a:r>
              <a:rPr lang="fr-FR" dirty="0" smtClean="0"/>
              <a:t> </a:t>
            </a:r>
          </a:p>
        </p:txBody>
      </p:sp>
    </p:spTree>
    <p:extLst>
      <p:ext uri="{BB962C8B-B14F-4D97-AF65-F5344CB8AC3E}">
        <p14:creationId xmlns:p14="http://schemas.microsoft.com/office/powerpoint/2010/main" xmlns="" val="103006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7" name="Titre 2"/>
          <p:cNvSpPr txBox="1">
            <a:spLocks/>
          </p:cNvSpPr>
          <p:nvPr/>
        </p:nvSpPr>
        <p:spPr>
          <a:xfrm>
            <a:off x="4137890" y="3064452"/>
            <a:ext cx="4059689" cy="74814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smtClean="0">
                <a:solidFill>
                  <a:srgbClr val="0070C0"/>
                </a:solidFill>
              </a:rPr>
              <a:t>Points à retenir</a:t>
            </a:r>
            <a:endParaRPr lang="fr-FR" sz="3600" dirty="0"/>
          </a:p>
        </p:txBody>
      </p:sp>
    </p:spTree>
    <p:extLst>
      <p:ext uri="{BB962C8B-B14F-4D97-AF65-F5344CB8AC3E}">
        <p14:creationId xmlns:p14="http://schemas.microsoft.com/office/powerpoint/2010/main" xmlns="" val="4027036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6" name="Espace réservé du contenu 2"/>
          <p:cNvSpPr txBox="1">
            <a:spLocks/>
          </p:cNvSpPr>
          <p:nvPr/>
        </p:nvSpPr>
        <p:spPr>
          <a:xfrm>
            <a:off x="1103312" y="1219200"/>
            <a:ext cx="9998797" cy="5285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smtClean="0"/>
              <a:t>Concernant le langage :</a:t>
            </a:r>
          </a:p>
          <a:p>
            <a:pPr lvl="1"/>
            <a:r>
              <a:rPr lang="fr-FR" sz="2200" dirty="0" smtClean="0"/>
              <a:t>Le jeu symbolique permet </a:t>
            </a:r>
            <a:r>
              <a:rPr lang="fr-FR" sz="2200" b="1" dirty="0" smtClean="0">
                <a:solidFill>
                  <a:srgbClr val="0070C0"/>
                </a:solidFill>
              </a:rPr>
              <a:t>d’évoquer</a:t>
            </a:r>
            <a:r>
              <a:rPr lang="fr-FR" sz="2200" dirty="0" smtClean="0"/>
              <a:t> des personnages, objets et fait absents. Cette capacité d’évocation est importante pour la construction de </a:t>
            </a:r>
            <a:r>
              <a:rPr lang="fr-FR" sz="2200" b="1" dirty="0" smtClean="0">
                <a:solidFill>
                  <a:srgbClr val="FF0000"/>
                </a:solidFill>
              </a:rPr>
              <a:t>l’abstraction</a:t>
            </a:r>
            <a:r>
              <a:rPr lang="fr-FR" sz="2200" dirty="0" smtClean="0"/>
              <a:t>.</a:t>
            </a:r>
          </a:p>
          <a:p>
            <a:pPr lvl="1"/>
            <a:r>
              <a:rPr lang="fr-FR" sz="2200" dirty="0" smtClean="0"/>
              <a:t>Définir les </a:t>
            </a:r>
            <a:r>
              <a:rPr lang="fr-FR" sz="2200" b="1" dirty="0" smtClean="0">
                <a:solidFill>
                  <a:srgbClr val="00B050"/>
                </a:solidFill>
              </a:rPr>
              <a:t>objectifs langagiers </a:t>
            </a:r>
            <a:r>
              <a:rPr lang="fr-FR" sz="2200" dirty="0" smtClean="0"/>
              <a:t>avant la séquence, répéter et faire utiliser les structures et le vocabulaire définis sont un gage d’efficacité.</a:t>
            </a:r>
          </a:p>
          <a:p>
            <a:pPr lvl="1"/>
            <a:r>
              <a:rPr lang="fr-FR" sz="2200" dirty="0" smtClean="0"/>
              <a:t>Il est nécessaire de proposer des </a:t>
            </a:r>
            <a:r>
              <a:rPr lang="fr-FR" sz="2200" b="1" dirty="0" smtClean="0">
                <a:solidFill>
                  <a:srgbClr val="FFC000"/>
                </a:solidFill>
              </a:rPr>
              <a:t>temps d’appropriation </a:t>
            </a:r>
            <a:r>
              <a:rPr lang="fr-FR" sz="2200" dirty="0" smtClean="0"/>
              <a:t>du vocabulaire et des structures tout au long de la séquence.</a:t>
            </a:r>
          </a:p>
          <a:p>
            <a:pPr lvl="1"/>
            <a:endParaRPr lang="fr-FR" sz="2200" dirty="0" smtClean="0"/>
          </a:p>
          <a:p>
            <a:r>
              <a:rPr lang="fr-FR" sz="2600" dirty="0" smtClean="0"/>
              <a:t>Concernant les mathématiques :</a:t>
            </a:r>
          </a:p>
          <a:p>
            <a:pPr lvl="1"/>
            <a:r>
              <a:rPr lang="fr-FR" sz="2200" dirty="0" smtClean="0"/>
              <a:t>Le jeu doit être </a:t>
            </a:r>
            <a:r>
              <a:rPr lang="fr-FR" sz="2200" b="1" dirty="0" smtClean="0">
                <a:solidFill>
                  <a:srgbClr val="0070C0"/>
                </a:solidFill>
              </a:rPr>
              <a:t>structuré</a:t>
            </a:r>
            <a:r>
              <a:rPr lang="fr-FR" sz="2200" dirty="0" smtClean="0"/>
              <a:t> pour réaliser des apprentissages spécifiques.</a:t>
            </a:r>
          </a:p>
          <a:p>
            <a:pPr lvl="1"/>
            <a:r>
              <a:rPr lang="fr-FR" sz="2200" dirty="0" smtClean="0"/>
              <a:t>La </a:t>
            </a:r>
            <a:r>
              <a:rPr lang="fr-FR" sz="2200" b="1" dirty="0" smtClean="0">
                <a:solidFill>
                  <a:srgbClr val="FF0000"/>
                </a:solidFill>
              </a:rPr>
              <a:t>décomposition et recomposition </a:t>
            </a:r>
            <a:r>
              <a:rPr lang="fr-FR" sz="2200" dirty="0" smtClean="0"/>
              <a:t>des quantités est essentielle pour stabiliser la connaissance des petits nombres.</a:t>
            </a:r>
          </a:p>
          <a:p>
            <a:pPr lvl="1"/>
            <a:r>
              <a:rPr lang="fr-FR" sz="2200" b="1" dirty="0" smtClean="0">
                <a:solidFill>
                  <a:srgbClr val="00B050"/>
                </a:solidFill>
              </a:rPr>
              <a:t>L’aménagement</a:t>
            </a:r>
            <a:r>
              <a:rPr lang="fr-FR" sz="2200" dirty="0" smtClean="0"/>
              <a:t>, en apportant sens et réalisme, sert les objectifs visés.</a:t>
            </a:r>
          </a:p>
          <a:p>
            <a:endParaRPr lang="fr-FR" i="1" dirty="0" smtClean="0"/>
          </a:p>
          <a:p>
            <a:pPr marL="0" indent="0">
              <a:buNone/>
            </a:pPr>
            <a:endParaRPr lang="fr-FR" dirty="0" smtClean="0"/>
          </a:p>
          <a:p>
            <a:endParaRPr lang="fr-FR" dirty="0"/>
          </a:p>
        </p:txBody>
      </p:sp>
      <p:sp>
        <p:nvSpPr>
          <p:cNvPr id="7" name="Titre 1"/>
          <p:cNvSpPr txBox="1">
            <a:spLocks/>
          </p:cNvSpPr>
          <p:nvPr/>
        </p:nvSpPr>
        <p:spPr>
          <a:xfrm>
            <a:off x="646111" y="452718"/>
            <a:ext cx="9404723" cy="711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En résumé</a:t>
            </a:r>
            <a:endParaRPr lang="fr-FR" dirty="0"/>
          </a:p>
        </p:txBody>
      </p:sp>
    </p:spTree>
    <p:extLst>
      <p:ext uri="{BB962C8B-B14F-4D97-AF65-F5344CB8AC3E}">
        <p14:creationId xmlns:p14="http://schemas.microsoft.com/office/powerpoint/2010/main" xmlns="" val="2504084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4" name="Rectangle 3"/>
          <p:cNvSpPr/>
          <p:nvPr/>
        </p:nvSpPr>
        <p:spPr>
          <a:xfrm>
            <a:off x="3240376" y="2976860"/>
            <a:ext cx="5711247" cy="923330"/>
          </a:xfrm>
          <a:prstGeom prst="rect">
            <a:avLst/>
          </a:prstGeom>
        </p:spPr>
        <p:txBody>
          <a:bodyPr wrap="square">
            <a:spAutoFit/>
          </a:bodyPr>
          <a:lstStyle/>
          <a:p>
            <a:pPr algn="ctr"/>
            <a:r>
              <a:rPr lang="fr-FR" sz="5400" dirty="0" smtClean="0">
                <a:solidFill>
                  <a:srgbClr val="0070C0"/>
                </a:solidFill>
              </a:rPr>
              <a:t>Cadre de référence</a:t>
            </a:r>
            <a:endParaRPr lang="fr-FR" sz="5400" dirty="0">
              <a:solidFill>
                <a:srgbClr val="0070C0"/>
              </a:solidFill>
            </a:endParaRPr>
          </a:p>
        </p:txBody>
      </p:sp>
    </p:spTree>
    <p:extLst>
      <p:ext uri="{BB962C8B-B14F-4D97-AF65-F5344CB8AC3E}">
        <p14:creationId xmlns:p14="http://schemas.microsoft.com/office/powerpoint/2010/main" xmlns="" val="2325753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6" name="Titre 1"/>
          <p:cNvSpPr txBox="1">
            <a:spLocks/>
          </p:cNvSpPr>
          <p:nvPr/>
        </p:nvSpPr>
        <p:spPr>
          <a:xfrm>
            <a:off x="646111" y="452718"/>
            <a:ext cx="9404723" cy="1400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smtClean="0">
              <a:solidFill>
                <a:srgbClr val="0070C0"/>
              </a:solidFill>
            </a:endParaRPr>
          </a:p>
          <a:p>
            <a:r>
              <a:rPr lang="fr-FR" sz="5400" dirty="0">
                <a:solidFill>
                  <a:srgbClr val="0070C0"/>
                </a:solidFill>
              </a:rPr>
              <a:t>1) </a:t>
            </a:r>
            <a:r>
              <a:rPr lang="fr-FR" sz="5400" dirty="0" smtClean="0">
                <a:solidFill>
                  <a:srgbClr val="0070C0"/>
                </a:solidFill>
              </a:rPr>
              <a:t>Le langage </a:t>
            </a:r>
            <a:r>
              <a:rPr lang="fr-FR" sz="5400" dirty="0">
                <a:solidFill>
                  <a:srgbClr val="0070C0"/>
                </a:solidFill>
              </a:rPr>
              <a:t>:</a:t>
            </a:r>
          </a:p>
          <a:p>
            <a:endParaRPr lang="fr-FR" dirty="0"/>
          </a:p>
        </p:txBody>
      </p:sp>
      <p:sp>
        <p:nvSpPr>
          <p:cNvPr id="7" name="Espace réservé du contenu 2"/>
          <p:cNvSpPr txBox="1">
            <a:spLocks/>
          </p:cNvSpPr>
          <p:nvPr/>
        </p:nvSpPr>
        <p:spPr>
          <a:xfrm>
            <a:off x="1103312" y="1545996"/>
            <a:ext cx="10048597" cy="51187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100" dirty="0" smtClean="0"/>
          </a:p>
          <a:p>
            <a:pPr lvl="1"/>
            <a:r>
              <a:rPr lang="fr-FR" sz="2800" b="1" dirty="0" smtClean="0"/>
              <a:t>Domaine</a:t>
            </a:r>
            <a:r>
              <a:rPr lang="fr-FR" sz="2800" dirty="0" smtClean="0"/>
              <a:t> : Mobiliser le langage dans toutes ses dimensions.</a:t>
            </a:r>
          </a:p>
          <a:p>
            <a:pPr marL="457200" lvl="1" indent="0">
              <a:buFont typeface="Arial" panose="020B0604020202020204" pitchFamily="34" charset="0"/>
              <a:buNone/>
            </a:pPr>
            <a:endParaRPr lang="fr-FR" sz="2800" dirty="0" smtClean="0"/>
          </a:p>
          <a:p>
            <a:pPr lvl="1"/>
            <a:r>
              <a:rPr lang="fr-FR" sz="2800" b="1" dirty="0" smtClean="0"/>
              <a:t>Champ</a:t>
            </a:r>
            <a:r>
              <a:rPr lang="fr-FR" sz="2800" dirty="0" smtClean="0"/>
              <a:t> : </a:t>
            </a:r>
          </a:p>
          <a:p>
            <a:pPr lvl="2"/>
            <a:r>
              <a:rPr lang="fr-FR" sz="2800" dirty="0" smtClean="0"/>
              <a:t>L’oral : Comprendre et apprendre.</a:t>
            </a:r>
          </a:p>
          <a:p>
            <a:pPr lvl="2"/>
            <a:r>
              <a:rPr lang="fr-FR" sz="2800" dirty="0" smtClean="0"/>
              <a:t>L’oral : Echanger et réfléchir avec les autres.</a:t>
            </a:r>
          </a:p>
          <a:p>
            <a:pPr marL="400050" lvl="1" indent="0">
              <a:buFont typeface="Arial" panose="020B0604020202020204" pitchFamily="34" charset="0"/>
              <a:buNone/>
            </a:pPr>
            <a:r>
              <a:rPr lang="fr-FR" sz="2800" dirty="0" smtClean="0"/>
              <a:t> </a:t>
            </a:r>
          </a:p>
          <a:p>
            <a:pPr lvl="1"/>
            <a:r>
              <a:rPr lang="fr-FR" sz="2800" b="1" dirty="0" smtClean="0"/>
              <a:t>Attendus de fin de cycle </a:t>
            </a:r>
            <a:r>
              <a:rPr lang="fr-FR" sz="2800" dirty="0" smtClean="0"/>
              <a:t>:</a:t>
            </a:r>
          </a:p>
          <a:p>
            <a:pPr lvl="2"/>
            <a:r>
              <a:rPr lang="fr-FR" sz="2800" dirty="0" smtClean="0"/>
              <a:t>Pratiquer divers usages du langage oral :  raconter, décrire, évoquer, expliquer, questionner, proposer des solutions, discuter un point de vue.</a:t>
            </a:r>
          </a:p>
          <a:p>
            <a:pPr lvl="2"/>
            <a:r>
              <a:rPr lang="fr-FR" sz="2800" dirty="0" smtClean="0"/>
              <a:t>S’exprimer et se faire comprendre dans un langage syntaxiquement correct et précis.</a:t>
            </a:r>
          </a:p>
          <a:p>
            <a:endParaRPr lang="fr-FR" dirty="0"/>
          </a:p>
        </p:txBody>
      </p:sp>
    </p:spTree>
    <p:extLst>
      <p:ext uri="{BB962C8B-B14F-4D97-AF65-F5344CB8AC3E}">
        <p14:creationId xmlns:p14="http://schemas.microsoft.com/office/powerpoint/2010/main" xmlns="" val="1492077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9623"/>
            <a:ext cx="12226056" cy="6838950"/>
          </a:xfrm>
          <a:prstGeom prst="rect">
            <a:avLst/>
          </a:prstGeom>
        </p:spPr>
      </p:pic>
      <p:sp>
        <p:nvSpPr>
          <p:cNvPr id="6" name="Titre 1"/>
          <p:cNvSpPr txBox="1">
            <a:spLocks/>
          </p:cNvSpPr>
          <p:nvPr/>
        </p:nvSpPr>
        <p:spPr>
          <a:xfrm>
            <a:off x="646111" y="452718"/>
            <a:ext cx="9404723" cy="1400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smtClean="0"/>
          </a:p>
          <a:p>
            <a:r>
              <a:rPr lang="fr-FR" sz="5400" dirty="0">
                <a:solidFill>
                  <a:srgbClr val="0070C0"/>
                </a:solidFill>
              </a:rPr>
              <a:t>2) </a:t>
            </a:r>
            <a:r>
              <a:rPr lang="fr-FR" sz="5400" dirty="0" smtClean="0">
                <a:solidFill>
                  <a:srgbClr val="0070C0"/>
                </a:solidFill>
              </a:rPr>
              <a:t>Les mathématiques </a:t>
            </a:r>
            <a:r>
              <a:rPr lang="fr-FR" sz="5400" dirty="0">
                <a:solidFill>
                  <a:srgbClr val="0070C0"/>
                </a:solidFill>
              </a:rPr>
              <a:t>:</a:t>
            </a:r>
          </a:p>
          <a:p>
            <a:endParaRPr lang="fr-FR" dirty="0"/>
          </a:p>
        </p:txBody>
      </p:sp>
      <p:sp>
        <p:nvSpPr>
          <p:cNvPr id="7" name="Espace réservé du contenu 2"/>
          <p:cNvSpPr txBox="1">
            <a:spLocks/>
          </p:cNvSpPr>
          <p:nvPr/>
        </p:nvSpPr>
        <p:spPr>
          <a:xfrm>
            <a:off x="744718" y="1480008"/>
            <a:ext cx="10609082" cy="53779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100" dirty="0" smtClean="0"/>
          </a:p>
          <a:p>
            <a:pPr lvl="1"/>
            <a:r>
              <a:rPr lang="fr-FR" sz="2800" b="1" dirty="0" smtClean="0"/>
              <a:t>Domaine</a:t>
            </a:r>
            <a:r>
              <a:rPr lang="fr-FR" sz="2800" dirty="0" smtClean="0"/>
              <a:t> : Construire les premiers outils pour structurer sa pensée.</a:t>
            </a:r>
          </a:p>
          <a:p>
            <a:pPr marL="457200" lvl="1" indent="0">
              <a:buFont typeface="Arial" panose="020B0604020202020204" pitchFamily="34" charset="0"/>
              <a:buNone/>
            </a:pPr>
            <a:endParaRPr lang="fr-FR" sz="2800" dirty="0" smtClean="0"/>
          </a:p>
          <a:p>
            <a:pPr lvl="1"/>
            <a:r>
              <a:rPr lang="fr-FR" sz="2800" b="1" dirty="0" smtClean="0"/>
              <a:t>Champ</a:t>
            </a:r>
            <a:r>
              <a:rPr lang="fr-FR" sz="2800" dirty="0" smtClean="0"/>
              <a:t> : Découvrir les nombres et leurs utilisations.</a:t>
            </a:r>
          </a:p>
          <a:p>
            <a:pPr marL="400050" lvl="1" indent="0">
              <a:buFont typeface="Arial" panose="020B0604020202020204" pitchFamily="34" charset="0"/>
              <a:buNone/>
            </a:pPr>
            <a:r>
              <a:rPr lang="fr-FR" sz="2800" dirty="0" smtClean="0"/>
              <a:t> </a:t>
            </a:r>
          </a:p>
          <a:p>
            <a:pPr lvl="1"/>
            <a:r>
              <a:rPr lang="fr-FR" sz="2800" b="1" dirty="0" smtClean="0"/>
              <a:t>Attendus de fin de cycle</a:t>
            </a:r>
            <a:r>
              <a:rPr lang="fr-FR" sz="2800" dirty="0" smtClean="0"/>
              <a:t> :</a:t>
            </a:r>
          </a:p>
          <a:p>
            <a:pPr lvl="2"/>
            <a:r>
              <a:rPr lang="fr-FR" sz="2600" dirty="0" smtClean="0"/>
              <a:t>Réaliser une collection dont le cardinal est donné. Utiliser le dénombrement pour comparer deux quantités, pour constituer une collection d’une taille donnée ou pour réaliser une collection de quantité égale à la collection proposée.</a:t>
            </a:r>
          </a:p>
          <a:p>
            <a:pPr lvl="2"/>
            <a:r>
              <a:rPr lang="fr-FR" sz="2600" dirty="0" smtClean="0"/>
              <a:t>Quantifier des collections jusqu’à dix au moins ; les composer et les décomposer par manipulations effectives puis mentales. Dire combien il faut ajouter ou enlever pour obtenir des quantités ne dépassant pas dix.</a:t>
            </a:r>
          </a:p>
          <a:p>
            <a:endParaRPr lang="fr-FR" dirty="0"/>
          </a:p>
        </p:txBody>
      </p:sp>
    </p:spTree>
    <p:extLst>
      <p:ext uri="{BB962C8B-B14F-4D97-AF65-F5344CB8AC3E}">
        <p14:creationId xmlns:p14="http://schemas.microsoft.com/office/powerpoint/2010/main" xmlns="" val="241389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4" name="Rectangle 3"/>
          <p:cNvSpPr/>
          <p:nvPr/>
        </p:nvSpPr>
        <p:spPr>
          <a:xfrm>
            <a:off x="2766942" y="2976860"/>
            <a:ext cx="6624060" cy="923330"/>
          </a:xfrm>
          <a:prstGeom prst="rect">
            <a:avLst/>
          </a:prstGeom>
        </p:spPr>
        <p:txBody>
          <a:bodyPr wrap="square">
            <a:spAutoFit/>
          </a:bodyPr>
          <a:lstStyle/>
          <a:p>
            <a:pPr algn="ctr"/>
            <a:r>
              <a:rPr lang="fr-FR" sz="5400" dirty="0" smtClean="0">
                <a:solidFill>
                  <a:srgbClr val="0070C0"/>
                </a:solidFill>
              </a:rPr>
              <a:t>Documents ressources</a:t>
            </a:r>
            <a:endParaRPr lang="fr-FR" sz="5400" dirty="0">
              <a:solidFill>
                <a:srgbClr val="0070C0"/>
              </a:solidFill>
            </a:endParaRPr>
          </a:p>
        </p:txBody>
      </p:sp>
    </p:spTree>
    <p:extLst>
      <p:ext uri="{BB962C8B-B14F-4D97-AF65-F5344CB8AC3E}">
        <p14:creationId xmlns:p14="http://schemas.microsoft.com/office/powerpoint/2010/main" xmlns="" val="11962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Titre 1"/>
          <p:cNvSpPr txBox="1">
            <a:spLocks/>
          </p:cNvSpPr>
          <p:nvPr/>
        </p:nvSpPr>
        <p:spPr>
          <a:xfrm>
            <a:off x="646111" y="452718"/>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sp>
        <p:nvSpPr>
          <p:cNvPr id="7" name="Espace réservé du contenu 2"/>
          <p:cNvSpPr txBox="1">
            <a:spLocks/>
          </p:cNvSpPr>
          <p:nvPr/>
        </p:nvSpPr>
        <p:spPr>
          <a:xfrm>
            <a:off x="1103312" y="669303"/>
            <a:ext cx="9351014" cy="58540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Ministère de l’éducation et de l’enseignement supérieur, de la jeunesse et des sports. (2016). </a:t>
            </a:r>
            <a:r>
              <a:rPr lang="fr-FR" i="1" dirty="0" smtClean="0"/>
              <a:t>Programmes 2016 adaptés à la Polynésie française Cycle 1</a:t>
            </a:r>
            <a:r>
              <a:rPr lang="fr-FR" dirty="0" smtClean="0"/>
              <a:t>.</a:t>
            </a:r>
          </a:p>
          <a:p>
            <a:pPr marL="0" indent="0">
              <a:buNone/>
            </a:pPr>
            <a:endParaRPr lang="fr-FR" dirty="0" smtClean="0"/>
          </a:p>
          <a:p>
            <a:r>
              <a:rPr lang="fr-FR" dirty="0"/>
              <a:t>Ministère de l’éducation nationale</a:t>
            </a:r>
            <a:r>
              <a:rPr lang="fr-FR" dirty="0" smtClean="0"/>
              <a:t>. (2015). </a:t>
            </a:r>
            <a:r>
              <a:rPr lang="fr-FR" i="1" dirty="0" smtClean="0"/>
              <a:t>Ressources maternelle. Mobiliser le langage dans toutes ses dimensions : Cadrage général</a:t>
            </a:r>
            <a:r>
              <a:rPr lang="fr-FR" dirty="0" smtClean="0"/>
              <a:t>.</a:t>
            </a:r>
          </a:p>
          <a:p>
            <a:endParaRPr lang="fr-FR" dirty="0" smtClean="0"/>
          </a:p>
          <a:p>
            <a:pPr marL="0" indent="0"/>
            <a:r>
              <a:rPr lang="fr-FR" dirty="0" smtClean="0"/>
              <a:t>Animation de Natalie  BRYANT professeur à l’ESPE Polynésie </a:t>
            </a:r>
          </a:p>
          <a:p>
            <a:r>
              <a:rPr lang="fr-FR" dirty="0" smtClean="0"/>
              <a:t>Piaget, J., &amp; </a:t>
            </a:r>
            <a:r>
              <a:rPr lang="fr-FR" dirty="0" err="1" smtClean="0"/>
              <a:t>Inhelder</a:t>
            </a:r>
            <a:r>
              <a:rPr lang="fr-FR" dirty="0" smtClean="0"/>
              <a:t>, B. (2012). </a:t>
            </a:r>
            <a:r>
              <a:rPr lang="fr-FR" i="1" dirty="0" smtClean="0"/>
              <a:t>La psychologie de l’enfant (éd. 3</a:t>
            </a:r>
            <a:r>
              <a:rPr lang="fr-FR" i="1" baseline="30000" dirty="0" smtClean="0"/>
              <a:t>e</a:t>
            </a:r>
            <a:r>
              <a:rPr lang="fr-FR" i="1" dirty="0" smtClean="0"/>
              <a:t>)</a:t>
            </a:r>
            <a:r>
              <a:rPr lang="fr-FR" dirty="0"/>
              <a:t>.</a:t>
            </a:r>
            <a:r>
              <a:rPr lang="fr-FR" dirty="0" smtClean="0"/>
              <a:t> PUF.</a:t>
            </a:r>
          </a:p>
          <a:p>
            <a:endParaRPr lang="fr-FR" dirty="0" smtClean="0"/>
          </a:p>
          <a:p>
            <a:r>
              <a:rPr lang="fr-FR" dirty="0" err="1" smtClean="0"/>
              <a:t>Bossis</a:t>
            </a:r>
            <a:r>
              <a:rPr lang="fr-FR" dirty="0" smtClean="0"/>
              <a:t>, J., Dumas, C., </a:t>
            </a:r>
            <a:r>
              <a:rPr lang="fr-FR" dirty="0" err="1" smtClean="0"/>
              <a:t>Livérato</a:t>
            </a:r>
            <a:r>
              <a:rPr lang="fr-FR" dirty="0" smtClean="0"/>
              <a:t>, C., &amp; Méjean, C. (2015). </a:t>
            </a:r>
            <a:r>
              <a:rPr lang="fr-FR" i="1" dirty="0" smtClean="0"/>
              <a:t>Aménager les espaces pour mieux apprendre. A l’école de la bienveillance</a:t>
            </a:r>
            <a:r>
              <a:rPr lang="fr-FR" dirty="0" smtClean="0"/>
              <a:t>. RETZ.</a:t>
            </a:r>
          </a:p>
          <a:p>
            <a:endParaRPr lang="fr-FR" i="1" dirty="0" smtClean="0"/>
          </a:p>
          <a:p>
            <a:endParaRPr lang="fr-FR" dirty="0"/>
          </a:p>
        </p:txBody>
      </p:sp>
    </p:spTree>
    <p:extLst>
      <p:ext uri="{BB962C8B-B14F-4D97-AF65-F5344CB8AC3E}">
        <p14:creationId xmlns:p14="http://schemas.microsoft.com/office/powerpoint/2010/main" xmlns="" val="4035758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4" name="Rectangle 3"/>
          <p:cNvSpPr/>
          <p:nvPr/>
        </p:nvSpPr>
        <p:spPr>
          <a:xfrm>
            <a:off x="3048000" y="2976860"/>
            <a:ext cx="6096000" cy="923330"/>
          </a:xfrm>
          <a:prstGeom prst="rect">
            <a:avLst/>
          </a:prstGeom>
        </p:spPr>
        <p:txBody>
          <a:bodyPr>
            <a:spAutoFit/>
          </a:bodyPr>
          <a:lstStyle/>
          <a:p>
            <a:pPr algn="ctr"/>
            <a:r>
              <a:rPr lang="fr-FR" sz="5400" dirty="0">
                <a:solidFill>
                  <a:srgbClr val="0070C0"/>
                </a:solidFill>
              </a:rPr>
              <a:t>Les contenus </a:t>
            </a:r>
          </a:p>
        </p:txBody>
      </p:sp>
    </p:spTree>
    <p:extLst>
      <p:ext uri="{BB962C8B-B14F-4D97-AF65-F5344CB8AC3E}">
        <p14:creationId xmlns:p14="http://schemas.microsoft.com/office/powerpoint/2010/main" xmlns="" val="4208605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xmlns=""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4" name="Rectangle 3"/>
          <p:cNvSpPr/>
          <p:nvPr/>
        </p:nvSpPr>
        <p:spPr>
          <a:xfrm>
            <a:off x="2001328" y="2099696"/>
            <a:ext cx="7643004"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a:spAutoFit/>
          </a:bodyPr>
          <a:lstStyle/>
          <a:p>
            <a:pPr algn="ctr"/>
            <a:r>
              <a:rPr lang="fr-FR" sz="5400" dirty="0" smtClean="0">
                <a:solidFill>
                  <a:srgbClr val="0070C0"/>
                </a:solidFill>
              </a:rPr>
              <a:t>PARTIE 1: </a:t>
            </a:r>
          </a:p>
          <a:p>
            <a:pPr algn="ctr"/>
            <a:r>
              <a:rPr lang="fr-FR" sz="5400" dirty="0" smtClean="0">
                <a:solidFill>
                  <a:srgbClr val="0070C0"/>
                </a:solidFill>
              </a:rPr>
              <a:t>LE  LANGAGE </a:t>
            </a:r>
            <a:endParaRPr lang="fr-FR" sz="5400" dirty="0">
              <a:solidFill>
                <a:srgbClr val="0070C0"/>
              </a:solidFill>
            </a:endParaRPr>
          </a:p>
        </p:txBody>
      </p:sp>
    </p:spTree>
    <p:extLst>
      <p:ext uri="{BB962C8B-B14F-4D97-AF65-F5344CB8AC3E}">
        <p14:creationId xmlns:p14="http://schemas.microsoft.com/office/powerpoint/2010/main" xmlns="" val="4208605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3558</TotalTime>
  <Words>857</Words>
  <Application>Microsoft Office PowerPoint</Application>
  <PresentationFormat>Personnalisé</PresentationFormat>
  <Paragraphs>177</Paragraphs>
  <Slides>23</Slides>
  <Notes>12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Pina ONOHEA</dc:creator>
  <cp:lastModifiedBy>Sabrina</cp:lastModifiedBy>
  <cp:revision>74</cp:revision>
  <dcterms:created xsi:type="dcterms:W3CDTF">2019-10-24T23:24:01Z</dcterms:created>
  <dcterms:modified xsi:type="dcterms:W3CDTF">2021-02-19T22:24:59Z</dcterms:modified>
</cp:coreProperties>
</file>