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5"/>
  </p:notesMasterIdLst>
  <p:sldIdLst>
    <p:sldId id="257" r:id="rId2"/>
    <p:sldId id="259" r:id="rId3"/>
    <p:sldId id="270" r:id="rId4"/>
    <p:sldId id="268" r:id="rId5"/>
    <p:sldId id="260" r:id="rId6"/>
    <p:sldId id="261" r:id="rId7"/>
    <p:sldId id="269" r:id="rId8"/>
    <p:sldId id="262" r:id="rId9"/>
    <p:sldId id="263" r:id="rId10"/>
    <p:sldId id="264" r:id="rId11"/>
    <p:sldId id="265" r:id="rId12"/>
    <p:sldId id="266" r:id="rId13"/>
    <p:sldId id="267"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0"/>
    <p:restoredTop sz="90143" autoAdjust="0"/>
  </p:normalViewPr>
  <p:slideViewPr>
    <p:cSldViewPr snapToGrid="0" snapToObjects="1">
      <p:cViewPr varScale="1">
        <p:scale>
          <a:sx n="41" d="100"/>
          <a:sy n="41" d="100"/>
        </p:scale>
        <p:origin x="-102" y="-61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320562-988A-466B-B1C9-9419FDD41B70}" type="datetimeFigureOut">
              <a:rPr lang="fr-FR" smtClean="0"/>
              <a:pPr/>
              <a:t>18/02/2021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43D5E6-4898-44EF-847E-7A0280C92256}"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843D5E6-4898-44EF-847E-7A0280C92256}" type="slidenum">
              <a:rPr lang="fr-FR" smtClean="0"/>
              <a:pPr/>
              <a:t>6</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Bien insister sur les</a:t>
            </a:r>
            <a:r>
              <a:rPr lang="fr-FR" baseline="0" dirty="0" smtClean="0"/>
              <a:t> éléments</a:t>
            </a:r>
            <a:r>
              <a:rPr lang="fr-FR" dirty="0" smtClean="0"/>
              <a:t> </a:t>
            </a:r>
            <a:r>
              <a:rPr lang="fr-FR" baseline="0" dirty="0" smtClean="0"/>
              <a:t>soulignées. Toutes les étapes des progrès ne doivent pas obligatoirement figurer , seulement les progrès majeurs peuvent êtres mentionnés. Il faut distinguer la progression des notions, des apprentissage et les étapes majeures à mettre dans le carnet de suivi. La progression des apprentissage constitue un repère pour l’enseignant, seul la représentation de quelques situations ou traces écrites pourront être mis dans le carnet de </a:t>
            </a:r>
            <a:r>
              <a:rPr lang="fr-FR" baseline="0" dirty="0" err="1" smtClean="0"/>
              <a:t>suvi</a:t>
            </a:r>
            <a:r>
              <a:rPr lang="fr-FR" baseline="0" dirty="0" smtClean="0"/>
              <a:t>.</a:t>
            </a:r>
          </a:p>
          <a:p>
            <a:r>
              <a:rPr lang="fr-FR" baseline="0" dirty="0" smtClean="0"/>
              <a:t>Montrer le document de superposition des progressivités et observables. </a:t>
            </a:r>
            <a:endParaRPr lang="fr-FR" dirty="0"/>
          </a:p>
        </p:txBody>
      </p:sp>
      <p:sp>
        <p:nvSpPr>
          <p:cNvPr id="4" name="Espace réservé du numéro de diapositive 3"/>
          <p:cNvSpPr>
            <a:spLocks noGrp="1"/>
          </p:cNvSpPr>
          <p:nvPr>
            <p:ph type="sldNum" sz="quarter" idx="10"/>
          </p:nvPr>
        </p:nvSpPr>
        <p:spPr/>
        <p:txBody>
          <a:bodyPr/>
          <a:lstStyle/>
          <a:p>
            <a:fld id="{9843D5E6-4898-44EF-847E-7A0280C92256}" type="slidenum">
              <a:rPr lang="fr-FR" smtClean="0"/>
              <a:pPr/>
              <a:t>7</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Idée de cheminement pour la construction  de la compétence.</a:t>
            </a:r>
            <a:endParaRPr lang="fr-FR" dirty="0"/>
          </a:p>
        </p:txBody>
      </p:sp>
      <p:sp>
        <p:nvSpPr>
          <p:cNvPr id="4" name="Espace réservé du numéro de diapositive 3"/>
          <p:cNvSpPr>
            <a:spLocks noGrp="1"/>
          </p:cNvSpPr>
          <p:nvPr>
            <p:ph type="sldNum" sz="quarter" idx="10"/>
          </p:nvPr>
        </p:nvSpPr>
        <p:spPr/>
        <p:txBody>
          <a:bodyPr/>
          <a:lstStyle/>
          <a:p>
            <a:fld id="{9843D5E6-4898-44EF-847E-7A0280C92256}" type="slidenum">
              <a:rPr lang="fr-FR" smtClean="0"/>
              <a:pPr/>
              <a:t>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Cela ne peut pas constituer un carnet de suivi.</a:t>
            </a:r>
          </a:p>
          <a:p>
            <a:r>
              <a:rPr lang="fr-FR" dirty="0" smtClean="0"/>
              <a:t>Pourquoi?</a:t>
            </a:r>
          </a:p>
          <a:p>
            <a:r>
              <a:rPr lang="fr-FR" dirty="0" smtClean="0"/>
              <a:t>Les étapes sont déjà prédéfinies, comment faire si l’enfant ne rentre pas dans ce cadre.</a:t>
            </a:r>
            <a:r>
              <a:rPr lang="fr-FR" baseline="0" dirty="0" smtClean="0"/>
              <a:t> Il n’ y a pas de date. Les commentaires sont déjà écrit et non personnalisés…</a:t>
            </a:r>
            <a:endParaRPr lang="fr-FR" dirty="0"/>
          </a:p>
        </p:txBody>
      </p:sp>
      <p:sp>
        <p:nvSpPr>
          <p:cNvPr id="4" name="Espace réservé du numéro de diapositive 3"/>
          <p:cNvSpPr>
            <a:spLocks noGrp="1"/>
          </p:cNvSpPr>
          <p:nvPr>
            <p:ph type="sldNum" sz="quarter" idx="10"/>
          </p:nvPr>
        </p:nvSpPr>
        <p:spPr/>
        <p:txBody>
          <a:bodyPr/>
          <a:lstStyle/>
          <a:p>
            <a:fld id="{9843D5E6-4898-44EF-847E-7A0280C92256}" type="slidenum">
              <a:rPr lang="fr-FR" smtClean="0"/>
              <a:pPr/>
              <a:t>10</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Cela ne peut pas constituer un carnet de suivi.</a:t>
            </a:r>
          </a:p>
          <a:p>
            <a:r>
              <a:rPr lang="fr-FR" dirty="0" smtClean="0"/>
              <a:t>Pourquoi?</a:t>
            </a:r>
          </a:p>
          <a:p>
            <a:r>
              <a:rPr lang="fr-FR" dirty="0" smtClean="0"/>
              <a:t>Support</a:t>
            </a:r>
            <a:r>
              <a:rPr lang="fr-FR" baseline="0" dirty="0" smtClean="0"/>
              <a:t> vignette qui propose des situations déjà préétablies.  Application qui s’appelle « je valide » et qui enferme l’élève dans la réalisation d’activités et la validation de celle-ci, et non dans la construction d’une compétence. Les vignettes ne sont pas personnalisées. Les élèves choisissent une activité qui ne rentre pas dans une progression.</a:t>
            </a:r>
            <a:endParaRPr lang="fr-FR" dirty="0"/>
          </a:p>
        </p:txBody>
      </p:sp>
      <p:sp>
        <p:nvSpPr>
          <p:cNvPr id="4" name="Espace réservé du numéro de diapositive 3"/>
          <p:cNvSpPr>
            <a:spLocks noGrp="1"/>
          </p:cNvSpPr>
          <p:nvPr>
            <p:ph type="sldNum" sz="quarter" idx="10"/>
          </p:nvPr>
        </p:nvSpPr>
        <p:spPr/>
        <p:txBody>
          <a:bodyPr/>
          <a:lstStyle/>
          <a:p>
            <a:fld id="{9843D5E6-4898-44EF-847E-7A0280C92256}" type="slidenum">
              <a:rPr lang="fr-FR" smtClean="0"/>
              <a:pPr/>
              <a:t>11</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Cela correspond</a:t>
            </a:r>
            <a:r>
              <a:rPr lang="fr-FR" baseline="0" dirty="0" smtClean="0"/>
              <a:t> à l’idée d’</a:t>
            </a:r>
            <a:r>
              <a:rPr lang="fr-FR" dirty="0" smtClean="0"/>
              <a:t>un carnet de suivi.</a:t>
            </a:r>
          </a:p>
          <a:p>
            <a:r>
              <a:rPr lang="fr-FR" dirty="0" smtClean="0"/>
              <a:t>Pourquoi?</a:t>
            </a:r>
          </a:p>
          <a:p>
            <a:r>
              <a:rPr lang="fr-FR" dirty="0" smtClean="0"/>
              <a:t>Idée</a:t>
            </a:r>
            <a:r>
              <a:rPr lang="fr-FR" baseline="0" dirty="0" smtClean="0"/>
              <a:t> de progression pour construire une compétence (flèche). Etapes non prédéfinies et donc n’enferme pas l’enfant. Date, photo de l’enfant en activité donc personnalisé. Commentaires de l’enseignant possible. </a:t>
            </a:r>
            <a:endParaRPr lang="fr-FR" dirty="0" smtClean="0"/>
          </a:p>
        </p:txBody>
      </p:sp>
      <p:sp>
        <p:nvSpPr>
          <p:cNvPr id="4" name="Espace réservé du numéro de diapositive 3"/>
          <p:cNvSpPr>
            <a:spLocks noGrp="1"/>
          </p:cNvSpPr>
          <p:nvPr>
            <p:ph type="sldNum" sz="quarter" idx="10"/>
          </p:nvPr>
        </p:nvSpPr>
        <p:spPr/>
        <p:txBody>
          <a:bodyPr/>
          <a:lstStyle/>
          <a:p>
            <a:fld id="{9843D5E6-4898-44EF-847E-7A0280C92256}" type="slidenum">
              <a:rPr lang="fr-FR" smtClean="0"/>
              <a:pPr/>
              <a:t>12</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843D5E6-4898-44EF-847E-7A0280C92256}" type="slidenum">
              <a:rPr lang="fr-FR" smtClean="0"/>
              <a:pPr/>
              <a:t>13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CD3C100-347E-AF4B-8AC6-8756FD08908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11FA1585-FA07-9E4E-857E-FE4950654C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1EAD0EAD-FFBD-6542-AE99-9759A79892EF}"/>
              </a:ext>
            </a:extLst>
          </p:cNvPr>
          <p:cNvSpPr>
            <a:spLocks noGrp="1"/>
          </p:cNvSpPr>
          <p:nvPr>
            <p:ph type="dt" sz="half" idx="10"/>
          </p:nvPr>
        </p:nvSpPr>
        <p:spPr/>
        <p:txBody>
          <a:bodyPr/>
          <a:lstStyle/>
          <a:p>
            <a:fld id="{780CA656-EC14-0543-85CA-C824293931F0}" type="datetimeFigureOut">
              <a:rPr lang="fr-FR" smtClean="0"/>
              <a:pPr/>
              <a:t>18/02/2021</a:t>
            </a:fld>
            <a:endParaRPr lang="fr-FR"/>
          </a:p>
        </p:txBody>
      </p:sp>
      <p:sp>
        <p:nvSpPr>
          <p:cNvPr id="5" name="Espace réservé du pied de page 4">
            <a:extLst>
              <a:ext uri="{FF2B5EF4-FFF2-40B4-BE49-F238E27FC236}">
                <a16:creationId xmlns="" xmlns:a16="http://schemas.microsoft.com/office/drawing/2014/main" id="{851C7DB4-DF3C-7C4C-AD4C-FD00BA37166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940E6601-1414-EE40-B2DC-BCF871D0ECA8}"/>
              </a:ext>
            </a:extLst>
          </p:cNvPr>
          <p:cNvSpPr>
            <a:spLocks noGrp="1"/>
          </p:cNvSpPr>
          <p:nvPr>
            <p:ph type="sldNum" sz="quarter" idx="12"/>
          </p:nvPr>
        </p:nvSpPr>
        <p:spPr/>
        <p:txBody>
          <a:bodyPr/>
          <a:lstStyle/>
          <a:p>
            <a:fld id="{67D86018-212D-4942-9A62-E532DC45E570}" type="slidenum">
              <a:rPr lang="fr-FR" smtClean="0"/>
              <a:pPr/>
              <a:t>‹N°›</a:t>
            </a:fld>
            <a:endParaRPr lang="fr-FR"/>
          </a:p>
        </p:txBody>
      </p:sp>
    </p:spTree>
    <p:extLst>
      <p:ext uri="{BB962C8B-B14F-4D97-AF65-F5344CB8AC3E}">
        <p14:creationId xmlns="" xmlns:p14="http://schemas.microsoft.com/office/powerpoint/2010/main" val="1198927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CF79852-93DB-8249-8DD2-1618FBC85C6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1D94A4BC-6739-5D47-8EDE-AA1EC33037F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82513DFA-18FA-1248-9A91-CBC04E5EFCEE}"/>
              </a:ext>
            </a:extLst>
          </p:cNvPr>
          <p:cNvSpPr>
            <a:spLocks noGrp="1"/>
          </p:cNvSpPr>
          <p:nvPr>
            <p:ph type="dt" sz="half" idx="10"/>
          </p:nvPr>
        </p:nvSpPr>
        <p:spPr/>
        <p:txBody>
          <a:bodyPr/>
          <a:lstStyle/>
          <a:p>
            <a:fld id="{780CA656-EC14-0543-85CA-C824293931F0}" type="datetimeFigureOut">
              <a:rPr lang="fr-FR" smtClean="0"/>
              <a:pPr/>
              <a:t>18/02/2021</a:t>
            </a:fld>
            <a:endParaRPr lang="fr-FR"/>
          </a:p>
        </p:txBody>
      </p:sp>
      <p:sp>
        <p:nvSpPr>
          <p:cNvPr id="5" name="Espace réservé du pied de page 4">
            <a:extLst>
              <a:ext uri="{FF2B5EF4-FFF2-40B4-BE49-F238E27FC236}">
                <a16:creationId xmlns="" xmlns:a16="http://schemas.microsoft.com/office/drawing/2014/main" id="{BE0D4BA7-9C99-DC46-971A-5E197BD5A91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5F268454-BBD3-F34D-B7F1-96B0887CCD97}"/>
              </a:ext>
            </a:extLst>
          </p:cNvPr>
          <p:cNvSpPr>
            <a:spLocks noGrp="1"/>
          </p:cNvSpPr>
          <p:nvPr>
            <p:ph type="sldNum" sz="quarter" idx="12"/>
          </p:nvPr>
        </p:nvSpPr>
        <p:spPr/>
        <p:txBody>
          <a:bodyPr/>
          <a:lstStyle/>
          <a:p>
            <a:fld id="{67D86018-212D-4942-9A62-E532DC45E570}" type="slidenum">
              <a:rPr lang="fr-FR" smtClean="0"/>
              <a:pPr/>
              <a:t>‹N°›</a:t>
            </a:fld>
            <a:endParaRPr lang="fr-FR"/>
          </a:p>
        </p:txBody>
      </p:sp>
    </p:spTree>
    <p:extLst>
      <p:ext uri="{BB962C8B-B14F-4D97-AF65-F5344CB8AC3E}">
        <p14:creationId xmlns="" xmlns:p14="http://schemas.microsoft.com/office/powerpoint/2010/main" val="2280966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84E25B03-FA6F-6A46-BFE4-82EF0F3BAB7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46ABE8E6-FE18-8C47-A8E3-94432DEEC53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3EAA2E16-14AF-D34C-B1B2-B665583A61FF}"/>
              </a:ext>
            </a:extLst>
          </p:cNvPr>
          <p:cNvSpPr>
            <a:spLocks noGrp="1"/>
          </p:cNvSpPr>
          <p:nvPr>
            <p:ph type="dt" sz="half" idx="10"/>
          </p:nvPr>
        </p:nvSpPr>
        <p:spPr/>
        <p:txBody>
          <a:bodyPr/>
          <a:lstStyle/>
          <a:p>
            <a:fld id="{780CA656-EC14-0543-85CA-C824293931F0}" type="datetimeFigureOut">
              <a:rPr lang="fr-FR" smtClean="0"/>
              <a:pPr/>
              <a:t>18/02/2021</a:t>
            </a:fld>
            <a:endParaRPr lang="fr-FR"/>
          </a:p>
        </p:txBody>
      </p:sp>
      <p:sp>
        <p:nvSpPr>
          <p:cNvPr id="5" name="Espace réservé du pied de page 4">
            <a:extLst>
              <a:ext uri="{FF2B5EF4-FFF2-40B4-BE49-F238E27FC236}">
                <a16:creationId xmlns="" xmlns:a16="http://schemas.microsoft.com/office/drawing/2014/main" id="{7EE9C554-4F2C-2F4B-838A-98DD49923A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7D24ADBB-03F4-D64D-AC09-767BBA41D7E7}"/>
              </a:ext>
            </a:extLst>
          </p:cNvPr>
          <p:cNvSpPr>
            <a:spLocks noGrp="1"/>
          </p:cNvSpPr>
          <p:nvPr>
            <p:ph type="sldNum" sz="quarter" idx="12"/>
          </p:nvPr>
        </p:nvSpPr>
        <p:spPr/>
        <p:txBody>
          <a:bodyPr/>
          <a:lstStyle/>
          <a:p>
            <a:fld id="{67D86018-212D-4942-9A62-E532DC45E570}" type="slidenum">
              <a:rPr lang="fr-FR" smtClean="0"/>
              <a:pPr/>
              <a:t>‹N°›</a:t>
            </a:fld>
            <a:endParaRPr lang="fr-FR"/>
          </a:p>
        </p:txBody>
      </p:sp>
    </p:spTree>
    <p:extLst>
      <p:ext uri="{BB962C8B-B14F-4D97-AF65-F5344CB8AC3E}">
        <p14:creationId xmlns="" xmlns:p14="http://schemas.microsoft.com/office/powerpoint/2010/main" val="2176935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293EBAE-CCA2-8046-81DB-E5096D24AC1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22365D8C-AD77-6144-8EE4-B97A96E15DE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6EC7CF97-61FE-9E40-A7D9-8D793A1C7074}"/>
              </a:ext>
            </a:extLst>
          </p:cNvPr>
          <p:cNvSpPr>
            <a:spLocks noGrp="1"/>
          </p:cNvSpPr>
          <p:nvPr>
            <p:ph type="dt" sz="half" idx="10"/>
          </p:nvPr>
        </p:nvSpPr>
        <p:spPr/>
        <p:txBody>
          <a:bodyPr/>
          <a:lstStyle/>
          <a:p>
            <a:fld id="{780CA656-EC14-0543-85CA-C824293931F0}" type="datetimeFigureOut">
              <a:rPr lang="fr-FR" smtClean="0"/>
              <a:pPr/>
              <a:t>18/02/2021</a:t>
            </a:fld>
            <a:endParaRPr lang="fr-FR"/>
          </a:p>
        </p:txBody>
      </p:sp>
      <p:sp>
        <p:nvSpPr>
          <p:cNvPr id="5" name="Espace réservé du pied de page 4">
            <a:extLst>
              <a:ext uri="{FF2B5EF4-FFF2-40B4-BE49-F238E27FC236}">
                <a16:creationId xmlns="" xmlns:a16="http://schemas.microsoft.com/office/drawing/2014/main" id="{00701BA6-92FA-554B-A475-94BDEBCCA54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2C6531E9-5879-5847-8513-BD5B81569407}"/>
              </a:ext>
            </a:extLst>
          </p:cNvPr>
          <p:cNvSpPr>
            <a:spLocks noGrp="1"/>
          </p:cNvSpPr>
          <p:nvPr>
            <p:ph type="sldNum" sz="quarter" idx="12"/>
          </p:nvPr>
        </p:nvSpPr>
        <p:spPr/>
        <p:txBody>
          <a:bodyPr/>
          <a:lstStyle/>
          <a:p>
            <a:fld id="{67D86018-212D-4942-9A62-E532DC45E570}" type="slidenum">
              <a:rPr lang="fr-FR" smtClean="0"/>
              <a:pPr/>
              <a:t>‹N°›</a:t>
            </a:fld>
            <a:endParaRPr lang="fr-FR"/>
          </a:p>
        </p:txBody>
      </p:sp>
    </p:spTree>
    <p:extLst>
      <p:ext uri="{BB962C8B-B14F-4D97-AF65-F5344CB8AC3E}">
        <p14:creationId xmlns="" xmlns:p14="http://schemas.microsoft.com/office/powerpoint/2010/main" val="989502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6E885F0-C64A-4844-9D32-8D73CF32A4B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 xmlns:a16="http://schemas.microsoft.com/office/drawing/2014/main" id="{EA2B3BC1-D410-724F-80B6-7EF9A1B20F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 xmlns:a16="http://schemas.microsoft.com/office/drawing/2014/main" id="{C418E2AE-55B5-3B4A-9D1A-213ECE4954C2}"/>
              </a:ext>
            </a:extLst>
          </p:cNvPr>
          <p:cNvSpPr>
            <a:spLocks noGrp="1"/>
          </p:cNvSpPr>
          <p:nvPr>
            <p:ph type="dt" sz="half" idx="10"/>
          </p:nvPr>
        </p:nvSpPr>
        <p:spPr/>
        <p:txBody>
          <a:bodyPr/>
          <a:lstStyle/>
          <a:p>
            <a:fld id="{780CA656-EC14-0543-85CA-C824293931F0}" type="datetimeFigureOut">
              <a:rPr lang="fr-FR" smtClean="0"/>
              <a:pPr/>
              <a:t>18/02/2021</a:t>
            </a:fld>
            <a:endParaRPr lang="fr-FR"/>
          </a:p>
        </p:txBody>
      </p:sp>
      <p:sp>
        <p:nvSpPr>
          <p:cNvPr id="5" name="Espace réservé du pied de page 4">
            <a:extLst>
              <a:ext uri="{FF2B5EF4-FFF2-40B4-BE49-F238E27FC236}">
                <a16:creationId xmlns="" xmlns:a16="http://schemas.microsoft.com/office/drawing/2014/main" id="{CC3780D8-B029-944E-90BA-CEBA698F6EA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47BA170B-F448-AC42-A37C-C2D4616BB83C}"/>
              </a:ext>
            </a:extLst>
          </p:cNvPr>
          <p:cNvSpPr>
            <a:spLocks noGrp="1"/>
          </p:cNvSpPr>
          <p:nvPr>
            <p:ph type="sldNum" sz="quarter" idx="12"/>
          </p:nvPr>
        </p:nvSpPr>
        <p:spPr/>
        <p:txBody>
          <a:bodyPr/>
          <a:lstStyle/>
          <a:p>
            <a:fld id="{67D86018-212D-4942-9A62-E532DC45E570}" type="slidenum">
              <a:rPr lang="fr-FR" smtClean="0"/>
              <a:pPr/>
              <a:t>‹N°›</a:t>
            </a:fld>
            <a:endParaRPr lang="fr-FR"/>
          </a:p>
        </p:txBody>
      </p:sp>
    </p:spTree>
    <p:extLst>
      <p:ext uri="{BB962C8B-B14F-4D97-AF65-F5344CB8AC3E}">
        <p14:creationId xmlns="" xmlns:p14="http://schemas.microsoft.com/office/powerpoint/2010/main" val="216743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D270089-8F60-6A48-BEF0-99C136C3009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1864F302-2F02-3D43-A13B-82CFAE2A4BC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 xmlns:a16="http://schemas.microsoft.com/office/drawing/2014/main" id="{8EA6CAD8-EC0D-A84D-8B6D-02A1C8AEADE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 xmlns:a16="http://schemas.microsoft.com/office/drawing/2014/main" id="{B934877F-7117-6546-9C18-43AEB2863123}"/>
              </a:ext>
            </a:extLst>
          </p:cNvPr>
          <p:cNvSpPr>
            <a:spLocks noGrp="1"/>
          </p:cNvSpPr>
          <p:nvPr>
            <p:ph type="dt" sz="half" idx="10"/>
          </p:nvPr>
        </p:nvSpPr>
        <p:spPr/>
        <p:txBody>
          <a:bodyPr/>
          <a:lstStyle/>
          <a:p>
            <a:fld id="{780CA656-EC14-0543-85CA-C824293931F0}" type="datetimeFigureOut">
              <a:rPr lang="fr-FR" smtClean="0"/>
              <a:pPr/>
              <a:t>18/02/2021</a:t>
            </a:fld>
            <a:endParaRPr lang="fr-FR"/>
          </a:p>
        </p:txBody>
      </p:sp>
      <p:sp>
        <p:nvSpPr>
          <p:cNvPr id="6" name="Espace réservé du pied de page 5">
            <a:extLst>
              <a:ext uri="{FF2B5EF4-FFF2-40B4-BE49-F238E27FC236}">
                <a16:creationId xmlns="" xmlns:a16="http://schemas.microsoft.com/office/drawing/2014/main" id="{3109F389-9376-0A44-AC32-FDC5D38BC6F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C30D6ABC-8A30-FF4A-85E2-8FAA504E9E56}"/>
              </a:ext>
            </a:extLst>
          </p:cNvPr>
          <p:cNvSpPr>
            <a:spLocks noGrp="1"/>
          </p:cNvSpPr>
          <p:nvPr>
            <p:ph type="sldNum" sz="quarter" idx="12"/>
          </p:nvPr>
        </p:nvSpPr>
        <p:spPr/>
        <p:txBody>
          <a:bodyPr/>
          <a:lstStyle/>
          <a:p>
            <a:fld id="{67D86018-212D-4942-9A62-E532DC45E570}" type="slidenum">
              <a:rPr lang="fr-FR" smtClean="0"/>
              <a:pPr/>
              <a:t>‹N°›</a:t>
            </a:fld>
            <a:endParaRPr lang="fr-FR"/>
          </a:p>
        </p:txBody>
      </p:sp>
    </p:spTree>
    <p:extLst>
      <p:ext uri="{BB962C8B-B14F-4D97-AF65-F5344CB8AC3E}">
        <p14:creationId xmlns="" xmlns:p14="http://schemas.microsoft.com/office/powerpoint/2010/main" val="774550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972D14D-B755-3F45-B986-A18801B493C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F0E431AA-9ADA-7A46-AEE9-520F1F65BA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 xmlns:a16="http://schemas.microsoft.com/office/drawing/2014/main" id="{B747EEE9-6E6A-A044-89C7-19632E9D637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 xmlns:a16="http://schemas.microsoft.com/office/drawing/2014/main" id="{7BA4D14E-DE7C-BF48-B443-1AAB1888D7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 xmlns:a16="http://schemas.microsoft.com/office/drawing/2014/main" id="{45A8637D-A048-AE47-8768-EFA61BB182D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 xmlns:a16="http://schemas.microsoft.com/office/drawing/2014/main" id="{90636EEC-37AB-1544-B820-4B29E35A6616}"/>
              </a:ext>
            </a:extLst>
          </p:cNvPr>
          <p:cNvSpPr>
            <a:spLocks noGrp="1"/>
          </p:cNvSpPr>
          <p:nvPr>
            <p:ph type="dt" sz="half" idx="10"/>
          </p:nvPr>
        </p:nvSpPr>
        <p:spPr/>
        <p:txBody>
          <a:bodyPr/>
          <a:lstStyle/>
          <a:p>
            <a:fld id="{780CA656-EC14-0543-85CA-C824293931F0}" type="datetimeFigureOut">
              <a:rPr lang="fr-FR" smtClean="0"/>
              <a:pPr/>
              <a:t>18/02/2021</a:t>
            </a:fld>
            <a:endParaRPr lang="fr-FR"/>
          </a:p>
        </p:txBody>
      </p:sp>
      <p:sp>
        <p:nvSpPr>
          <p:cNvPr id="8" name="Espace réservé du pied de page 7">
            <a:extLst>
              <a:ext uri="{FF2B5EF4-FFF2-40B4-BE49-F238E27FC236}">
                <a16:creationId xmlns="" xmlns:a16="http://schemas.microsoft.com/office/drawing/2014/main" id="{464DEC3C-5E36-A543-A9E8-9829B8C20DA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 xmlns:a16="http://schemas.microsoft.com/office/drawing/2014/main" id="{99F1DD5E-E701-D242-BDDE-E77FAE517769}"/>
              </a:ext>
            </a:extLst>
          </p:cNvPr>
          <p:cNvSpPr>
            <a:spLocks noGrp="1"/>
          </p:cNvSpPr>
          <p:nvPr>
            <p:ph type="sldNum" sz="quarter" idx="12"/>
          </p:nvPr>
        </p:nvSpPr>
        <p:spPr/>
        <p:txBody>
          <a:bodyPr/>
          <a:lstStyle/>
          <a:p>
            <a:fld id="{67D86018-212D-4942-9A62-E532DC45E570}" type="slidenum">
              <a:rPr lang="fr-FR" smtClean="0"/>
              <a:pPr/>
              <a:t>‹N°›</a:t>
            </a:fld>
            <a:endParaRPr lang="fr-FR"/>
          </a:p>
        </p:txBody>
      </p:sp>
    </p:spTree>
    <p:extLst>
      <p:ext uri="{BB962C8B-B14F-4D97-AF65-F5344CB8AC3E}">
        <p14:creationId xmlns="" xmlns:p14="http://schemas.microsoft.com/office/powerpoint/2010/main" val="1385781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C2B6AA2-7BE2-1E4B-B98D-221D5B9A87B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23D74F66-14CE-864D-93C3-79717138DFA6}"/>
              </a:ext>
            </a:extLst>
          </p:cNvPr>
          <p:cNvSpPr>
            <a:spLocks noGrp="1"/>
          </p:cNvSpPr>
          <p:nvPr>
            <p:ph type="dt" sz="half" idx="10"/>
          </p:nvPr>
        </p:nvSpPr>
        <p:spPr/>
        <p:txBody>
          <a:bodyPr/>
          <a:lstStyle/>
          <a:p>
            <a:fld id="{780CA656-EC14-0543-85CA-C824293931F0}" type="datetimeFigureOut">
              <a:rPr lang="fr-FR" smtClean="0"/>
              <a:pPr/>
              <a:t>18/02/2021</a:t>
            </a:fld>
            <a:endParaRPr lang="fr-FR"/>
          </a:p>
        </p:txBody>
      </p:sp>
      <p:sp>
        <p:nvSpPr>
          <p:cNvPr id="4" name="Espace réservé du pied de page 3">
            <a:extLst>
              <a:ext uri="{FF2B5EF4-FFF2-40B4-BE49-F238E27FC236}">
                <a16:creationId xmlns="" xmlns:a16="http://schemas.microsoft.com/office/drawing/2014/main" id="{26F0F692-F5F4-0346-B1E9-C98227BD2F3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 xmlns:a16="http://schemas.microsoft.com/office/drawing/2014/main" id="{714DC5A4-D3AF-EA4D-83D1-A64570947CCB}"/>
              </a:ext>
            </a:extLst>
          </p:cNvPr>
          <p:cNvSpPr>
            <a:spLocks noGrp="1"/>
          </p:cNvSpPr>
          <p:nvPr>
            <p:ph type="sldNum" sz="quarter" idx="12"/>
          </p:nvPr>
        </p:nvSpPr>
        <p:spPr/>
        <p:txBody>
          <a:bodyPr/>
          <a:lstStyle/>
          <a:p>
            <a:fld id="{67D86018-212D-4942-9A62-E532DC45E570}" type="slidenum">
              <a:rPr lang="fr-FR" smtClean="0"/>
              <a:pPr/>
              <a:t>‹N°›</a:t>
            </a:fld>
            <a:endParaRPr lang="fr-FR"/>
          </a:p>
        </p:txBody>
      </p:sp>
    </p:spTree>
    <p:extLst>
      <p:ext uri="{BB962C8B-B14F-4D97-AF65-F5344CB8AC3E}">
        <p14:creationId xmlns="" xmlns:p14="http://schemas.microsoft.com/office/powerpoint/2010/main" val="3865608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3AFEF326-6F3A-0544-BD05-231EC2D24F64}"/>
              </a:ext>
            </a:extLst>
          </p:cNvPr>
          <p:cNvSpPr>
            <a:spLocks noGrp="1"/>
          </p:cNvSpPr>
          <p:nvPr>
            <p:ph type="dt" sz="half" idx="10"/>
          </p:nvPr>
        </p:nvSpPr>
        <p:spPr/>
        <p:txBody>
          <a:bodyPr/>
          <a:lstStyle/>
          <a:p>
            <a:fld id="{780CA656-EC14-0543-85CA-C824293931F0}" type="datetimeFigureOut">
              <a:rPr lang="fr-FR" smtClean="0"/>
              <a:pPr/>
              <a:t>18/02/2021</a:t>
            </a:fld>
            <a:endParaRPr lang="fr-FR"/>
          </a:p>
        </p:txBody>
      </p:sp>
      <p:sp>
        <p:nvSpPr>
          <p:cNvPr id="3" name="Espace réservé du pied de page 2">
            <a:extLst>
              <a:ext uri="{FF2B5EF4-FFF2-40B4-BE49-F238E27FC236}">
                <a16:creationId xmlns="" xmlns:a16="http://schemas.microsoft.com/office/drawing/2014/main" id="{CCFCFD59-CD20-F444-81E3-FBE302308E0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1A854F6E-1369-0443-B485-9ACAF946FEB5}"/>
              </a:ext>
            </a:extLst>
          </p:cNvPr>
          <p:cNvSpPr>
            <a:spLocks noGrp="1"/>
          </p:cNvSpPr>
          <p:nvPr>
            <p:ph type="sldNum" sz="quarter" idx="12"/>
          </p:nvPr>
        </p:nvSpPr>
        <p:spPr/>
        <p:txBody>
          <a:bodyPr/>
          <a:lstStyle/>
          <a:p>
            <a:fld id="{67D86018-212D-4942-9A62-E532DC45E570}" type="slidenum">
              <a:rPr lang="fr-FR" smtClean="0"/>
              <a:pPr/>
              <a:t>‹N°›</a:t>
            </a:fld>
            <a:endParaRPr lang="fr-FR"/>
          </a:p>
        </p:txBody>
      </p:sp>
    </p:spTree>
    <p:extLst>
      <p:ext uri="{BB962C8B-B14F-4D97-AF65-F5344CB8AC3E}">
        <p14:creationId xmlns="" xmlns:p14="http://schemas.microsoft.com/office/powerpoint/2010/main" val="1460893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97EE439-A4B2-EE44-AB84-69694DE5C2E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 xmlns:a16="http://schemas.microsoft.com/office/drawing/2014/main" id="{E2C09772-D6E1-F64C-B8CF-5D93365363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 xmlns:a16="http://schemas.microsoft.com/office/drawing/2014/main" id="{5A04345C-6E5A-5E41-8CDF-15FF64AE5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01B9ECD4-9177-DA4E-9486-9BD4EB866803}"/>
              </a:ext>
            </a:extLst>
          </p:cNvPr>
          <p:cNvSpPr>
            <a:spLocks noGrp="1"/>
          </p:cNvSpPr>
          <p:nvPr>
            <p:ph type="dt" sz="half" idx="10"/>
          </p:nvPr>
        </p:nvSpPr>
        <p:spPr/>
        <p:txBody>
          <a:bodyPr/>
          <a:lstStyle/>
          <a:p>
            <a:fld id="{780CA656-EC14-0543-85CA-C824293931F0}" type="datetimeFigureOut">
              <a:rPr lang="fr-FR" smtClean="0"/>
              <a:pPr/>
              <a:t>18/02/2021</a:t>
            </a:fld>
            <a:endParaRPr lang="fr-FR"/>
          </a:p>
        </p:txBody>
      </p:sp>
      <p:sp>
        <p:nvSpPr>
          <p:cNvPr id="6" name="Espace réservé du pied de page 5">
            <a:extLst>
              <a:ext uri="{FF2B5EF4-FFF2-40B4-BE49-F238E27FC236}">
                <a16:creationId xmlns="" xmlns:a16="http://schemas.microsoft.com/office/drawing/2014/main" id="{77F30E67-2486-C14A-A58A-47E4E081765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7C1C4F86-4337-FA44-82B0-BD4836BF98EF}"/>
              </a:ext>
            </a:extLst>
          </p:cNvPr>
          <p:cNvSpPr>
            <a:spLocks noGrp="1"/>
          </p:cNvSpPr>
          <p:nvPr>
            <p:ph type="sldNum" sz="quarter" idx="12"/>
          </p:nvPr>
        </p:nvSpPr>
        <p:spPr/>
        <p:txBody>
          <a:bodyPr/>
          <a:lstStyle/>
          <a:p>
            <a:fld id="{67D86018-212D-4942-9A62-E532DC45E570}" type="slidenum">
              <a:rPr lang="fr-FR" smtClean="0"/>
              <a:pPr/>
              <a:t>‹N°›</a:t>
            </a:fld>
            <a:endParaRPr lang="fr-FR"/>
          </a:p>
        </p:txBody>
      </p:sp>
    </p:spTree>
    <p:extLst>
      <p:ext uri="{BB962C8B-B14F-4D97-AF65-F5344CB8AC3E}">
        <p14:creationId xmlns="" xmlns:p14="http://schemas.microsoft.com/office/powerpoint/2010/main" val="3368556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734A3F3-5718-024F-A5E0-1483A3E4EAF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 xmlns:a16="http://schemas.microsoft.com/office/drawing/2014/main" id="{E0D0810D-7A88-274A-91B5-BCE529C412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 xmlns:a16="http://schemas.microsoft.com/office/drawing/2014/main" id="{57DEDC9E-1148-C548-B156-A27DBC8663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E672A81E-EC4A-A747-A7E7-59C67A94CF45}"/>
              </a:ext>
            </a:extLst>
          </p:cNvPr>
          <p:cNvSpPr>
            <a:spLocks noGrp="1"/>
          </p:cNvSpPr>
          <p:nvPr>
            <p:ph type="dt" sz="half" idx="10"/>
          </p:nvPr>
        </p:nvSpPr>
        <p:spPr/>
        <p:txBody>
          <a:bodyPr/>
          <a:lstStyle/>
          <a:p>
            <a:fld id="{780CA656-EC14-0543-85CA-C824293931F0}" type="datetimeFigureOut">
              <a:rPr lang="fr-FR" smtClean="0"/>
              <a:pPr/>
              <a:t>18/02/2021</a:t>
            </a:fld>
            <a:endParaRPr lang="fr-FR"/>
          </a:p>
        </p:txBody>
      </p:sp>
      <p:sp>
        <p:nvSpPr>
          <p:cNvPr id="6" name="Espace réservé du pied de page 5">
            <a:extLst>
              <a:ext uri="{FF2B5EF4-FFF2-40B4-BE49-F238E27FC236}">
                <a16:creationId xmlns="" xmlns:a16="http://schemas.microsoft.com/office/drawing/2014/main" id="{AAEFF879-CACE-DD4E-818D-D250A5AD6E0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0784B083-5641-E147-9C84-DC5037473B27}"/>
              </a:ext>
            </a:extLst>
          </p:cNvPr>
          <p:cNvSpPr>
            <a:spLocks noGrp="1"/>
          </p:cNvSpPr>
          <p:nvPr>
            <p:ph type="sldNum" sz="quarter" idx="12"/>
          </p:nvPr>
        </p:nvSpPr>
        <p:spPr/>
        <p:txBody>
          <a:bodyPr/>
          <a:lstStyle/>
          <a:p>
            <a:fld id="{67D86018-212D-4942-9A62-E532DC45E570}" type="slidenum">
              <a:rPr lang="fr-FR" smtClean="0"/>
              <a:pPr/>
              <a:t>‹N°›</a:t>
            </a:fld>
            <a:endParaRPr lang="fr-FR"/>
          </a:p>
        </p:txBody>
      </p:sp>
    </p:spTree>
    <p:extLst>
      <p:ext uri="{BB962C8B-B14F-4D97-AF65-F5344CB8AC3E}">
        <p14:creationId xmlns="" xmlns:p14="http://schemas.microsoft.com/office/powerpoint/2010/main" val="252164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AC27D832-64CB-174C-8CBC-5EB5D7CC88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B949AE22-3F56-794A-A3C6-A4B9BB3471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803BF5D0-8C26-3D47-98B8-92898EA5EC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0CA656-EC14-0543-85CA-C824293931F0}" type="datetimeFigureOut">
              <a:rPr lang="fr-FR" smtClean="0"/>
              <a:pPr/>
              <a:t>18/02/2021</a:t>
            </a:fld>
            <a:endParaRPr lang="fr-FR"/>
          </a:p>
        </p:txBody>
      </p:sp>
      <p:sp>
        <p:nvSpPr>
          <p:cNvPr id="5" name="Espace réservé du pied de page 4">
            <a:extLst>
              <a:ext uri="{FF2B5EF4-FFF2-40B4-BE49-F238E27FC236}">
                <a16:creationId xmlns="" xmlns:a16="http://schemas.microsoft.com/office/drawing/2014/main" id="{2B1C1165-5609-3144-AAB3-6BC451D438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 xmlns:a16="http://schemas.microsoft.com/office/drawing/2014/main" id="{DD507B3A-3599-5249-AEB6-709BA9E696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86018-212D-4942-9A62-E532DC45E570}" type="slidenum">
              <a:rPr lang="fr-FR" smtClean="0"/>
              <a:pPr/>
              <a:t>‹N°›</a:t>
            </a:fld>
            <a:endParaRPr lang="fr-FR"/>
          </a:p>
        </p:txBody>
      </p:sp>
    </p:spTree>
    <p:extLst>
      <p:ext uri="{BB962C8B-B14F-4D97-AF65-F5344CB8AC3E}">
        <p14:creationId xmlns="" xmlns:p14="http://schemas.microsoft.com/office/powerpoint/2010/main" val="17023399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emf"/><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CREVEL%20Mya.flipchar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education.pf/wp-content/uploads/2021/02/Evaluation-positive-Eduscol.pdf" TargetMode="External"/><Relationship Id="rId7" Type="http://schemas.openxmlformats.org/officeDocument/2006/relationships/hyperlink" Target="https://www.education.pf/wp-content/uploads/2021/02/guide-N%C2%B02-carnet-suivi.pdf" TargetMode="External"/><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education.pf/wp-content/uploads/2021/02/guide-N&#176;1-carnet-de-suivi.pdf" TargetMode="External"/><Relationship Id="rId4" Type="http://schemas.openxmlformats.org/officeDocument/2006/relationships/image" Target="../media/image6.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education.pf/wp-content/uploads/2021/02/synthese_des_acquis_maternelle_janv2016_527481.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education.pf/wp-content/uploads/2021/02/Observables.pdf" TargetMode="External"/><Relationship Id="rId4" Type="http://schemas.openxmlformats.org/officeDocument/2006/relationships/hyperlink" Target="https://www.education.pf/wp-content/uploads/2021/02/Rep%C3%A8res-de-progressivit%C3%A9-Maternelle.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280845E-47E7-7845-8604-DB66CE740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 xmlns:a16="http://schemas.microsoft.com/office/drawing/2014/main" id="{595C56A3-9EBE-F046-925C-25236FA73512}"/>
              </a:ext>
            </a:extLst>
          </p:cNvPr>
          <p:cNvSpPr>
            <a:spLocks noGrp="1"/>
          </p:cNvSpPr>
          <p:nvPr>
            <p:ph idx="1"/>
          </p:nvPr>
        </p:nvSpPr>
        <p:spPr/>
        <p:txBody>
          <a:bodyPr/>
          <a:lstStyle/>
          <a:p>
            <a:endParaRPr lang="fr-FR"/>
          </a:p>
        </p:txBody>
      </p:sp>
      <p:pic>
        <p:nvPicPr>
          <p:cNvPr id="4" name="Image 3">
            <a:extLst>
              <a:ext uri="{FF2B5EF4-FFF2-40B4-BE49-F238E27FC236}">
                <a16:creationId xmlns="" xmlns:a16="http://schemas.microsoft.com/office/drawing/2014/main" id="{6A739BE3-9DED-9B41-9AC9-BA2492B21DC1}"/>
              </a:ext>
            </a:extLst>
          </p:cNvPr>
          <p:cNvPicPr>
            <a:picLocks noChangeAspect="1"/>
          </p:cNvPicPr>
          <p:nvPr/>
        </p:nvPicPr>
        <p:blipFill>
          <a:blip r:embed="rId2"/>
          <a:stretch>
            <a:fillRect/>
          </a:stretch>
        </p:blipFill>
        <p:spPr>
          <a:xfrm>
            <a:off x="0" y="12700"/>
            <a:ext cx="12192000" cy="6832600"/>
          </a:xfrm>
          <a:prstGeom prst="rect">
            <a:avLst/>
          </a:prstGeom>
        </p:spPr>
      </p:pic>
      <p:sp>
        <p:nvSpPr>
          <p:cNvPr id="5" name="ZoneTexte 4"/>
          <p:cNvSpPr txBox="1"/>
          <p:nvPr/>
        </p:nvSpPr>
        <p:spPr>
          <a:xfrm>
            <a:off x="838200" y="1489166"/>
            <a:ext cx="10252166" cy="1938992"/>
          </a:xfrm>
          <a:prstGeom prst="rect">
            <a:avLst/>
          </a:prstGeom>
          <a:solidFill>
            <a:srgbClr val="00B0F0"/>
          </a:solidFill>
        </p:spPr>
        <p:txBody>
          <a:bodyPr wrap="square" rtlCol="0">
            <a:spAutoFit/>
          </a:bodyPr>
          <a:lstStyle/>
          <a:p>
            <a:pPr algn="ctr"/>
            <a:r>
              <a:rPr lang="fr-FR" sz="4000" dirty="0" smtClean="0"/>
              <a:t>L’EVALUATION POSITIVE  /</a:t>
            </a:r>
          </a:p>
          <a:p>
            <a:pPr algn="ctr"/>
            <a:r>
              <a:rPr lang="fr-FR" sz="4000" dirty="0" smtClean="0"/>
              <a:t> LE  CARNET DE SUIVI DES APPRENTISSAGES (présentation d’un outil: CSDAN)</a:t>
            </a:r>
            <a:endParaRPr lang="fr-FR" sz="4000" dirty="0"/>
          </a:p>
        </p:txBody>
      </p:sp>
      <p:pic>
        <p:nvPicPr>
          <p:cNvPr id="5122" name="Picture 2" descr="Résultat de recherche d'images pour &quot;carnet de suivi des apprentissages&quot;"/>
          <p:cNvPicPr>
            <a:picLocks noChangeAspect="1" noChangeArrowheads="1"/>
          </p:cNvPicPr>
          <p:nvPr/>
        </p:nvPicPr>
        <p:blipFill>
          <a:blip r:embed="rId3"/>
          <a:srcRect/>
          <a:stretch>
            <a:fillRect/>
          </a:stretch>
        </p:blipFill>
        <p:spPr bwMode="auto">
          <a:xfrm rot="20229744">
            <a:off x="1434440" y="3142780"/>
            <a:ext cx="2575857" cy="2683254"/>
          </a:xfrm>
          <a:prstGeom prst="rect">
            <a:avLst/>
          </a:prstGeom>
          <a:noFill/>
        </p:spPr>
      </p:pic>
      <p:sp>
        <p:nvSpPr>
          <p:cNvPr id="7" name="ZoneTexte 6"/>
          <p:cNvSpPr txBox="1"/>
          <p:nvPr/>
        </p:nvSpPr>
        <p:spPr>
          <a:xfrm>
            <a:off x="1489166" y="6008914"/>
            <a:ext cx="7640086" cy="369332"/>
          </a:xfrm>
          <a:prstGeom prst="rect">
            <a:avLst/>
          </a:prstGeom>
          <a:noFill/>
        </p:spPr>
        <p:txBody>
          <a:bodyPr wrap="square" rtlCol="0">
            <a:spAutoFit/>
          </a:bodyPr>
          <a:lstStyle/>
          <a:p>
            <a:r>
              <a:rPr lang="fr-FR" dirty="0" smtClean="0"/>
              <a:t>Mission maternelle 2019-2020  CPAIEN  Sabrina PAQUIER </a:t>
            </a:r>
            <a:endParaRPr lang="fr-FR" dirty="0"/>
          </a:p>
        </p:txBody>
      </p:sp>
      <p:pic>
        <p:nvPicPr>
          <p:cNvPr id="5124" name="Picture 4" descr="Résultat de recherche d'images pour &quot;carnet de suivi des apprentissages&quot;"/>
          <p:cNvPicPr>
            <a:picLocks noChangeAspect="1" noChangeArrowheads="1"/>
          </p:cNvPicPr>
          <p:nvPr/>
        </p:nvPicPr>
        <p:blipFill>
          <a:blip r:embed="rId4"/>
          <a:srcRect/>
          <a:stretch>
            <a:fillRect/>
          </a:stretch>
        </p:blipFill>
        <p:spPr bwMode="auto">
          <a:xfrm rot="747043">
            <a:off x="8626189" y="3534569"/>
            <a:ext cx="1754861" cy="2482411"/>
          </a:xfrm>
          <a:prstGeom prst="rect">
            <a:avLst/>
          </a:prstGeom>
          <a:noFill/>
        </p:spPr>
      </p:pic>
      <p:pic>
        <p:nvPicPr>
          <p:cNvPr id="5126" name="Picture 6" descr="Résultat de recherche d'images pour &quot;carnet de suivi des apprentissages&quot;"/>
          <p:cNvPicPr>
            <a:picLocks noChangeAspect="1" noChangeArrowheads="1"/>
          </p:cNvPicPr>
          <p:nvPr/>
        </p:nvPicPr>
        <p:blipFill>
          <a:blip r:embed="rId5"/>
          <a:srcRect/>
          <a:stretch>
            <a:fillRect/>
          </a:stretch>
        </p:blipFill>
        <p:spPr bwMode="auto">
          <a:xfrm>
            <a:off x="5185954" y="3684813"/>
            <a:ext cx="2553698" cy="2077009"/>
          </a:xfrm>
          <a:prstGeom prst="rect">
            <a:avLst/>
          </a:prstGeom>
          <a:noFill/>
        </p:spPr>
      </p:pic>
    </p:spTree>
    <p:extLst>
      <p:ext uri="{BB962C8B-B14F-4D97-AF65-F5344CB8AC3E}">
        <p14:creationId xmlns="" xmlns:p14="http://schemas.microsoft.com/office/powerpoint/2010/main" val="2797720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280845E-47E7-7845-8604-DB66CE740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 xmlns:a16="http://schemas.microsoft.com/office/drawing/2014/main" id="{595C56A3-9EBE-F046-925C-25236FA73512}"/>
              </a:ext>
            </a:extLst>
          </p:cNvPr>
          <p:cNvSpPr>
            <a:spLocks noGrp="1"/>
          </p:cNvSpPr>
          <p:nvPr>
            <p:ph idx="1"/>
          </p:nvPr>
        </p:nvSpPr>
        <p:spPr/>
        <p:txBody>
          <a:bodyPr/>
          <a:lstStyle/>
          <a:p>
            <a:endParaRPr lang="fr-FR"/>
          </a:p>
        </p:txBody>
      </p:sp>
      <p:pic>
        <p:nvPicPr>
          <p:cNvPr id="5" name="Image 4">
            <a:extLst>
              <a:ext uri="{FF2B5EF4-FFF2-40B4-BE49-F238E27FC236}">
                <a16:creationId xmlns="" xmlns:a16="http://schemas.microsoft.com/office/drawing/2014/main" id="{6DC141DB-4807-E54A-9E5C-CE78D20A3706}"/>
              </a:ext>
            </a:extLst>
          </p:cNvPr>
          <p:cNvPicPr>
            <a:picLocks noChangeAspect="1"/>
          </p:cNvPicPr>
          <p:nvPr/>
        </p:nvPicPr>
        <p:blipFill>
          <a:blip r:embed="rId3"/>
          <a:stretch>
            <a:fillRect/>
          </a:stretch>
        </p:blipFill>
        <p:spPr>
          <a:xfrm>
            <a:off x="-34056" y="19050"/>
            <a:ext cx="12226056" cy="6838950"/>
          </a:xfrm>
          <a:prstGeom prst="rect">
            <a:avLst/>
          </a:prstGeom>
        </p:spPr>
      </p:pic>
      <p:pic>
        <p:nvPicPr>
          <p:cNvPr id="6" name="Image 5"/>
          <p:cNvPicPr/>
          <p:nvPr/>
        </p:nvPicPr>
        <p:blipFill>
          <a:blip r:embed="rId4">
            <a:extLst>
              <a:ext uri="{28A0092B-C50C-407E-A947-70E740481C1C}">
                <a14:useLocalDpi xmlns="" xmlns:a14="http://schemas.microsoft.com/office/drawing/2010/main" val="0"/>
              </a:ext>
            </a:extLst>
          </a:blip>
          <a:stretch>
            <a:fillRect/>
          </a:stretch>
        </p:blipFill>
        <p:spPr bwMode="auto">
          <a:xfrm>
            <a:off x="756356" y="1286933"/>
            <a:ext cx="11040533" cy="4503845"/>
          </a:xfrm>
          <a:prstGeom prst="rect">
            <a:avLst/>
          </a:prstGeom>
          <a:noFill/>
          <a:ln>
            <a:noFill/>
          </a:ln>
          <a:extLst>
            <a:ext uri="{53640926-AAD7-44D8-BBD7-CCE9431645EC}">
              <a14:shadowObscured xmlns="" xmlns:a14="http://schemas.microsoft.com/office/drawing/2010/main"/>
            </a:ext>
          </a:extLst>
        </p:spPr>
      </p:pic>
      <p:sp>
        <p:nvSpPr>
          <p:cNvPr id="8" name="ZoneTexte 7"/>
          <p:cNvSpPr txBox="1"/>
          <p:nvPr/>
        </p:nvSpPr>
        <p:spPr>
          <a:xfrm>
            <a:off x="1041008" y="365125"/>
            <a:ext cx="10100604" cy="461665"/>
          </a:xfrm>
          <a:prstGeom prst="rect">
            <a:avLst/>
          </a:prstGeom>
          <a:noFill/>
        </p:spPr>
        <p:txBody>
          <a:bodyPr wrap="square" rtlCol="0">
            <a:spAutoFit/>
          </a:bodyPr>
          <a:lstStyle/>
          <a:p>
            <a:r>
              <a:rPr lang="fr-FR" sz="2400" b="1" dirty="0" smtClean="0">
                <a:solidFill>
                  <a:schemeClr val="accent1">
                    <a:lumMod val="50000"/>
                  </a:schemeClr>
                </a:solidFill>
              </a:rPr>
              <a:t>Analyse de quelques supports: Est-ce que  c’est tiré d’un  carnet de suivi?</a:t>
            </a:r>
            <a:endParaRPr lang="fr-FR" sz="2400" b="1" dirty="0">
              <a:solidFill>
                <a:schemeClr val="accent1">
                  <a:lumMod val="50000"/>
                </a:schemeClr>
              </a:solidFill>
            </a:endParaRPr>
          </a:p>
        </p:txBody>
      </p:sp>
    </p:spTree>
    <p:extLst>
      <p:ext uri="{BB962C8B-B14F-4D97-AF65-F5344CB8AC3E}">
        <p14:creationId xmlns="" xmlns:p14="http://schemas.microsoft.com/office/powerpoint/2010/main" val="228182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280845E-47E7-7845-8604-DB66CE740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 xmlns:a16="http://schemas.microsoft.com/office/drawing/2014/main" id="{595C56A3-9EBE-F046-925C-25236FA73512}"/>
              </a:ext>
            </a:extLst>
          </p:cNvPr>
          <p:cNvSpPr>
            <a:spLocks noGrp="1"/>
          </p:cNvSpPr>
          <p:nvPr>
            <p:ph idx="1"/>
          </p:nvPr>
        </p:nvSpPr>
        <p:spPr/>
        <p:txBody>
          <a:bodyPr/>
          <a:lstStyle/>
          <a:p>
            <a:endParaRPr lang="fr-FR"/>
          </a:p>
        </p:txBody>
      </p:sp>
      <p:pic>
        <p:nvPicPr>
          <p:cNvPr id="5" name="Image 4">
            <a:extLst>
              <a:ext uri="{FF2B5EF4-FFF2-40B4-BE49-F238E27FC236}">
                <a16:creationId xmlns="" xmlns:a16="http://schemas.microsoft.com/office/drawing/2014/main" id="{6DC141DB-4807-E54A-9E5C-CE78D20A3706}"/>
              </a:ext>
            </a:extLst>
          </p:cNvPr>
          <p:cNvPicPr>
            <a:picLocks noChangeAspect="1"/>
          </p:cNvPicPr>
          <p:nvPr/>
        </p:nvPicPr>
        <p:blipFill>
          <a:blip r:embed="rId3"/>
          <a:stretch>
            <a:fillRect/>
          </a:stretch>
        </p:blipFill>
        <p:spPr>
          <a:xfrm>
            <a:off x="-34056" y="19050"/>
            <a:ext cx="12226056" cy="6838950"/>
          </a:xfrm>
          <a:prstGeom prst="rect">
            <a:avLst/>
          </a:prstGeom>
        </p:spPr>
      </p:pic>
      <p:sp>
        <p:nvSpPr>
          <p:cNvPr id="8" name="ZoneTexte 7"/>
          <p:cNvSpPr txBox="1"/>
          <p:nvPr/>
        </p:nvSpPr>
        <p:spPr>
          <a:xfrm>
            <a:off x="1041008" y="365125"/>
            <a:ext cx="10100604" cy="461665"/>
          </a:xfrm>
          <a:prstGeom prst="rect">
            <a:avLst/>
          </a:prstGeom>
          <a:noFill/>
        </p:spPr>
        <p:txBody>
          <a:bodyPr wrap="square" rtlCol="0">
            <a:spAutoFit/>
          </a:bodyPr>
          <a:lstStyle/>
          <a:p>
            <a:r>
              <a:rPr lang="fr-FR" sz="2400" b="1" dirty="0" smtClean="0">
                <a:solidFill>
                  <a:schemeClr val="accent1">
                    <a:lumMod val="50000"/>
                  </a:schemeClr>
                </a:solidFill>
              </a:rPr>
              <a:t>Analyse de quelques supports: Est-ce que  c’est tiré d’un  carnet de suivi?</a:t>
            </a:r>
            <a:endParaRPr lang="fr-FR" sz="2400" b="1" dirty="0">
              <a:solidFill>
                <a:schemeClr val="accent1">
                  <a:lumMod val="50000"/>
                </a:schemeClr>
              </a:solidFill>
            </a:endParaRPr>
          </a:p>
        </p:txBody>
      </p:sp>
      <p:pic>
        <p:nvPicPr>
          <p:cNvPr id="7" name="Espace réservé du contenu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336430" y="1097279"/>
            <a:ext cx="9579373" cy="5318629"/>
          </a:xfrm>
          <a:prstGeom prst="rect">
            <a:avLst/>
          </a:prstGeom>
        </p:spPr>
      </p:pic>
    </p:spTree>
    <p:extLst>
      <p:ext uri="{BB962C8B-B14F-4D97-AF65-F5344CB8AC3E}">
        <p14:creationId xmlns="" xmlns:p14="http://schemas.microsoft.com/office/powerpoint/2010/main" val="228182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280845E-47E7-7845-8604-DB66CE740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 xmlns:a16="http://schemas.microsoft.com/office/drawing/2014/main" id="{595C56A3-9EBE-F046-925C-25236FA73512}"/>
              </a:ext>
            </a:extLst>
          </p:cNvPr>
          <p:cNvSpPr>
            <a:spLocks noGrp="1"/>
          </p:cNvSpPr>
          <p:nvPr>
            <p:ph idx="1"/>
          </p:nvPr>
        </p:nvSpPr>
        <p:spPr/>
        <p:txBody>
          <a:bodyPr/>
          <a:lstStyle/>
          <a:p>
            <a:endParaRPr lang="fr-FR"/>
          </a:p>
        </p:txBody>
      </p:sp>
      <p:pic>
        <p:nvPicPr>
          <p:cNvPr id="5" name="Image 4">
            <a:extLst>
              <a:ext uri="{FF2B5EF4-FFF2-40B4-BE49-F238E27FC236}">
                <a16:creationId xmlns="" xmlns:a16="http://schemas.microsoft.com/office/drawing/2014/main" id="{6DC141DB-4807-E54A-9E5C-CE78D20A3706}"/>
              </a:ext>
            </a:extLst>
          </p:cNvPr>
          <p:cNvPicPr>
            <a:picLocks noChangeAspect="1"/>
          </p:cNvPicPr>
          <p:nvPr/>
        </p:nvPicPr>
        <p:blipFill>
          <a:blip r:embed="rId3"/>
          <a:stretch>
            <a:fillRect/>
          </a:stretch>
        </p:blipFill>
        <p:spPr>
          <a:xfrm>
            <a:off x="-34056" y="19050"/>
            <a:ext cx="12226056" cy="6838950"/>
          </a:xfrm>
          <a:prstGeom prst="rect">
            <a:avLst/>
          </a:prstGeom>
        </p:spPr>
      </p:pic>
      <p:sp>
        <p:nvSpPr>
          <p:cNvPr id="8" name="ZoneTexte 7"/>
          <p:cNvSpPr txBox="1"/>
          <p:nvPr/>
        </p:nvSpPr>
        <p:spPr>
          <a:xfrm>
            <a:off x="1041008" y="365125"/>
            <a:ext cx="10100604" cy="461665"/>
          </a:xfrm>
          <a:prstGeom prst="rect">
            <a:avLst/>
          </a:prstGeom>
          <a:noFill/>
        </p:spPr>
        <p:txBody>
          <a:bodyPr wrap="square" rtlCol="0">
            <a:spAutoFit/>
          </a:bodyPr>
          <a:lstStyle/>
          <a:p>
            <a:r>
              <a:rPr lang="fr-FR" sz="2400" b="1" dirty="0" smtClean="0">
                <a:solidFill>
                  <a:schemeClr val="accent1">
                    <a:lumMod val="50000"/>
                  </a:schemeClr>
                </a:solidFill>
              </a:rPr>
              <a:t>Analyse de quelques supports: Est-ce que  c’est tiré d’un  carnet de suivi?</a:t>
            </a:r>
            <a:endParaRPr lang="fr-FR" sz="2400" b="1" dirty="0">
              <a:solidFill>
                <a:schemeClr val="accent1">
                  <a:lumMod val="50000"/>
                </a:schemeClr>
              </a:solidFill>
            </a:endParaRPr>
          </a:p>
        </p:txBody>
      </p:sp>
      <p:pic>
        <p:nvPicPr>
          <p:cNvPr id="9" name="Image 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85739" y="990949"/>
            <a:ext cx="11893454" cy="5280741"/>
          </a:xfrm>
          <a:prstGeom prst="rect">
            <a:avLst/>
          </a:prstGeom>
        </p:spPr>
      </p:pic>
      <p:pic>
        <p:nvPicPr>
          <p:cNvPr id="10" name="Image 9"/>
          <p:cNvPicPr>
            <a:picLocks noChangeAspect="1"/>
          </p:cNvPicPr>
          <p:nvPr/>
        </p:nvPicPr>
        <p:blipFill>
          <a:blip r:embed="rId5"/>
          <a:stretch>
            <a:fillRect/>
          </a:stretch>
        </p:blipFill>
        <p:spPr>
          <a:xfrm>
            <a:off x="1251048" y="1847013"/>
            <a:ext cx="1219554" cy="917625"/>
          </a:xfrm>
          <a:prstGeom prst="rect">
            <a:avLst/>
          </a:prstGeom>
        </p:spPr>
      </p:pic>
      <p:pic>
        <p:nvPicPr>
          <p:cNvPr id="11" name="Image 10"/>
          <p:cNvPicPr>
            <a:picLocks noChangeAspect="1"/>
          </p:cNvPicPr>
          <p:nvPr/>
        </p:nvPicPr>
        <p:blipFill>
          <a:blip r:embed="rId6"/>
          <a:stretch>
            <a:fillRect/>
          </a:stretch>
        </p:blipFill>
        <p:spPr>
          <a:xfrm>
            <a:off x="894773" y="2764638"/>
            <a:ext cx="1932104" cy="844995"/>
          </a:xfrm>
          <a:prstGeom prst="rect">
            <a:avLst/>
          </a:prstGeom>
        </p:spPr>
      </p:pic>
      <p:pic>
        <p:nvPicPr>
          <p:cNvPr id="12" name="Image 11"/>
          <p:cNvPicPr>
            <a:picLocks noChangeAspect="1"/>
          </p:cNvPicPr>
          <p:nvPr/>
        </p:nvPicPr>
        <p:blipFill>
          <a:blip r:embed="rId7"/>
          <a:stretch>
            <a:fillRect/>
          </a:stretch>
        </p:blipFill>
        <p:spPr>
          <a:xfrm>
            <a:off x="891099" y="5206200"/>
            <a:ext cx="1912544" cy="949070"/>
          </a:xfrm>
          <a:prstGeom prst="rect">
            <a:avLst/>
          </a:prstGeom>
        </p:spPr>
      </p:pic>
      <p:pic>
        <p:nvPicPr>
          <p:cNvPr id="13" name="Image 12"/>
          <p:cNvPicPr>
            <a:picLocks noChangeAspect="1"/>
          </p:cNvPicPr>
          <p:nvPr/>
        </p:nvPicPr>
        <p:blipFill>
          <a:blip r:embed="rId8"/>
          <a:stretch>
            <a:fillRect/>
          </a:stretch>
        </p:blipFill>
        <p:spPr>
          <a:xfrm>
            <a:off x="1251048" y="4538328"/>
            <a:ext cx="1012024" cy="573074"/>
          </a:xfrm>
          <a:prstGeom prst="rect">
            <a:avLst/>
          </a:prstGeom>
        </p:spPr>
      </p:pic>
    </p:spTree>
    <p:extLst>
      <p:ext uri="{BB962C8B-B14F-4D97-AF65-F5344CB8AC3E}">
        <p14:creationId xmlns="" xmlns:p14="http://schemas.microsoft.com/office/powerpoint/2010/main" val="228182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280845E-47E7-7845-8604-DB66CE740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 xmlns:a16="http://schemas.microsoft.com/office/drawing/2014/main" id="{595C56A3-9EBE-F046-925C-25236FA73512}"/>
              </a:ext>
            </a:extLst>
          </p:cNvPr>
          <p:cNvSpPr>
            <a:spLocks noGrp="1"/>
          </p:cNvSpPr>
          <p:nvPr>
            <p:ph idx="1"/>
          </p:nvPr>
        </p:nvSpPr>
        <p:spPr/>
        <p:txBody>
          <a:bodyPr/>
          <a:lstStyle/>
          <a:p>
            <a:endParaRPr lang="fr-FR"/>
          </a:p>
        </p:txBody>
      </p:sp>
      <p:pic>
        <p:nvPicPr>
          <p:cNvPr id="5" name="Image 4">
            <a:extLst>
              <a:ext uri="{FF2B5EF4-FFF2-40B4-BE49-F238E27FC236}">
                <a16:creationId xmlns="" xmlns:a16="http://schemas.microsoft.com/office/drawing/2014/main" id="{6DC141DB-4807-E54A-9E5C-CE78D20A3706}"/>
              </a:ext>
            </a:extLst>
          </p:cNvPr>
          <p:cNvPicPr>
            <a:picLocks noChangeAspect="1"/>
          </p:cNvPicPr>
          <p:nvPr/>
        </p:nvPicPr>
        <p:blipFill>
          <a:blip r:embed="rId3"/>
          <a:stretch>
            <a:fillRect/>
          </a:stretch>
        </p:blipFill>
        <p:spPr>
          <a:xfrm>
            <a:off x="-34056" y="19050"/>
            <a:ext cx="12226056" cy="6838950"/>
          </a:xfrm>
          <a:prstGeom prst="rect">
            <a:avLst/>
          </a:prstGeom>
        </p:spPr>
      </p:pic>
      <p:sp>
        <p:nvSpPr>
          <p:cNvPr id="8" name="ZoneTexte 7"/>
          <p:cNvSpPr txBox="1"/>
          <p:nvPr/>
        </p:nvSpPr>
        <p:spPr>
          <a:xfrm>
            <a:off x="838200" y="826790"/>
            <a:ext cx="10100604" cy="584775"/>
          </a:xfrm>
          <a:prstGeom prst="rect">
            <a:avLst/>
          </a:prstGeom>
          <a:noFill/>
        </p:spPr>
        <p:txBody>
          <a:bodyPr wrap="square" rtlCol="0">
            <a:spAutoFit/>
          </a:bodyPr>
          <a:lstStyle/>
          <a:p>
            <a:r>
              <a:rPr lang="fr-FR" sz="3200" b="1" dirty="0" smtClean="0">
                <a:solidFill>
                  <a:schemeClr val="accent1">
                    <a:lumMod val="50000"/>
                  </a:schemeClr>
                </a:solidFill>
              </a:rPr>
              <a:t>Exemple de carnet de suivi numérique : </a:t>
            </a:r>
            <a:r>
              <a:rPr lang="fr-FR" sz="3200" b="1" dirty="0" smtClean="0">
                <a:solidFill>
                  <a:schemeClr val="accent1">
                    <a:lumMod val="50000"/>
                  </a:schemeClr>
                </a:solidFill>
                <a:hlinkClick r:id="rId4" action="ppaction://hlinkfile"/>
              </a:rPr>
              <a:t>CSDAN</a:t>
            </a:r>
            <a:endParaRPr lang="fr-FR" sz="3200" b="1" dirty="0" smtClean="0">
              <a:solidFill>
                <a:schemeClr val="accent1">
                  <a:lumMod val="50000"/>
                </a:schemeClr>
              </a:solidFill>
            </a:endParaRPr>
          </a:p>
        </p:txBody>
      </p:sp>
    </p:spTree>
    <p:extLst>
      <p:ext uri="{BB962C8B-B14F-4D97-AF65-F5344CB8AC3E}">
        <p14:creationId xmlns="" xmlns:p14="http://schemas.microsoft.com/office/powerpoint/2010/main" val="228182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280845E-47E7-7845-8604-DB66CE740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 xmlns:a16="http://schemas.microsoft.com/office/drawing/2014/main" id="{595C56A3-9EBE-F046-925C-25236FA73512}"/>
              </a:ext>
            </a:extLst>
          </p:cNvPr>
          <p:cNvSpPr>
            <a:spLocks noGrp="1"/>
          </p:cNvSpPr>
          <p:nvPr>
            <p:ph idx="1"/>
          </p:nvPr>
        </p:nvSpPr>
        <p:spPr/>
        <p:txBody>
          <a:bodyPr/>
          <a:lstStyle/>
          <a:p>
            <a:endParaRPr lang="fr-FR"/>
          </a:p>
        </p:txBody>
      </p:sp>
      <p:pic>
        <p:nvPicPr>
          <p:cNvPr id="5" name="Image 4">
            <a:extLst>
              <a:ext uri="{FF2B5EF4-FFF2-40B4-BE49-F238E27FC236}">
                <a16:creationId xmlns="" xmlns:a16="http://schemas.microsoft.com/office/drawing/2014/main" id="{6DC141DB-4807-E54A-9E5C-CE78D20A3706}"/>
              </a:ext>
            </a:extLst>
          </p:cNvPr>
          <p:cNvPicPr>
            <a:picLocks noChangeAspect="1"/>
          </p:cNvPicPr>
          <p:nvPr/>
        </p:nvPicPr>
        <p:blipFill>
          <a:blip r:embed="rId2"/>
          <a:stretch>
            <a:fillRect/>
          </a:stretch>
        </p:blipFill>
        <p:spPr>
          <a:xfrm>
            <a:off x="-34056" y="19050"/>
            <a:ext cx="12226056" cy="6838950"/>
          </a:xfrm>
          <a:prstGeom prst="rect">
            <a:avLst/>
          </a:prstGeom>
        </p:spPr>
      </p:pic>
      <p:sp>
        <p:nvSpPr>
          <p:cNvPr id="6" name="ZoneTexte 5"/>
          <p:cNvSpPr txBox="1"/>
          <p:nvPr/>
        </p:nvSpPr>
        <p:spPr>
          <a:xfrm>
            <a:off x="838200" y="1091381"/>
            <a:ext cx="9548949" cy="3539430"/>
          </a:xfrm>
          <a:prstGeom prst="rect">
            <a:avLst/>
          </a:prstGeom>
          <a:noFill/>
        </p:spPr>
        <p:txBody>
          <a:bodyPr wrap="square" rtlCol="0">
            <a:spAutoFit/>
          </a:bodyPr>
          <a:lstStyle/>
          <a:p>
            <a:r>
              <a:rPr lang="fr-FR" sz="2800" b="1" dirty="0" smtClean="0">
                <a:solidFill>
                  <a:srgbClr val="FF0000"/>
                </a:solidFill>
              </a:rPr>
              <a:t>Objectif de formation: </a:t>
            </a:r>
          </a:p>
          <a:p>
            <a:r>
              <a:rPr lang="fr-FR" sz="2800" dirty="0" smtClean="0"/>
              <a:t>Permettre aux enseignants de concevoir un carnet de suivi qui tient compte d’une évaluation positive.</a:t>
            </a:r>
          </a:p>
          <a:p>
            <a:endParaRPr lang="fr-FR" sz="2800" dirty="0" smtClean="0"/>
          </a:p>
          <a:p>
            <a:endParaRPr lang="fr-FR" sz="2800" dirty="0" smtClean="0"/>
          </a:p>
          <a:p>
            <a:endParaRPr lang="fr-FR" sz="2800" dirty="0" smtClean="0"/>
          </a:p>
          <a:p>
            <a:r>
              <a:rPr lang="fr-FR" sz="2800" b="1" dirty="0" smtClean="0">
                <a:solidFill>
                  <a:srgbClr val="FF0000"/>
                </a:solidFill>
              </a:rPr>
              <a:t>Destinataires de la formation:</a:t>
            </a:r>
          </a:p>
          <a:p>
            <a:r>
              <a:rPr lang="fr-FR" sz="2800" dirty="0" smtClean="0"/>
              <a:t>Enseignants du cycle 1</a:t>
            </a:r>
          </a:p>
        </p:txBody>
      </p:sp>
    </p:spTree>
    <p:extLst>
      <p:ext uri="{BB962C8B-B14F-4D97-AF65-F5344CB8AC3E}">
        <p14:creationId xmlns="" xmlns:p14="http://schemas.microsoft.com/office/powerpoint/2010/main" val="228182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280845E-47E7-7845-8604-DB66CE740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 xmlns:a16="http://schemas.microsoft.com/office/drawing/2014/main" id="{595C56A3-9EBE-F046-925C-25236FA73512}"/>
              </a:ext>
            </a:extLst>
          </p:cNvPr>
          <p:cNvSpPr>
            <a:spLocks noGrp="1"/>
          </p:cNvSpPr>
          <p:nvPr>
            <p:ph idx="1"/>
          </p:nvPr>
        </p:nvSpPr>
        <p:spPr/>
        <p:txBody>
          <a:bodyPr/>
          <a:lstStyle/>
          <a:p>
            <a:endParaRPr lang="fr-FR"/>
          </a:p>
        </p:txBody>
      </p:sp>
      <p:pic>
        <p:nvPicPr>
          <p:cNvPr id="5" name="Image 4">
            <a:extLst>
              <a:ext uri="{FF2B5EF4-FFF2-40B4-BE49-F238E27FC236}">
                <a16:creationId xmlns="" xmlns:a16="http://schemas.microsoft.com/office/drawing/2014/main" id="{6DC141DB-4807-E54A-9E5C-CE78D20A3706}"/>
              </a:ext>
            </a:extLst>
          </p:cNvPr>
          <p:cNvPicPr>
            <a:picLocks noChangeAspect="1"/>
          </p:cNvPicPr>
          <p:nvPr/>
        </p:nvPicPr>
        <p:blipFill>
          <a:blip r:embed="rId2"/>
          <a:stretch>
            <a:fillRect/>
          </a:stretch>
        </p:blipFill>
        <p:spPr>
          <a:xfrm>
            <a:off x="-34056" y="19050"/>
            <a:ext cx="12226056" cy="6838950"/>
          </a:xfrm>
          <a:prstGeom prst="rect">
            <a:avLst/>
          </a:prstGeom>
        </p:spPr>
      </p:pic>
      <p:sp>
        <p:nvSpPr>
          <p:cNvPr id="6" name="ZoneTexte 5"/>
          <p:cNvSpPr txBox="1"/>
          <p:nvPr/>
        </p:nvSpPr>
        <p:spPr>
          <a:xfrm>
            <a:off x="838200" y="365125"/>
            <a:ext cx="9548949" cy="5693866"/>
          </a:xfrm>
          <a:prstGeom prst="rect">
            <a:avLst/>
          </a:prstGeom>
          <a:noFill/>
        </p:spPr>
        <p:txBody>
          <a:bodyPr wrap="square" rtlCol="0">
            <a:spAutoFit/>
          </a:bodyPr>
          <a:lstStyle/>
          <a:p>
            <a:r>
              <a:rPr lang="fr-FR" sz="3200" b="1" dirty="0" smtClean="0">
                <a:solidFill>
                  <a:srgbClr val="FF0000"/>
                </a:solidFill>
              </a:rPr>
              <a:t>Cadre de référence</a:t>
            </a:r>
            <a:r>
              <a:rPr lang="fr-FR" sz="2800" b="1" dirty="0" smtClean="0">
                <a:solidFill>
                  <a:srgbClr val="FF0000"/>
                </a:solidFill>
              </a:rPr>
              <a:t>:</a:t>
            </a:r>
          </a:p>
          <a:p>
            <a:endParaRPr lang="fr-FR" sz="2800" b="1" dirty="0" smtClean="0">
              <a:solidFill>
                <a:srgbClr val="FF0000"/>
              </a:solidFill>
            </a:endParaRPr>
          </a:p>
          <a:p>
            <a:r>
              <a:rPr lang="fr-FR" sz="2400" dirty="0" smtClean="0"/>
              <a:t>L’évaluation constitue un outil de régulation dans l’activité professionnelle des enseignants; elle n’est pas un instrument de prédiction ni de sélection. Elle repose sur une observation attentive et une interprétation de ce que chaque enfant dit ou fait . Chaque enseignant s’attache à mettre en valeur, au delà du résultat obtenu, le cheminement de l’enfant et les progrès qu’il fait  par rapport à lui-même. Il permet à chacun d’identifier ses réussites, d’en garder des traces, de percevoir leur évolution. Il </a:t>
            </a:r>
            <a:r>
              <a:rPr lang="fr-FR" sz="2400" smtClean="0"/>
              <a:t>est attentif… </a:t>
            </a:r>
            <a:endParaRPr lang="fr-FR" sz="2400" dirty="0" smtClean="0"/>
          </a:p>
          <a:p>
            <a:endParaRPr lang="fr-FR" sz="2400" dirty="0" smtClean="0"/>
          </a:p>
          <a:p>
            <a:endParaRPr lang="fr-FR" sz="2800" dirty="0" smtClean="0"/>
          </a:p>
          <a:p>
            <a:endParaRPr lang="fr-FR" sz="2800" dirty="0" smtClean="0"/>
          </a:p>
          <a:p>
            <a:endParaRPr lang="fr-FR" sz="2800" dirty="0" smtClean="0"/>
          </a:p>
          <a:p>
            <a:endParaRPr lang="fr-FR" sz="2800" b="1" dirty="0" smtClean="0">
              <a:solidFill>
                <a:srgbClr val="FF0000"/>
              </a:solidFill>
            </a:endParaRPr>
          </a:p>
        </p:txBody>
      </p:sp>
    </p:spTree>
    <p:extLst>
      <p:ext uri="{BB962C8B-B14F-4D97-AF65-F5344CB8AC3E}">
        <p14:creationId xmlns="" xmlns:p14="http://schemas.microsoft.com/office/powerpoint/2010/main" val="228182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280845E-47E7-7845-8604-DB66CE740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 xmlns:a16="http://schemas.microsoft.com/office/drawing/2014/main" id="{595C56A3-9EBE-F046-925C-25236FA73512}"/>
              </a:ext>
            </a:extLst>
          </p:cNvPr>
          <p:cNvSpPr>
            <a:spLocks noGrp="1"/>
          </p:cNvSpPr>
          <p:nvPr>
            <p:ph idx="1"/>
          </p:nvPr>
        </p:nvSpPr>
        <p:spPr/>
        <p:txBody>
          <a:bodyPr/>
          <a:lstStyle/>
          <a:p>
            <a:endParaRPr lang="fr-FR"/>
          </a:p>
        </p:txBody>
      </p:sp>
      <p:pic>
        <p:nvPicPr>
          <p:cNvPr id="5" name="Image 4">
            <a:extLst>
              <a:ext uri="{FF2B5EF4-FFF2-40B4-BE49-F238E27FC236}">
                <a16:creationId xmlns="" xmlns:a16="http://schemas.microsoft.com/office/drawing/2014/main" id="{6DC141DB-4807-E54A-9E5C-CE78D20A3706}"/>
              </a:ext>
            </a:extLst>
          </p:cNvPr>
          <p:cNvPicPr>
            <a:picLocks noChangeAspect="1"/>
          </p:cNvPicPr>
          <p:nvPr/>
        </p:nvPicPr>
        <p:blipFill>
          <a:blip r:embed="rId2"/>
          <a:stretch>
            <a:fillRect/>
          </a:stretch>
        </p:blipFill>
        <p:spPr>
          <a:xfrm>
            <a:off x="-34056" y="19050"/>
            <a:ext cx="12226056" cy="6838950"/>
          </a:xfrm>
          <a:prstGeom prst="rect">
            <a:avLst/>
          </a:prstGeom>
        </p:spPr>
      </p:pic>
      <p:sp>
        <p:nvSpPr>
          <p:cNvPr id="6" name="ZoneTexte 5"/>
          <p:cNvSpPr txBox="1"/>
          <p:nvPr/>
        </p:nvSpPr>
        <p:spPr>
          <a:xfrm>
            <a:off x="838200" y="666206"/>
            <a:ext cx="9548949" cy="3200876"/>
          </a:xfrm>
          <a:prstGeom prst="rect">
            <a:avLst/>
          </a:prstGeom>
          <a:noFill/>
        </p:spPr>
        <p:txBody>
          <a:bodyPr wrap="square" rtlCol="0">
            <a:spAutoFit/>
          </a:bodyPr>
          <a:lstStyle/>
          <a:p>
            <a:r>
              <a:rPr lang="fr-FR" sz="4000" dirty="0" smtClean="0">
                <a:solidFill>
                  <a:srgbClr val="FF0000"/>
                </a:solidFill>
              </a:rPr>
              <a:t>Documents ressources</a:t>
            </a:r>
            <a:endParaRPr lang="fr-FR" dirty="0" smtClean="0"/>
          </a:p>
          <a:p>
            <a:endParaRPr lang="fr-FR" dirty="0" smtClean="0"/>
          </a:p>
          <a:p>
            <a:r>
              <a:rPr lang="fr-FR" sz="2400" dirty="0" smtClean="0"/>
              <a:t>-Document </a:t>
            </a:r>
            <a:r>
              <a:rPr lang="fr-FR" sz="2400" dirty="0" err="1" smtClean="0"/>
              <a:t>Eduscol</a:t>
            </a:r>
            <a:r>
              <a:rPr lang="fr-FR" sz="2400" dirty="0" smtClean="0"/>
              <a:t>: « De l’observation instrumentée au carnet de suivi »</a:t>
            </a:r>
          </a:p>
          <a:p>
            <a:endParaRPr lang="fr-FR" sz="2400" dirty="0" smtClean="0"/>
          </a:p>
          <a:p>
            <a:r>
              <a:rPr lang="fr-FR" sz="2400" dirty="0" smtClean="0"/>
              <a:t>-Deux guides ont été réalisés par la mission maternelle  pour aider les équipes pédagogiques à concevoir leur carnet de suivi. </a:t>
            </a:r>
          </a:p>
          <a:p>
            <a:endParaRPr lang="fr-FR" sz="2400" dirty="0" smtClean="0"/>
          </a:p>
          <a:p>
            <a:r>
              <a:rPr lang="fr-FR" sz="2400" dirty="0" smtClean="0"/>
              <a:t>- Les programmes de 2016 adaptés à la Polynésie française</a:t>
            </a:r>
            <a:r>
              <a:rPr lang="fr-FR" dirty="0" smtClean="0"/>
              <a:t>. </a:t>
            </a:r>
            <a:endParaRPr lang="fr-FR" dirty="0"/>
          </a:p>
        </p:txBody>
      </p:sp>
      <p:pic>
        <p:nvPicPr>
          <p:cNvPr id="4097" name="Picture 1">
            <a:hlinkClick r:id="rId3"/>
          </p:cNvPr>
          <p:cNvPicPr>
            <a:picLocks noChangeAspect="1" noChangeArrowheads="1"/>
          </p:cNvPicPr>
          <p:nvPr/>
        </p:nvPicPr>
        <p:blipFill>
          <a:blip r:embed="rId4"/>
          <a:srcRect/>
          <a:stretch>
            <a:fillRect/>
          </a:stretch>
        </p:blipFill>
        <p:spPr bwMode="auto">
          <a:xfrm>
            <a:off x="4745154" y="3963693"/>
            <a:ext cx="1487514" cy="2213269"/>
          </a:xfrm>
          <a:prstGeom prst="rect">
            <a:avLst/>
          </a:prstGeom>
          <a:noFill/>
          <a:ln w="9525">
            <a:solidFill>
              <a:schemeClr val="tx1"/>
            </a:solidFill>
            <a:miter lim="800000"/>
            <a:headEnd/>
            <a:tailEnd/>
          </a:ln>
          <a:effectLst/>
        </p:spPr>
      </p:pic>
      <p:pic>
        <p:nvPicPr>
          <p:cNvPr id="1026" name="Picture 2">
            <a:hlinkClick r:id="rId5"/>
          </p:cNvPr>
          <p:cNvPicPr>
            <a:picLocks noChangeAspect="1" noChangeArrowheads="1"/>
          </p:cNvPicPr>
          <p:nvPr/>
        </p:nvPicPr>
        <p:blipFill>
          <a:blip r:embed="rId6"/>
          <a:srcRect/>
          <a:stretch>
            <a:fillRect/>
          </a:stretch>
        </p:blipFill>
        <p:spPr bwMode="auto">
          <a:xfrm>
            <a:off x="6470867" y="3963694"/>
            <a:ext cx="1577085" cy="2165938"/>
          </a:xfrm>
          <a:prstGeom prst="rect">
            <a:avLst/>
          </a:prstGeom>
          <a:noFill/>
          <a:ln w="9525">
            <a:solidFill>
              <a:schemeClr val="tx1"/>
            </a:solidFill>
            <a:miter lim="800000"/>
            <a:headEnd/>
            <a:tailEnd/>
          </a:ln>
          <a:effectLst/>
        </p:spPr>
      </p:pic>
      <p:pic>
        <p:nvPicPr>
          <p:cNvPr id="1027" name="Picture 3">
            <a:hlinkClick r:id="rId7"/>
          </p:cNvPr>
          <p:cNvPicPr>
            <a:picLocks noChangeAspect="1" noChangeArrowheads="1"/>
          </p:cNvPicPr>
          <p:nvPr/>
        </p:nvPicPr>
        <p:blipFill>
          <a:blip r:embed="rId8"/>
          <a:srcRect/>
          <a:stretch>
            <a:fillRect/>
          </a:stretch>
        </p:blipFill>
        <p:spPr bwMode="auto">
          <a:xfrm>
            <a:off x="8183394" y="3963694"/>
            <a:ext cx="1660019" cy="2165938"/>
          </a:xfrm>
          <a:prstGeom prst="rect">
            <a:avLst/>
          </a:prstGeom>
          <a:noFill/>
          <a:ln w="9525">
            <a:solidFill>
              <a:schemeClr val="tx1"/>
            </a:solidFill>
            <a:miter lim="800000"/>
            <a:headEnd/>
            <a:tailEnd/>
          </a:ln>
          <a:effectLst/>
        </p:spPr>
      </p:pic>
      <p:pic>
        <p:nvPicPr>
          <p:cNvPr id="4" name="Picture 2"/>
          <p:cNvPicPr>
            <a:picLocks noChangeAspect="1" noChangeArrowheads="1"/>
          </p:cNvPicPr>
          <p:nvPr/>
        </p:nvPicPr>
        <p:blipFill>
          <a:blip r:embed="rId9"/>
          <a:srcRect/>
          <a:stretch>
            <a:fillRect/>
          </a:stretch>
        </p:blipFill>
        <p:spPr bwMode="auto">
          <a:xfrm>
            <a:off x="2669280" y="3963694"/>
            <a:ext cx="1666592" cy="2286068"/>
          </a:xfrm>
          <a:prstGeom prst="rect">
            <a:avLst/>
          </a:prstGeom>
          <a:noFill/>
          <a:ln w="9525">
            <a:solidFill>
              <a:schemeClr val="tx1"/>
            </a:solidFill>
            <a:miter lim="800000"/>
            <a:headEnd/>
            <a:tailEnd/>
          </a:ln>
          <a:effectLst/>
        </p:spPr>
      </p:pic>
    </p:spTree>
    <p:extLst>
      <p:ext uri="{BB962C8B-B14F-4D97-AF65-F5344CB8AC3E}">
        <p14:creationId xmlns="" xmlns:p14="http://schemas.microsoft.com/office/powerpoint/2010/main" val="228182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280845E-47E7-7845-8604-DB66CE740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 xmlns:a16="http://schemas.microsoft.com/office/drawing/2014/main" id="{595C56A3-9EBE-F046-925C-25236FA73512}"/>
              </a:ext>
            </a:extLst>
          </p:cNvPr>
          <p:cNvSpPr>
            <a:spLocks noGrp="1"/>
          </p:cNvSpPr>
          <p:nvPr>
            <p:ph idx="1"/>
          </p:nvPr>
        </p:nvSpPr>
        <p:spPr/>
        <p:txBody>
          <a:bodyPr/>
          <a:lstStyle/>
          <a:p>
            <a:endParaRPr lang="fr-FR"/>
          </a:p>
        </p:txBody>
      </p:sp>
      <p:pic>
        <p:nvPicPr>
          <p:cNvPr id="5" name="Image 4">
            <a:extLst>
              <a:ext uri="{FF2B5EF4-FFF2-40B4-BE49-F238E27FC236}">
                <a16:creationId xmlns="" xmlns:a16="http://schemas.microsoft.com/office/drawing/2014/main" id="{6DC141DB-4807-E54A-9E5C-CE78D20A3706}"/>
              </a:ext>
            </a:extLst>
          </p:cNvPr>
          <p:cNvPicPr>
            <a:picLocks noChangeAspect="1"/>
          </p:cNvPicPr>
          <p:nvPr/>
        </p:nvPicPr>
        <p:blipFill>
          <a:blip r:embed="rId2"/>
          <a:stretch>
            <a:fillRect/>
          </a:stretch>
        </p:blipFill>
        <p:spPr>
          <a:xfrm>
            <a:off x="-34056" y="19050"/>
            <a:ext cx="12226056" cy="6838950"/>
          </a:xfrm>
          <a:prstGeom prst="rect">
            <a:avLst/>
          </a:prstGeom>
        </p:spPr>
      </p:pic>
      <p:sp>
        <p:nvSpPr>
          <p:cNvPr id="6" name="ZoneTexte 5"/>
          <p:cNvSpPr txBox="1"/>
          <p:nvPr/>
        </p:nvSpPr>
        <p:spPr>
          <a:xfrm>
            <a:off x="2807249" y="1690688"/>
            <a:ext cx="6056531" cy="1446550"/>
          </a:xfrm>
          <a:prstGeom prst="rect">
            <a:avLst/>
          </a:prstGeom>
          <a:gradFill>
            <a:gsLst>
              <a:gs pos="0">
                <a:srgbClr val="03D4A8"/>
              </a:gs>
              <a:gs pos="25000">
                <a:srgbClr val="21D6E0"/>
              </a:gs>
              <a:gs pos="75000">
                <a:srgbClr val="0087E6"/>
              </a:gs>
              <a:gs pos="100000">
                <a:srgbClr val="005CBF"/>
              </a:gs>
            </a:gsLst>
            <a:lin ang="5400000" scaled="0"/>
          </a:gradFill>
          <a:ln>
            <a:solidFill>
              <a:schemeClr val="tx1"/>
            </a:solidFill>
          </a:ln>
        </p:spPr>
        <p:txBody>
          <a:bodyPr wrap="square" rtlCol="0">
            <a:spAutoFit/>
          </a:bodyPr>
          <a:lstStyle/>
          <a:p>
            <a:r>
              <a:rPr lang="fr-FR" sz="4400" b="1" dirty="0" smtClean="0"/>
              <a:t>       LES   CONTENUS</a:t>
            </a:r>
          </a:p>
          <a:p>
            <a:pPr algn="ctr"/>
            <a:r>
              <a:rPr lang="fr-FR" sz="4400" b="1" dirty="0" smtClean="0"/>
              <a:t> </a:t>
            </a:r>
            <a:endParaRPr lang="fr-FR" sz="4400" b="1" dirty="0"/>
          </a:p>
        </p:txBody>
      </p:sp>
    </p:spTree>
    <p:extLst>
      <p:ext uri="{BB962C8B-B14F-4D97-AF65-F5344CB8AC3E}">
        <p14:creationId xmlns="" xmlns:p14="http://schemas.microsoft.com/office/powerpoint/2010/main" val="228182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280845E-47E7-7845-8604-DB66CE740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 xmlns:a16="http://schemas.microsoft.com/office/drawing/2014/main" id="{595C56A3-9EBE-F046-925C-25236FA73512}"/>
              </a:ext>
            </a:extLst>
          </p:cNvPr>
          <p:cNvSpPr>
            <a:spLocks noGrp="1"/>
          </p:cNvSpPr>
          <p:nvPr>
            <p:ph idx="1"/>
          </p:nvPr>
        </p:nvSpPr>
        <p:spPr/>
        <p:txBody>
          <a:bodyPr/>
          <a:lstStyle/>
          <a:p>
            <a:endParaRPr lang="fr-FR"/>
          </a:p>
        </p:txBody>
      </p:sp>
      <p:pic>
        <p:nvPicPr>
          <p:cNvPr id="5" name="Image 4">
            <a:extLst>
              <a:ext uri="{FF2B5EF4-FFF2-40B4-BE49-F238E27FC236}">
                <a16:creationId xmlns="" xmlns:a16="http://schemas.microsoft.com/office/drawing/2014/main" id="{6DC141DB-4807-E54A-9E5C-CE78D20A3706}"/>
              </a:ext>
            </a:extLst>
          </p:cNvPr>
          <p:cNvPicPr>
            <a:picLocks noChangeAspect="1"/>
          </p:cNvPicPr>
          <p:nvPr/>
        </p:nvPicPr>
        <p:blipFill>
          <a:blip r:embed="rId3"/>
          <a:stretch>
            <a:fillRect/>
          </a:stretch>
        </p:blipFill>
        <p:spPr>
          <a:xfrm>
            <a:off x="-34056" y="19050"/>
            <a:ext cx="12226056" cy="6838950"/>
          </a:xfrm>
          <a:prstGeom prst="rect">
            <a:avLst/>
          </a:prstGeom>
        </p:spPr>
      </p:pic>
      <p:sp>
        <p:nvSpPr>
          <p:cNvPr id="6" name="ZoneTexte 5"/>
          <p:cNvSpPr txBox="1"/>
          <p:nvPr/>
        </p:nvSpPr>
        <p:spPr>
          <a:xfrm>
            <a:off x="838200" y="365125"/>
            <a:ext cx="10095411" cy="923330"/>
          </a:xfrm>
          <a:prstGeom prst="rect">
            <a:avLst/>
          </a:prstGeom>
          <a:solidFill>
            <a:schemeClr val="accent1">
              <a:lumMod val="60000"/>
              <a:lumOff val="40000"/>
            </a:schemeClr>
          </a:solidFill>
          <a:ln>
            <a:solidFill>
              <a:schemeClr val="tx1"/>
            </a:solidFill>
          </a:ln>
        </p:spPr>
        <p:txBody>
          <a:bodyPr wrap="square" rtlCol="0">
            <a:spAutoFit/>
          </a:bodyPr>
          <a:lstStyle/>
          <a:p>
            <a:pPr algn="ctr"/>
            <a:r>
              <a:rPr lang="fr-FR" sz="3600" b="1" dirty="0" smtClean="0"/>
              <a:t>Qu’est ce qu’une évaluation positive?</a:t>
            </a:r>
          </a:p>
          <a:p>
            <a:endParaRPr lang="fr-FR" b="1" dirty="0" smtClean="0"/>
          </a:p>
        </p:txBody>
      </p:sp>
      <p:sp>
        <p:nvSpPr>
          <p:cNvPr id="7" name="ZoneTexte 6"/>
          <p:cNvSpPr txBox="1"/>
          <p:nvPr/>
        </p:nvSpPr>
        <p:spPr>
          <a:xfrm>
            <a:off x="1179871" y="1690687"/>
            <a:ext cx="9571703" cy="3046988"/>
          </a:xfrm>
          <a:prstGeom prst="rect">
            <a:avLst/>
          </a:prstGeom>
          <a:noFill/>
        </p:spPr>
        <p:txBody>
          <a:bodyPr wrap="square" rtlCol="0">
            <a:spAutoFit/>
          </a:bodyPr>
          <a:lstStyle/>
          <a:p>
            <a:r>
              <a:rPr lang="fr-FR" sz="2400" dirty="0" smtClean="0"/>
              <a:t>L’évaluation positive est une évaluation conduite avec bienveillance, qui souligne les petites réussites, les progrès petits ou grands, les essais, qui participent à la motivation de l’enfant en lui signifiant, ainsi qu’à ses parents. </a:t>
            </a:r>
            <a:r>
              <a:rPr lang="fr-FR" sz="2400" b="1" dirty="0" err="1" smtClean="0"/>
              <a:t>Eduscol</a:t>
            </a:r>
            <a:r>
              <a:rPr lang="fr-FR" sz="2400" b="1" dirty="0" smtClean="0"/>
              <a:t> </a:t>
            </a:r>
            <a:r>
              <a:rPr lang="fr-FR" sz="2400" dirty="0" smtClean="0"/>
              <a:t>« De l’observation instrumentée au carnet de suivi. »</a:t>
            </a:r>
          </a:p>
          <a:p>
            <a:endParaRPr lang="fr-FR" sz="2400" dirty="0" smtClean="0"/>
          </a:p>
          <a:p>
            <a:r>
              <a:rPr lang="fr-FR" sz="2400" dirty="0" smtClean="0"/>
              <a:t>L’évaluation positive à l’école maternelle s’inscrit dans la continuité du parcours de l’élève. Elle se finalise par </a:t>
            </a:r>
            <a:r>
              <a:rPr lang="fr-FR" sz="2400" b="1" dirty="0" smtClean="0">
                <a:hlinkClick r:id="rId4"/>
              </a:rPr>
              <a:t>une synthèse des acquis en fin de cycle 1.</a:t>
            </a:r>
            <a:endParaRPr lang="fr-FR" sz="2400" b="1" dirty="0" smtClean="0"/>
          </a:p>
        </p:txBody>
      </p:sp>
    </p:spTree>
    <p:extLst>
      <p:ext uri="{BB962C8B-B14F-4D97-AF65-F5344CB8AC3E}">
        <p14:creationId xmlns="" xmlns:p14="http://schemas.microsoft.com/office/powerpoint/2010/main" val="228182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280845E-47E7-7845-8604-DB66CE740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 xmlns:a16="http://schemas.microsoft.com/office/drawing/2014/main" id="{595C56A3-9EBE-F046-925C-25236FA73512}"/>
              </a:ext>
            </a:extLst>
          </p:cNvPr>
          <p:cNvSpPr>
            <a:spLocks noGrp="1"/>
          </p:cNvSpPr>
          <p:nvPr>
            <p:ph idx="1"/>
          </p:nvPr>
        </p:nvSpPr>
        <p:spPr/>
        <p:txBody>
          <a:bodyPr/>
          <a:lstStyle/>
          <a:p>
            <a:endParaRPr lang="fr-FR"/>
          </a:p>
        </p:txBody>
      </p:sp>
      <p:pic>
        <p:nvPicPr>
          <p:cNvPr id="5" name="Image 4">
            <a:extLst>
              <a:ext uri="{FF2B5EF4-FFF2-40B4-BE49-F238E27FC236}">
                <a16:creationId xmlns="" xmlns:a16="http://schemas.microsoft.com/office/drawing/2014/main" id="{6DC141DB-4807-E54A-9E5C-CE78D20A3706}"/>
              </a:ext>
            </a:extLst>
          </p:cNvPr>
          <p:cNvPicPr>
            <a:picLocks noChangeAspect="1"/>
          </p:cNvPicPr>
          <p:nvPr/>
        </p:nvPicPr>
        <p:blipFill>
          <a:blip r:embed="rId3"/>
          <a:stretch>
            <a:fillRect/>
          </a:stretch>
        </p:blipFill>
        <p:spPr>
          <a:xfrm>
            <a:off x="-34056" y="19050"/>
            <a:ext cx="12226056" cy="6838950"/>
          </a:xfrm>
          <a:prstGeom prst="rect">
            <a:avLst/>
          </a:prstGeom>
        </p:spPr>
      </p:pic>
      <p:sp>
        <p:nvSpPr>
          <p:cNvPr id="6" name="ZoneTexte 5"/>
          <p:cNvSpPr txBox="1"/>
          <p:nvPr/>
        </p:nvSpPr>
        <p:spPr>
          <a:xfrm>
            <a:off x="838200" y="693174"/>
            <a:ext cx="10095411" cy="6032421"/>
          </a:xfrm>
          <a:prstGeom prst="rect">
            <a:avLst/>
          </a:prstGeom>
          <a:noFill/>
        </p:spPr>
        <p:txBody>
          <a:bodyPr wrap="square" rtlCol="0">
            <a:spAutoFit/>
          </a:bodyPr>
          <a:lstStyle/>
          <a:p>
            <a:endParaRPr lang="fr-FR" b="1" dirty="0" smtClean="0"/>
          </a:p>
          <a:p>
            <a:pPr>
              <a:buFont typeface="Arial" pitchFamily="34" charset="0"/>
              <a:buChar char="•"/>
            </a:pPr>
            <a:r>
              <a:rPr lang="fr-FR" sz="2400" dirty="0" smtClean="0">
                <a:cs typeface="Arial" pitchFamily="34" charset="0"/>
              </a:rPr>
              <a:t>Il est individuel et personnalisé.</a:t>
            </a:r>
          </a:p>
          <a:p>
            <a:pPr>
              <a:buFont typeface="Arial" pitchFamily="34" charset="0"/>
              <a:buChar char="•"/>
            </a:pPr>
            <a:r>
              <a:rPr lang="fr-FR" sz="2400" dirty="0" smtClean="0">
                <a:cs typeface="Arial" pitchFamily="34" charset="0"/>
              </a:rPr>
              <a:t>Il permet à chacun d’identifier ses réussites, d’en garder des traces, de percevoir leur évolution. </a:t>
            </a:r>
          </a:p>
          <a:p>
            <a:pPr>
              <a:buFont typeface="Arial" pitchFamily="34" charset="0"/>
              <a:buChar char="•"/>
            </a:pPr>
            <a:r>
              <a:rPr lang="fr-FR" sz="2400" dirty="0" smtClean="0">
                <a:cs typeface="Arial" pitchFamily="34" charset="0"/>
              </a:rPr>
              <a:t> Il n’est pas exhaustif , il donne à voir le cheminement, des progrès significatifs.</a:t>
            </a:r>
          </a:p>
          <a:p>
            <a:pPr>
              <a:buFont typeface="Arial" pitchFamily="34" charset="0"/>
              <a:buChar char="•"/>
            </a:pPr>
            <a:r>
              <a:rPr lang="fr-FR" sz="2400" dirty="0" smtClean="0">
                <a:cs typeface="Arial" pitchFamily="34" charset="0"/>
              </a:rPr>
              <a:t>Il est un véritable support d’échanges entre l’enseignant, les parents et leur enfant</a:t>
            </a:r>
          </a:p>
          <a:p>
            <a:pPr>
              <a:buFont typeface="Arial" pitchFamily="34" charset="0"/>
              <a:buChar char="•"/>
            </a:pPr>
            <a:endParaRPr lang="fr-FR" b="1" dirty="0" smtClean="0"/>
          </a:p>
          <a:p>
            <a:r>
              <a:rPr lang="fr-FR" sz="2400" dirty="0" smtClean="0"/>
              <a:t>«</a:t>
            </a:r>
            <a:r>
              <a:rPr lang="fr-FR" sz="2000" dirty="0" smtClean="0"/>
              <a:t> </a:t>
            </a:r>
            <a:r>
              <a:rPr lang="fr-FR" sz="2400" u="sng" dirty="0" smtClean="0"/>
              <a:t>Ce n’est pas une liste exhaustive d’acquisitions à pointer ou cocher</a:t>
            </a:r>
            <a:r>
              <a:rPr lang="fr-FR" sz="2400" dirty="0" smtClean="0"/>
              <a:t>. </a:t>
            </a:r>
          </a:p>
          <a:p>
            <a:r>
              <a:rPr lang="fr-FR" sz="2400" dirty="0" smtClean="0"/>
              <a:t>Les éléments de réussite consignés </a:t>
            </a:r>
            <a:r>
              <a:rPr lang="fr-FR" sz="2400" u="sng" dirty="0" smtClean="0"/>
              <a:t>ne couvrent pas l’ensemble des attendus</a:t>
            </a:r>
            <a:r>
              <a:rPr lang="fr-FR" sz="2400" dirty="0" smtClean="0"/>
              <a:t>, il faut donc </a:t>
            </a:r>
            <a:r>
              <a:rPr lang="fr-FR" sz="2400" u="sng" dirty="0" smtClean="0"/>
              <a:t>choisir quelques compétences essentielles, signiﬁcatives</a:t>
            </a:r>
            <a:r>
              <a:rPr lang="fr-FR" sz="2400" dirty="0" smtClean="0"/>
              <a:t>, pour chaque cycle que vous élaborerez en équipe de cycle </a:t>
            </a:r>
            <a:r>
              <a:rPr lang="fr-FR" sz="2400" u="sng" dirty="0" smtClean="0"/>
              <a:t>à partir des grilles d’observables</a:t>
            </a:r>
            <a:r>
              <a:rPr lang="fr-FR" sz="2400" dirty="0" smtClean="0"/>
              <a:t>.» </a:t>
            </a:r>
            <a:r>
              <a:rPr lang="fr-FR" i="1" dirty="0" err="1" smtClean="0"/>
              <a:t>cf</a:t>
            </a:r>
            <a:r>
              <a:rPr lang="fr-FR" i="1" dirty="0" smtClean="0"/>
              <a:t>: g</a:t>
            </a:r>
            <a:r>
              <a:rPr lang="fr-FR" sz="2000" i="1" dirty="0" smtClean="0"/>
              <a:t>uide réalisé par mission maternelle</a:t>
            </a:r>
          </a:p>
          <a:p>
            <a:endParaRPr lang="fr-FR" b="1" dirty="0" smtClean="0"/>
          </a:p>
          <a:p>
            <a:r>
              <a:rPr lang="fr-FR" sz="2400" b="1" dirty="0" smtClean="0">
                <a:hlinkClick r:id="rId4"/>
              </a:rPr>
              <a:t>Les progressivités:</a:t>
            </a:r>
            <a:endParaRPr lang="fr-FR" sz="2400" b="1" dirty="0" smtClean="0"/>
          </a:p>
          <a:p>
            <a:r>
              <a:rPr lang="fr-FR" sz="2400" b="1" dirty="0" smtClean="0">
                <a:hlinkClick r:id="rId5"/>
              </a:rPr>
              <a:t>Les observables:</a:t>
            </a:r>
            <a:endParaRPr lang="fr-FR" sz="2400" b="1" dirty="0" smtClean="0"/>
          </a:p>
          <a:p>
            <a:r>
              <a:rPr lang="fr-FR" sz="2000" dirty="0" smtClean="0"/>
              <a:t>A réaliser: Répartition pour le cycle avec superposition des progressivités et observables</a:t>
            </a:r>
            <a:r>
              <a:rPr lang="fr-FR" sz="2400" b="1" dirty="0" smtClean="0"/>
              <a:t>.</a:t>
            </a:r>
          </a:p>
        </p:txBody>
      </p:sp>
      <p:sp>
        <p:nvSpPr>
          <p:cNvPr id="7" name="ZoneTexte 6"/>
          <p:cNvSpPr txBox="1"/>
          <p:nvPr/>
        </p:nvSpPr>
        <p:spPr>
          <a:xfrm>
            <a:off x="1044676" y="323842"/>
            <a:ext cx="10309123" cy="584775"/>
          </a:xfrm>
          <a:prstGeom prst="rect">
            <a:avLst/>
          </a:prstGeom>
          <a:solidFill>
            <a:schemeClr val="accent1">
              <a:lumMod val="60000"/>
              <a:lumOff val="40000"/>
            </a:schemeClr>
          </a:solidFill>
          <a:ln>
            <a:solidFill>
              <a:schemeClr val="tx1"/>
            </a:solidFill>
          </a:ln>
        </p:spPr>
        <p:txBody>
          <a:bodyPr wrap="square" rtlCol="0">
            <a:spAutoFit/>
          </a:bodyPr>
          <a:lstStyle/>
          <a:p>
            <a:pPr algn="ctr"/>
            <a:r>
              <a:rPr lang="fr-FR" sz="3200" b="1" dirty="0" smtClean="0"/>
              <a:t>Qu’est ce qu’un carnet de suivi?</a:t>
            </a:r>
          </a:p>
        </p:txBody>
      </p:sp>
    </p:spTree>
    <p:extLst>
      <p:ext uri="{BB962C8B-B14F-4D97-AF65-F5344CB8AC3E}">
        <p14:creationId xmlns="" xmlns:p14="http://schemas.microsoft.com/office/powerpoint/2010/main" val="228182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280845E-47E7-7845-8604-DB66CE740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 xmlns:a16="http://schemas.microsoft.com/office/drawing/2014/main" id="{595C56A3-9EBE-F046-925C-25236FA73512}"/>
              </a:ext>
            </a:extLst>
          </p:cNvPr>
          <p:cNvSpPr>
            <a:spLocks noGrp="1"/>
          </p:cNvSpPr>
          <p:nvPr>
            <p:ph idx="1"/>
          </p:nvPr>
        </p:nvSpPr>
        <p:spPr/>
        <p:txBody>
          <a:bodyPr/>
          <a:lstStyle/>
          <a:p>
            <a:endParaRPr lang="fr-FR"/>
          </a:p>
        </p:txBody>
      </p:sp>
      <p:pic>
        <p:nvPicPr>
          <p:cNvPr id="5" name="Image 4">
            <a:extLst>
              <a:ext uri="{FF2B5EF4-FFF2-40B4-BE49-F238E27FC236}">
                <a16:creationId xmlns="" xmlns:a16="http://schemas.microsoft.com/office/drawing/2014/main" id="{6DC141DB-4807-E54A-9E5C-CE78D20A3706}"/>
              </a:ext>
            </a:extLst>
          </p:cNvPr>
          <p:cNvPicPr>
            <a:picLocks noChangeAspect="1"/>
          </p:cNvPicPr>
          <p:nvPr/>
        </p:nvPicPr>
        <p:blipFill>
          <a:blip r:embed="rId2"/>
          <a:stretch>
            <a:fillRect/>
          </a:stretch>
        </p:blipFill>
        <p:spPr>
          <a:xfrm>
            <a:off x="-34056" y="19050"/>
            <a:ext cx="12226056" cy="6838950"/>
          </a:xfrm>
          <a:prstGeom prst="rect">
            <a:avLst/>
          </a:prstGeom>
        </p:spPr>
      </p:pic>
      <p:pic>
        <p:nvPicPr>
          <p:cNvPr id="6" name="Imag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52755" y="365125"/>
            <a:ext cx="11019266" cy="6240780"/>
          </a:xfrm>
          <a:prstGeom prst="rect">
            <a:avLst/>
          </a:prstGeom>
        </p:spPr>
      </p:pic>
    </p:spTree>
    <p:extLst>
      <p:ext uri="{BB962C8B-B14F-4D97-AF65-F5344CB8AC3E}">
        <p14:creationId xmlns="" xmlns:p14="http://schemas.microsoft.com/office/powerpoint/2010/main" val="228182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280845E-47E7-7845-8604-DB66CE740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 xmlns:a16="http://schemas.microsoft.com/office/drawing/2014/main" id="{595C56A3-9EBE-F046-925C-25236FA73512}"/>
              </a:ext>
            </a:extLst>
          </p:cNvPr>
          <p:cNvSpPr>
            <a:spLocks noGrp="1"/>
          </p:cNvSpPr>
          <p:nvPr>
            <p:ph idx="1"/>
          </p:nvPr>
        </p:nvSpPr>
        <p:spPr/>
        <p:txBody>
          <a:bodyPr/>
          <a:lstStyle/>
          <a:p>
            <a:endParaRPr lang="fr-FR"/>
          </a:p>
        </p:txBody>
      </p:sp>
      <p:pic>
        <p:nvPicPr>
          <p:cNvPr id="5" name="Image 4">
            <a:extLst>
              <a:ext uri="{FF2B5EF4-FFF2-40B4-BE49-F238E27FC236}">
                <a16:creationId xmlns="" xmlns:a16="http://schemas.microsoft.com/office/drawing/2014/main" id="{6DC141DB-4807-E54A-9E5C-CE78D20A3706}"/>
              </a:ext>
            </a:extLst>
          </p:cNvPr>
          <p:cNvPicPr>
            <a:picLocks noChangeAspect="1"/>
          </p:cNvPicPr>
          <p:nvPr/>
        </p:nvPicPr>
        <p:blipFill>
          <a:blip r:embed="rId3"/>
          <a:stretch>
            <a:fillRect/>
          </a:stretch>
        </p:blipFill>
        <p:spPr>
          <a:xfrm>
            <a:off x="-34056" y="19050"/>
            <a:ext cx="12226056" cy="6838950"/>
          </a:xfrm>
          <a:prstGeom prst="rect">
            <a:avLst/>
          </a:prstGeom>
        </p:spPr>
      </p:pic>
      <p:pic>
        <p:nvPicPr>
          <p:cNvPr id="7" name="Imag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02436" y="209925"/>
            <a:ext cx="11752497" cy="6405364"/>
          </a:xfrm>
          <a:prstGeom prst="rect">
            <a:avLst/>
          </a:prstGeom>
        </p:spPr>
      </p:pic>
    </p:spTree>
    <p:extLst>
      <p:ext uri="{BB962C8B-B14F-4D97-AF65-F5344CB8AC3E}">
        <p14:creationId xmlns="" xmlns:p14="http://schemas.microsoft.com/office/powerpoint/2010/main" val="228182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TotalTime>
  <Words>539</Words>
  <Application>Microsoft Macintosh PowerPoint</Application>
  <PresentationFormat>Personnalisé</PresentationFormat>
  <Paragraphs>65</Paragraphs>
  <Slides>13</Slides>
  <Notes>7</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Pina ONOHEA</dc:creator>
  <cp:lastModifiedBy>Sabrina</cp:lastModifiedBy>
  <cp:revision>27</cp:revision>
  <dcterms:created xsi:type="dcterms:W3CDTF">2019-10-24T23:24:01Z</dcterms:created>
  <dcterms:modified xsi:type="dcterms:W3CDTF">2021-02-19T01:23:55Z</dcterms:modified>
</cp:coreProperties>
</file>