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9"/>
  </p:notesMasterIdLst>
  <p:sldIdLst>
    <p:sldId id="256" r:id="rId2"/>
    <p:sldId id="298" r:id="rId3"/>
    <p:sldId id="297" r:id="rId4"/>
    <p:sldId id="279" r:id="rId5"/>
    <p:sldId id="296" r:id="rId6"/>
    <p:sldId id="270" r:id="rId7"/>
    <p:sldId id="275" r:id="rId8"/>
    <p:sldId id="286" r:id="rId9"/>
    <p:sldId id="287" r:id="rId10"/>
    <p:sldId id="288" r:id="rId11"/>
    <p:sldId id="283" r:id="rId12"/>
    <p:sldId id="289" r:id="rId13"/>
    <p:sldId id="292" r:id="rId14"/>
    <p:sldId id="293" r:id="rId15"/>
    <p:sldId id="284" r:id="rId16"/>
    <p:sldId id="294" r:id="rId17"/>
    <p:sldId id="295" r:id="rId18"/>
  </p:sldIdLst>
  <p:sldSz cx="6858000" cy="9144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2F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066" autoAdjust="0"/>
  </p:normalViewPr>
  <p:slideViewPr>
    <p:cSldViewPr snapToGrid="0" snapToObjects="1">
      <p:cViewPr>
        <p:scale>
          <a:sx n="77" d="100"/>
          <a:sy n="77" d="100"/>
        </p:scale>
        <p:origin x="-1734" y="900"/>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EFD995-AFE9-4F5F-8E40-149BDD90AF31}" type="datetimeFigureOut">
              <a:rPr lang="fr-FR" smtClean="0"/>
              <a:pPr/>
              <a:t>12/02/2021</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4A398B-186E-4437-B182-B7AB0596362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100" dirty="0"/>
              <a:t>Repenser l’aménagement des espaces à l’école maternelle ne saurait se réduire à une simple question d’agencement, d’esthétique ou de conformité à des normes de sécurités et d’hygiène.</a:t>
            </a:r>
          </a:p>
          <a:p>
            <a:r>
              <a:rPr lang="fr-FR" sz="1100" dirty="0"/>
              <a:t>L’enseignement invite à s’interroger sur l’aménagement de l’espace dans lequel il enseigne et dans lequel évolue un groupe de très jeunes élèves, questionne avant tout sa pédagogie.</a:t>
            </a:r>
          </a:p>
          <a:p>
            <a:pPr defTabSz="801654">
              <a:defRPr/>
            </a:pPr>
            <a:endParaRPr lang="fr-FR" sz="1100" spc="-1" dirty="0">
              <a:solidFill>
                <a:srgbClr val="0070C0"/>
              </a:solidFill>
              <a:latin typeface="Goudy Old Style"/>
            </a:endParaRPr>
          </a:p>
          <a:p>
            <a:pPr defTabSz="801654">
              <a:defRPr/>
            </a:pPr>
            <a:endParaRPr lang="fr-FR" sz="1100" spc="-1" dirty="0">
              <a:solidFill>
                <a:srgbClr val="0070C0"/>
              </a:solidFill>
              <a:latin typeface="Goudy Old Style"/>
            </a:endParaRPr>
          </a:p>
          <a:p>
            <a:endParaRPr lang="fr-FR" dirty="0"/>
          </a:p>
        </p:txBody>
      </p:sp>
      <p:sp>
        <p:nvSpPr>
          <p:cNvPr id="4" name="Espace réservé du numéro de diapositive 3"/>
          <p:cNvSpPr>
            <a:spLocks noGrp="1"/>
          </p:cNvSpPr>
          <p:nvPr>
            <p:ph type="sldNum" sz="quarter" idx="10"/>
          </p:nvPr>
        </p:nvSpPr>
        <p:spPr/>
        <p:txBody>
          <a:bodyPr/>
          <a:lstStyle/>
          <a:p>
            <a:fld id="{E5179AEF-9AC1-471A-96C7-2CBCB996E05F}" type="slidenum">
              <a:rPr lang="fr-FR" smtClean="0"/>
              <a:pPr/>
              <a:t>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6A4A398B-186E-4437-B182-B7AB05963623}"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t>« </a:t>
            </a:r>
            <a:r>
              <a:rPr lang="fr-FR" sz="1200" i="1" dirty="0" smtClean="0"/>
              <a:t>Les élèves de trois ans ont des besoins et des modes d’apprentissages spécifiques, qu’ils soient regroupés dans une classe ou intégrés dans des classes multi-niveaux. Il revient aux adultes chargés de leur accueil de pouvoir offrir à ces très jeunes enfants l’environnement nécessaires </a:t>
            </a:r>
            <a:r>
              <a:rPr lang="fr-FR" sz="1200" b="1" i="1" dirty="0" smtClean="0"/>
              <a:t>à leur bon développement </a:t>
            </a:r>
            <a:r>
              <a:rPr lang="fr-FR" sz="1200" i="1" dirty="0" smtClean="0"/>
              <a:t>ainsi que les conditions favorables </a:t>
            </a:r>
            <a:r>
              <a:rPr lang="fr-FR" sz="1200" b="1" i="1" dirty="0" smtClean="0"/>
              <a:t>à leurs premiers apprentissages </a:t>
            </a:r>
            <a:r>
              <a:rPr lang="fr-FR" sz="1200" dirty="0" smtClean="0"/>
              <a:t>».</a:t>
            </a:r>
            <a:endParaRPr lang="fr-FR" dirty="0"/>
          </a:p>
        </p:txBody>
      </p:sp>
      <p:sp>
        <p:nvSpPr>
          <p:cNvPr id="4" name="Espace réservé du numéro de diapositive 3"/>
          <p:cNvSpPr>
            <a:spLocks noGrp="1"/>
          </p:cNvSpPr>
          <p:nvPr>
            <p:ph type="sldNum" sz="quarter" idx="10"/>
          </p:nvPr>
        </p:nvSpPr>
        <p:spPr/>
        <p:txBody>
          <a:bodyPr/>
          <a:lstStyle/>
          <a:p>
            <a:fld id="{6A4A398B-186E-4437-B182-B7AB05963623}" type="slidenum">
              <a:rPr lang="fr-FR" smtClean="0"/>
              <a:pPr/>
              <a:t>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fr-FR"/>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F3442C1F-379D-2D43-AB2E-155378B73B9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FR" smtClean="0"/>
              <a:t>Cliquez et modifiez le titre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FR" smtClean="0"/>
              <a:t>Cliquez et modifiez le titre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FR" smtClean="0"/>
              <a:t>Cliquez et modifiez le titre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FR" smtClean="0"/>
              <a:t>Cliquez et modifiez le titre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images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FR" smtClean="0"/>
              <a:t>Cliquez et modifiez le titre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FR" smtClean="0"/>
              <a:t>Cliquez et modifiez le titre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71040"/>
            <a:ext cx="5484960" cy="1157400"/>
          </a:xfrm>
          <a:prstGeom prst="rect">
            <a:avLst/>
          </a:prstGeom>
        </p:spPr>
        <p:txBody>
          <a:bodyPr lIns="0" tIns="0" rIns="0" bIns="0" anchor="ctr"/>
          <a:lstStyle/>
          <a:p>
            <a:endParaRPr lang="fr-FR" sz="1800" b="0" strike="noStrike" spc="-1">
              <a:solidFill>
                <a:srgbClr val="000000"/>
              </a:solidFill>
              <a:latin typeface="Goudy Old Style"/>
            </a:endParaRPr>
          </a:p>
        </p:txBody>
      </p:sp>
      <p:sp>
        <p:nvSpPr>
          <p:cNvPr id="6" name="PlaceHolder 2"/>
          <p:cNvSpPr>
            <a:spLocks noGrp="1"/>
          </p:cNvSpPr>
          <p:nvPr>
            <p:ph type="subTitle"/>
          </p:nvPr>
        </p:nvSpPr>
        <p:spPr>
          <a:xfrm>
            <a:off x="685800" y="2313360"/>
            <a:ext cx="5484960" cy="5407560"/>
          </a:xfrm>
          <a:prstGeom prst="rect">
            <a:avLst/>
          </a:prstGeom>
        </p:spPr>
        <p:txBody>
          <a:bodyPr lIns="0" tIns="0" rIns="0" bIns="0" anchor="ctr"/>
          <a:lstStyle/>
          <a:p>
            <a:pPr algn="ctr"/>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filigrane">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FR" smtClean="0"/>
              <a:t>Cliquez pour modifier les styles du texte du masque</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FR" smtClean="0"/>
              <a:t>Cliquez et modifiez le titre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fr-FR"/>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F3442C1F-379D-2D43-AB2E-155378B73B9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FR" smtClean="0"/>
              <a:t>Cliquez pour modifier les styles du texte du masque</a:t>
            </a:r>
          </a:p>
        </p:txBody>
      </p:sp>
      <p:sp>
        <p:nvSpPr>
          <p:cNvPr id="4" name="Date Placeholder 3"/>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3442C1F-379D-2D43-AB2E-155378B73B9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avec filigrane">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FR" smtClean="0"/>
              <a:t>Cliquez pour modifier les styles du texte du masque</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FR" smtClean="0"/>
              <a:t>Cliquez et modifiez le titre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3442C1F-379D-2D43-AB2E-155378B73B9F}"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avec imag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FR" smtClean="0"/>
              <a:t>Cliquez et modifiez le titre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3442C1F-379D-2D43-AB2E-155378B73B9F}" type="slidenum">
              <a:rPr lang="fr-FR" smtClean="0"/>
              <a:pPr/>
              <a:t>‹N°›</a:t>
            </a:fld>
            <a:endParaRPr lang="fr-FR"/>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8397D4CE-5F99-BB44-9E13-0EF6FB53E594}" type="datetimeFigureOut">
              <a:rPr lang="fr-FR" smtClean="0"/>
              <a:pPr/>
              <a:t>12/02/2021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3442C1F-379D-2D43-AB2E-155378B73B9F}" type="slidenum">
              <a:rPr lang="fr-FR" smtClean="0"/>
              <a:pPr/>
              <a:t>‹N°›</a:t>
            </a:fld>
            <a:endParaRPr lang="fr-FR"/>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FR" smtClean="0"/>
              <a:t>Cliquez et modifiez le titre</a:t>
            </a:r>
            <a:endParaRPr/>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8397D4CE-5F99-BB44-9E13-0EF6FB53E594}" type="datetimeFigureOut">
              <a:rPr lang="fr-FR" smtClean="0"/>
              <a:pPr/>
              <a:t>12/02/2021</a:t>
            </a:fld>
            <a:endParaRPr lang="fr-FR"/>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fr-FR"/>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F3442C1F-379D-2D43-AB2E-155378B73B9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5"/>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3"/>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4"/>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ducation.pf/wp-content/uploads/2021/02/11-La-bo%C3%AEte-%C3%A0-myst%C3%A8res-.pdf" TargetMode="External"/><Relationship Id="rId2" Type="http://schemas.openxmlformats.org/officeDocument/2006/relationships/hyperlink" Target="https://www.education.pf/wp-content/uploads/2021/02/10-Instruments-de-musique.pdf" TargetMode="External"/><Relationship Id="rId1" Type="http://schemas.openxmlformats.org/officeDocument/2006/relationships/slideLayout" Target="../slideLayouts/slideLayout2.xml"/><Relationship Id="rId6" Type="http://schemas.openxmlformats.org/officeDocument/2006/relationships/hyperlink" Target="Catalogue%20Mat%C3%A9riel%20STP%20m%C3%A0j%2030.01.15.pptx"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hyperlink" Target="Catalogue%20Mat%C3%A9riel%20STP%20m%C3%A0j%2030.01.15.pptx" TargetMode="External"/><Relationship Id="rId3" Type="http://schemas.openxmlformats.org/officeDocument/2006/relationships/hyperlink" Target="https://www.education.pf/wp-content/uploads/2021/02/13-Les-activit%C3%A9s-Tricycles-copie.pdf" TargetMode="External"/><Relationship Id="rId7" Type="http://schemas.openxmlformats.org/officeDocument/2006/relationships/image" Target="../media/image28.jpeg"/><Relationship Id="rId2" Type="http://schemas.openxmlformats.org/officeDocument/2006/relationships/hyperlink" Target="https://www.education.pf/wp-content/uploads/2021/02/12-Les-objets-%C3%A0-tirer-pousser.pdf"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tiff"/><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file/d/1M5uVDD5OSnBHBz13Y7wLJ_98mgUlPBuh/view?usp=sharing" TargetMode="External"/><Relationship Id="rId2" Type="http://schemas.openxmlformats.org/officeDocument/2006/relationships/hyperlink" Target="https://www.education.pf/wp-content/uploads/2021/02/14-motricit%C3%A9-tunnel-copie.pdf" TargetMode="Externa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Catalogue%20Mat%C3%A9riel%20STP%20m%C3%A0j%2030.01.15.pptx"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education.pf/wp-content/uploads/2021/02/17-Coin-constructions.pdf" TargetMode="External"/><Relationship Id="rId7" Type="http://schemas.openxmlformats.org/officeDocument/2006/relationships/hyperlink" Target="Catalogue%20Mat%C3%A9riel%20STP%20m%C3%A0j%2030.01.15.pptx" TargetMode="External"/><Relationship Id="rId2" Type="http://schemas.openxmlformats.org/officeDocument/2006/relationships/hyperlink" Target="https://drive.google.com/file/d/1kJQl31AsNfIxfhw4l0UrGJkTBNEIs_-C/view?usp=sharing"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education.pf/wp-content/uploads/2021/02/18-jeux-construction-EDUSCOL.pdf" TargetMode="Externa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hyperlink" Target="https://www.education.pf/wp-content/uploads/2021/02/20-Spiralon.pdf" TargetMode="External"/><Relationship Id="rId2" Type="http://schemas.openxmlformats.org/officeDocument/2006/relationships/hyperlink" Target="https://www.education.pf/wp-content/uploads/2021/02/19-Brevets-enfilage-de-perle.pdf" TargetMode="Externa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education.pf/wp-content/uploads/2021/02/22-mascotte_en_maternelle.pdf" TargetMode="External"/><Relationship Id="rId2" Type="http://schemas.openxmlformats.org/officeDocument/2006/relationships/hyperlink" Target="https://www.education.pf/wp-content/uploads/2021/02/21-projet-BAC-%C3%A0-DOUDOU.pdf" TargetMode="Externa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Catalogue%20Mat%C3%A9riel%20STP%20m%C3%A0j%2030.01.15.pptx" TargetMode="External"/><Relationship Id="rId4" Type="http://schemas.openxmlformats.org/officeDocument/2006/relationships/image" Target="../media/image38.tiff"/></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www.education.pf/wp-content/uploads/2021/02/24-vea-tama1-la-litterature.pdf" TargetMode="External"/><Relationship Id="rId7" Type="http://schemas.openxmlformats.org/officeDocument/2006/relationships/image" Target="../media/image41.jpeg"/><Relationship Id="rId2" Type="http://schemas.openxmlformats.org/officeDocument/2006/relationships/hyperlink" Target="https://www.education.pf/wp-content/uploads/2021/02/23-Espace-d%C3%A9tente.pdf" TargetMode="Externa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Catalogue%20Mat%C3%A9riel%20STP%20m%C3%A0j%2030.01.15.pptx" TargetMode="External"/><Relationship Id="rId10" Type="http://schemas.openxmlformats.org/officeDocument/2006/relationships/image" Target="../media/image44.png"/><Relationship Id="rId4" Type="http://schemas.openxmlformats.org/officeDocument/2006/relationships/hyperlink" Target="https://www.education.pf/wp-content/uploads/2021/02/25Espace-regroupement-copie.pdf" TargetMode="External"/><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s://www.education.pf/wp-content/uploads/2021/02/27-coin_garage_-copie.pdf" TargetMode="External"/><Relationship Id="rId7" Type="http://schemas.openxmlformats.org/officeDocument/2006/relationships/image" Target="../media/image45.jpeg"/><Relationship Id="rId2" Type="http://schemas.openxmlformats.org/officeDocument/2006/relationships/hyperlink" Target="https://www.education.pf/wp-content/uploads/2021/02/26-coins_poupees.pdf" TargetMode="External"/><Relationship Id="rId1" Type="http://schemas.openxmlformats.org/officeDocument/2006/relationships/slideLayout" Target="../slideLayouts/slideLayout2.xml"/><Relationship Id="rId6" Type="http://schemas.openxmlformats.org/officeDocument/2006/relationships/hyperlink" Target="Catalogue%20Mat%C3%A9riel%20STP%20m%C3%A0j%2030.01.15.pptx" TargetMode="External"/><Relationship Id="rId5" Type="http://schemas.openxmlformats.org/officeDocument/2006/relationships/hyperlink" Target="https://drive.google.com/file/d/1wDD2VJ2jWO0bGvlM7Xxiu_SrKkf7kjTb/view?usp=sharing" TargetMode="External"/><Relationship Id="rId4" Type="http://schemas.openxmlformats.org/officeDocument/2006/relationships/hyperlink" Target="https://www.education.pf/wp-content/uploads/2021/02/28-coin-cuisine.pdf" TargetMode="Externa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education.pf/wp-content/uploads/2021/02/VeaTama2_Scol_des_moins_de_3_ans_12_2015.pdf" TargetMode="External"/><Relationship Id="rId3" Type="http://schemas.openxmlformats.org/officeDocument/2006/relationships/hyperlink" Target="propositions%20d'activit&#233;s%20dans%20les%20espaces/04%20-%20Un%20am&#233;nagement%20de%20l'espace%20bien%20pens&#233;.pdf" TargetMode="External"/><Relationship Id="rId7" Type="http://schemas.openxmlformats.org/officeDocument/2006/relationships/hyperlink" Target="https://www.education.pf/wp-content/uploads/2021/02/L%E2%80%99am%C3%A9nagement-avec-les-enfants-STP-Judith.pdf" TargetMode="Externa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www.education.pf/wp-content/uploads/2021/02/Dossier_complet_amenagement_des_espaces.pdf" TargetMode="External"/><Relationship Id="rId5" Type="http://schemas.openxmlformats.org/officeDocument/2006/relationships/hyperlink" Target="https://www.education.pf/wp-content/uploads/2021/02/Am%C3%A9nager-une-classe-en-STP-M-Maternelle.pdf" TargetMode="External"/><Relationship Id="rId4" Type="http://schemas.openxmlformats.org/officeDocument/2006/relationships/image" Target="../media/image13.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hyperlink" Target="Catalogue%20Mat%C3%A9riel%20STP%20m%C3%A0j%2030.01.15.ppt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ducation.pf/wp-content/uploads/2021/02/2-Bac-%C3%A0-sable-copie.pdf" TargetMode="External"/><Relationship Id="rId2" Type="http://schemas.openxmlformats.org/officeDocument/2006/relationships/hyperlink" Target="https://www.education.pf/wp-content/uploads/2021/02/1-BAC_%C3%80_EAU-copie.pdf" TargetMode="External"/><Relationship Id="rId1" Type="http://schemas.openxmlformats.org/officeDocument/2006/relationships/slideLayout" Target="../slideLayouts/slideLayout2.xml"/><Relationship Id="rId6" Type="http://schemas.openxmlformats.org/officeDocument/2006/relationships/hyperlink" Target="Catalogue%20Mat%C3%A9riel%20STP%20m%C3%A0j%2030.01.15.pptx"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education.pf/wp-content/uploads/2021/02/4-ATELIERS_LIBRES_descriptif_et_objectifs_-_1-_debut_d_annee.pdf" TargetMode="External"/><Relationship Id="rId7" Type="http://schemas.openxmlformats.org/officeDocument/2006/relationships/image" Target="../media/image18.png"/><Relationship Id="rId2" Type="http://schemas.openxmlformats.org/officeDocument/2006/relationships/hyperlink" Target="https://www.education.pf/wp-content/uploads/2021/02/3-collections-copie.pdf" TargetMode="External"/><Relationship Id="rId1" Type="http://schemas.openxmlformats.org/officeDocument/2006/relationships/slideLayout" Target="../slideLayouts/slideLayout2.xml"/><Relationship Id="rId6" Type="http://schemas.openxmlformats.org/officeDocument/2006/relationships/hyperlink" Target="Catalogue%20Mat%C3%A9riel%20STP%20m%C3%A0j%2030.01.15.pptx" TargetMode="External"/><Relationship Id="rId5" Type="http://schemas.openxmlformats.org/officeDocument/2006/relationships/image" Target="../media/image17.png"/><Relationship Id="rId4" Type="http://schemas.openxmlformats.org/officeDocument/2006/relationships/hyperlink" Target="https://www.education.pf/wp-content/uploads/2021/02/5-plateaux-manipulation-copie.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education.pf/wp-content/uploads/2021/02/7-VeaTama4.pdf" TargetMode="External"/><Relationship Id="rId7" Type="http://schemas.openxmlformats.org/officeDocument/2006/relationships/image" Target="../media/image20.jpeg"/><Relationship Id="rId2" Type="http://schemas.openxmlformats.org/officeDocument/2006/relationships/hyperlink" Target="https://www.education.pf/wp-content/uploads/2021/02/6-peinture-copie.pdf" TargetMode="External"/><Relationship Id="rId1" Type="http://schemas.openxmlformats.org/officeDocument/2006/relationships/slideLayout" Target="../slideLayouts/slideLayout2.xml"/><Relationship Id="rId6" Type="http://schemas.openxmlformats.org/officeDocument/2006/relationships/hyperlink" Target="Catalogue%20Mat%C3%A9riel%20STP%20m%C3%A0j%2030.01.15.pptx" TargetMode="External"/><Relationship Id="rId5" Type="http://schemas.openxmlformats.org/officeDocument/2006/relationships/hyperlink" Target="https://www.education.pf/wp-content/uploads/2021/02/9-Mod%C3%A8les-P-%C3%A0-M-copie.pdf" TargetMode="External"/><Relationship Id="rId4" Type="http://schemas.openxmlformats.org/officeDocument/2006/relationships/hyperlink" Target="https://www.education.pf/wp-content/uploads/2021/02/8-p%C3%A2te-%C3%A0-modeler-Th%C3%A9orie-copie.pdf"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57350" y="2230361"/>
            <a:ext cx="4857750" cy="2704497"/>
          </a:xfrm>
        </p:spPr>
        <p:txBody>
          <a:bodyPr/>
          <a:lstStyle/>
          <a:p>
            <a:pPr algn="ctr"/>
            <a:r>
              <a:rPr lang="fr-FR" dirty="0" smtClean="0"/>
              <a:t>Catalogue</a:t>
            </a:r>
            <a:br>
              <a:rPr lang="fr-FR" dirty="0" smtClean="0"/>
            </a:br>
            <a:r>
              <a:rPr lang="fr-FR" dirty="0" smtClean="0"/>
              <a:t> </a:t>
            </a:r>
            <a:r>
              <a:rPr lang="fr-FR" smtClean="0"/>
              <a:t>d’activités STP/SP</a:t>
            </a:r>
            <a:endParaRPr lang="fr-FR" dirty="0"/>
          </a:p>
        </p:txBody>
      </p:sp>
      <p:sp>
        <p:nvSpPr>
          <p:cNvPr id="3" name="Sous-titre 2"/>
          <p:cNvSpPr>
            <a:spLocks noGrp="1"/>
          </p:cNvSpPr>
          <p:nvPr>
            <p:ph type="subTitle" idx="1"/>
          </p:nvPr>
        </p:nvSpPr>
        <p:spPr>
          <a:xfrm>
            <a:off x="400050" y="7110477"/>
            <a:ext cx="6210300" cy="871474"/>
          </a:xfrm>
        </p:spPr>
        <p:txBody>
          <a:bodyPr/>
          <a:lstStyle/>
          <a:p>
            <a:r>
              <a:rPr lang="fr-FR" dirty="0" smtClean="0"/>
              <a:t>Mission maternelle de </a:t>
            </a:r>
            <a:r>
              <a:rPr lang="fr-FR" sz="2000" dirty="0" smtClean="0"/>
              <a:t>2016-2017/ 2018-2019/2019-2020</a:t>
            </a:r>
          </a:p>
        </p:txBody>
      </p:sp>
      <p:sp>
        <p:nvSpPr>
          <p:cNvPr id="4" name="Rectangle 3"/>
          <p:cNvSpPr/>
          <p:nvPr/>
        </p:nvSpPr>
        <p:spPr>
          <a:xfrm>
            <a:off x="2475719" y="5170527"/>
            <a:ext cx="3411511" cy="369332"/>
          </a:xfrm>
          <a:prstGeom prst="rect">
            <a:avLst/>
          </a:prstGeom>
        </p:spPr>
        <p:txBody>
          <a:bodyPr wrap="none">
            <a:spAutoFit/>
          </a:bodyPr>
          <a:lstStyle/>
          <a:p>
            <a:r>
              <a:rPr lang="fr-FR" dirty="0"/>
              <a:t>« Scolarisation des moins de 3 ans »</a:t>
            </a:r>
          </a:p>
        </p:txBody>
      </p:sp>
    </p:spTree>
    <p:extLst>
      <p:ext uri="{BB962C8B-B14F-4D97-AF65-F5344CB8AC3E}">
        <p14:creationId xmlns:p14="http://schemas.microsoft.com/office/powerpoint/2010/main" xmlns="" val="321572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sensoriels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1755705024"/>
              </p:ext>
            </p:extLst>
          </p:nvPr>
        </p:nvGraphicFramePr>
        <p:xfrm>
          <a:off x="447846" y="2301549"/>
          <a:ext cx="5723164" cy="5565443"/>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882385">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MATÉRIEL</a:t>
                      </a:r>
                    </a:p>
                    <a:p>
                      <a:pPr algn="ctr"/>
                      <a:r>
                        <a:rPr lang="fr-FR" sz="1600" dirty="0" smtClean="0">
                          <a:solidFill>
                            <a:srgbClr val="000000"/>
                          </a:solidFill>
                        </a:rPr>
                        <a:t>EXPLOITATION</a:t>
                      </a:r>
                      <a:endParaRPr lang="fr-FR" sz="16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341529">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kern="1200" dirty="0" smtClean="0">
                          <a:solidFill>
                            <a:schemeClr val="tx1"/>
                          </a:solidFill>
                          <a:effectLst/>
                          <a:latin typeface="+mn-lt"/>
                          <a:ea typeface="+mn-ea"/>
                          <a:cs typeface="+mn-cs"/>
                        </a:rPr>
                        <a:t>INSTRUMENTS DE MUSIQUE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400" b="1" kern="1200" dirty="0" smtClean="0">
                          <a:solidFill>
                            <a:schemeClr val="tx1"/>
                          </a:solidFill>
                          <a:effectLst/>
                          <a:latin typeface="+mn-lt"/>
                          <a:ea typeface="+mn-ea"/>
                          <a:cs typeface="+mn-cs"/>
                        </a:rPr>
                        <a:t>OBJETS QUI PRODUISENT</a:t>
                      </a:r>
                      <a:r>
                        <a:rPr lang="fr-FR" sz="1400" b="1" kern="1200" baseline="0" dirty="0" smtClean="0">
                          <a:solidFill>
                            <a:schemeClr val="tx1"/>
                          </a:solidFill>
                          <a:effectLst/>
                          <a:latin typeface="+mn-lt"/>
                          <a:ea typeface="+mn-ea"/>
                          <a:cs typeface="+mn-cs"/>
                        </a:rPr>
                        <a:t> DES SONS </a:t>
                      </a:r>
                      <a:endParaRPr lang="fr-FR" sz="14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algn="ctr">
                        <a:buFont typeface="Arial" pitchFamily="34" charset="0"/>
                        <a:buChar char="•"/>
                      </a:pPr>
                      <a:r>
                        <a:rPr lang="fr-FR" sz="1600" b="1" u="sng" kern="1200" dirty="0" smtClean="0">
                          <a:solidFill>
                            <a:srgbClr val="C00000"/>
                          </a:solidFill>
                          <a:effectLst/>
                          <a:latin typeface="+mn-lt"/>
                          <a:ea typeface="+mn-ea"/>
                          <a:cs typeface="+mn-cs"/>
                          <a:hlinkClick r:id="rId2"/>
                        </a:rPr>
                        <a:t>FICHE 10 Instruments de musique</a:t>
                      </a:r>
                      <a:endParaRPr lang="fr-FR" sz="1600" b="1" u="sng" dirty="0" smtClean="0">
                        <a:solidFill>
                          <a:srgbClr val="C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341529">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400" b="1" kern="1200" dirty="0" smtClean="0">
                          <a:solidFill>
                            <a:schemeClr val="tx1"/>
                          </a:solidFill>
                          <a:effectLst/>
                          <a:latin typeface="+mn-lt"/>
                          <a:ea typeface="+mn-ea"/>
                          <a:cs typeface="+mn-cs"/>
                        </a:rPr>
                        <a:t>BOÎTE À MYSTÈRE </a:t>
                      </a:r>
                    </a:p>
                    <a:p>
                      <a:pPr marL="171450" marR="0" indent="-171450" algn="ctr"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600" b="1" u="sng" kern="1200" dirty="0" smtClean="0">
                          <a:solidFill>
                            <a:srgbClr val="C00000"/>
                          </a:solidFill>
                          <a:effectLst/>
                          <a:latin typeface="+mn-lt"/>
                          <a:ea typeface="+mn-ea"/>
                          <a:cs typeface="+mn-cs"/>
                          <a:hlinkClick r:id="rId3"/>
                        </a:rPr>
                        <a:t>FICHE 11 la boite à mystères</a:t>
                      </a:r>
                      <a:endParaRPr lang="fr-FR" sz="1600" b="1" u="sng" kern="1200" dirty="0" smtClean="0">
                        <a:solidFill>
                          <a:srgbClr val="C00000"/>
                        </a:solidFill>
                        <a:effectLst/>
                        <a:latin typeface="+mn-lt"/>
                        <a:ea typeface="+mn-ea"/>
                        <a:cs typeface="+mn-cs"/>
                      </a:endParaRPr>
                    </a:p>
                    <a:p>
                      <a:pPr algn="ctr"/>
                      <a:endParaRPr lang="fr-FR" sz="1400" b="1" kern="1200" dirty="0">
                        <a:solidFill>
                          <a:schemeClr val="tx1"/>
                        </a:solidFill>
                        <a:effectLst/>
                        <a:latin typeface="+mn-lt"/>
                        <a:ea typeface="+mn-ea"/>
                        <a:cs typeface="+mn-cs"/>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 name="Image 4" descr="photo 4.JPG"/>
          <p:cNvPicPr>
            <a:picLocks noChangeAspect="1"/>
          </p:cNvPicPr>
          <p:nvPr/>
        </p:nvPicPr>
        <p:blipFill rotWithShape="1">
          <a:blip r:embed="rId4">
            <a:extLst>
              <a:ext uri="{28A0092B-C50C-407E-A947-70E740481C1C}">
                <a14:useLocalDpi xmlns:a14="http://schemas.microsoft.com/office/drawing/2010/main" xmlns="" val="0"/>
              </a:ext>
            </a:extLst>
          </a:blip>
          <a:srcRect l="15573" t="9266" b="11197"/>
          <a:stretch/>
        </p:blipFill>
        <p:spPr>
          <a:xfrm rot="5400000">
            <a:off x="931054" y="2948377"/>
            <a:ext cx="1954777" cy="2445286"/>
          </a:xfrm>
          <a:prstGeom prst="rect">
            <a:avLst/>
          </a:prstGeom>
        </p:spPr>
      </p:pic>
      <p:pic>
        <p:nvPicPr>
          <p:cNvPr id="6" name="Image 5" descr="photo.JPG"/>
          <p:cNvPicPr>
            <a:picLocks noChangeAspect="1"/>
          </p:cNvPicPr>
          <p:nvPr/>
        </p:nvPicPr>
        <p:blipFill rotWithShape="1">
          <a:blip r:embed="rId5">
            <a:extLst>
              <a:ext uri="{28A0092B-C50C-407E-A947-70E740481C1C}">
                <a14:useLocalDpi xmlns:a14="http://schemas.microsoft.com/office/drawing/2010/main" xmlns="" val="0"/>
              </a:ext>
            </a:extLst>
          </a:blip>
          <a:srcRect l="4211" t="18266" r="9983" b="17337"/>
          <a:stretch/>
        </p:blipFill>
        <p:spPr>
          <a:xfrm>
            <a:off x="778096" y="5621158"/>
            <a:ext cx="2260692" cy="2086368"/>
          </a:xfrm>
          <a:prstGeom prst="rect">
            <a:avLst/>
          </a:prstGeom>
        </p:spPr>
      </p:pic>
      <p:sp>
        <p:nvSpPr>
          <p:cNvPr id="7" name="Flèche à angle droit 6">
            <a:hlinkClick r:id="rId6"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615394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moteurs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2414207364"/>
              </p:ext>
            </p:extLst>
          </p:nvPr>
        </p:nvGraphicFramePr>
        <p:xfrm>
          <a:off x="685800" y="2220687"/>
          <a:ext cx="5723164" cy="6183084"/>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750408">
                <a:tc>
                  <a:txBody>
                    <a:bodyPr/>
                    <a:lstStyle/>
                    <a:p>
                      <a:pPr algn="ct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tc>
                  <a:txBody>
                    <a:bodyPr/>
                    <a:lstStyle/>
                    <a:p>
                      <a:pPr algn="ctr"/>
                      <a:r>
                        <a:rPr lang="fr-FR" sz="2400" dirty="0" smtClean="0">
                          <a:solidFill>
                            <a:schemeClr val="tx1"/>
                          </a:solidFill>
                        </a:rPr>
                        <a:t>MATÉRIEL</a:t>
                      </a:r>
                      <a:endParaRPr lang="fr-FR" sz="24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5432676">
                <a:tc>
                  <a:txBody>
                    <a:bodyPr/>
                    <a:lstStyle/>
                    <a:p>
                      <a:endParaRPr lang="fr-FR" sz="27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b="1" dirty="0" smtClean="0"/>
                        <a:t>LES</a:t>
                      </a:r>
                      <a:r>
                        <a:rPr lang="fr-FR" sz="1600" b="1" baseline="0" dirty="0" smtClean="0"/>
                        <a:t> OBJETS À TIRER ET À POUSSER</a:t>
                      </a:r>
                    </a:p>
                    <a:p>
                      <a:pPr algn="ctr"/>
                      <a:r>
                        <a:rPr lang="fr-FR" sz="1600" b="1" baseline="0" dirty="0" smtClean="0"/>
                        <a:t>POUSSETTES, CADDIES, PORTEURS, </a:t>
                      </a:r>
                      <a:r>
                        <a:rPr lang="fr-FR" sz="1600" b="1" kern="1200" baseline="0" dirty="0" smtClean="0">
                          <a:solidFill>
                            <a:schemeClr val="tx1"/>
                          </a:solidFill>
                          <a:latin typeface="+mn-lt"/>
                          <a:ea typeface="+mn-ea"/>
                          <a:cs typeface="+mn-cs"/>
                        </a:rPr>
                        <a:t>BROUETTES</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600" b="1" kern="1200" baseline="0" dirty="0" smtClean="0">
                          <a:solidFill>
                            <a:schemeClr val="tx1"/>
                          </a:solidFill>
                          <a:latin typeface="+mn-lt"/>
                          <a:ea typeface="+mn-ea"/>
                          <a:cs typeface="+mn-cs"/>
                          <a:hlinkClick r:id="rId2"/>
                        </a:rPr>
                        <a:t>FICHE 12 Les objets à tirer et pousser </a:t>
                      </a:r>
                      <a:endParaRPr lang="fr-FR" sz="1600" b="1" kern="1200" baseline="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fr-FR" sz="1400" dirty="0" smtClean="0">
                          <a:solidFill>
                            <a:srgbClr val="000000"/>
                          </a:solidFill>
                        </a:rPr>
                        <a:t> </a:t>
                      </a: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fr-FR" sz="1400" dirty="0" smtClean="0">
                        <a:solidFill>
                          <a:srgbClr val="000000"/>
                        </a:solidFill>
                      </a:endParaRPr>
                    </a:p>
                    <a:p>
                      <a:pPr algn="ctr"/>
                      <a:r>
                        <a:rPr lang="fr-FR" sz="1600" b="1" dirty="0" smtClean="0"/>
                        <a:t>LES TRICYCLES</a:t>
                      </a: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3"/>
                        </a:rPr>
                        <a:t>FICHES</a:t>
                      </a:r>
                      <a:r>
                        <a:rPr lang="fr-FR" sz="1600" b="1" dirty="0" smtClean="0">
                          <a:solidFill>
                            <a:srgbClr val="000000"/>
                          </a:solidFill>
                          <a:hlinkClick r:id="rId3"/>
                        </a:rPr>
                        <a:t> 13 les activités tricycles</a:t>
                      </a:r>
                      <a:endParaRPr lang="fr-FR" sz="1600" b="1" dirty="0" smtClean="0">
                        <a:solidFill>
                          <a:srgbClr val="000000"/>
                        </a:solidFill>
                      </a:endParaRPr>
                    </a:p>
                    <a:p>
                      <a:endParaRPr lang="fr-FR" sz="16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grpSp>
        <p:nvGrpSpPr>
          <p:cNvPr id="3" name="Groupe 2"/>
          <p:cNvGrpSpPr/>
          <p:nvPr/>
        </p:nvGrpSpPr>
        <p:grpSpPr>
          <a:xfrm>
            <a:off x="898384" y="3346036"/>
            <a:ext cx="2482992" cy="1445040"/>
            <a:chOff x="212130" y="3017649"/>
            <a:chExt cx="2411297" cy="1475042"/>
          </a:xfrm>
        </p:grpSpPr>
        <p:pic>
          <p:nvPicPr>
            <p:cNvPr id="6" name="Image 5" descr="A.tif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2130" y="3831270"/>
              <a:ext cx="580389" cy="661421"/>
            </a:xfrm>
            <a:prstGeom prst="rect">
              <a:avLst/>
            </a:prstGeom>
          </p:spPr>
        </p:pic>
        <p:pic>
          <p:nvPicPr>
            <p:cNvPr id="7" name="Image 6" descr="B.tif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2130" y="3034104"/>
              <a:ext cx="550543" cy="779980"/>
            </a:xfrm>
            <a:prstGeom prst="rect">
              <a:avLst/>
            </a:prstGeom>
          </p:spPr>
        </p:pic>
        <p:pic>
          <p:nvPicPr>
            <p:cNvPr id="8" name="Image 7" descr="images.jpe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92519" y="3017649"/>
              <a:ext cx="908713" cy="1475042"/>
            </a:xfrm>
            <a:prstGeom prst="rect">
              <a:avLst/>
            </a:prstGeom>
          </p:spPr>
        </p:pic>
        <p:pic>
          <p:nvPicPr>
            <p:cNvPr id="10" name="Image 9" descr="images.jpe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731078" y="3017649"/>
              <a:ext cx="892349" cy="1448480"/>
            </a:xfrm>
            <a:prstGeom prst="rect">
              <a:avLst/>
            </a:prstGeom>
          </p:spPr>
        </p:pic>
      </p:grpSp>
      <p:sp>
        <p:nvSpPr>
          <p:cNvPr id="9" name="Flèche à angle droit 8">
            <a:hlinkClick r:id="rId8"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images-1.jpe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97221" y="5577036"/>
            <a:ext cx="1787869" cy="1787869"/>
          </a:xfrm>
          <a:prstGeom prst="rect">
            <a:avLst/>
          </a:prstGeom>
        </p:spPr>
      </p:pic>
    </p:spTree>
    <p:extLst>
      <p:ext uri="{BB962C8B-B14F-4D97-AF65-F5344CB8AC3E}">
        <p14:creationId xmlns:p14="http://schemas.microsoft.com/office/powerpoint/2010/main" xmlns="" val="3899387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moteurs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481500753"/>
              </p:ext>
            </p:extLst>
          </p:nvPr>
        </p:nvGraphicFramePr>
        <p:xfrm>
          <a:off x="685800" y="2046534"/>
          <a:ext cx="5723164" cy="5602496"/>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487680">
                <a:tc>
                  <a:txBody>
                    <a:bodyPr/>
                    <a:lstStyle/>
                    <a:p>
                      <a:pPr algn="ct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tc>
                  <a:txBody>
                    <a:bodyPr/>
                    <a:lstStyle/>
                    <a:p>
                      <a:pPr algn="ctr"/>
                      <a:r>
                        <a:rPr lang="fr-FR" sz="2400" dirty="0" smtClean="0">
                          <a:solidFill>
                            <a:schemeClr val="tx1"/>
                          </a:solidFill>
                        </a:rPr>
                        <a:t>MATÉRIEL</a:t>
                      </a:r>
                      <a:endParaRPr lang="fr-FR" sz="24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2557408">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dirty="0" smtClean="0"/>
                        <a:t>UN TUNNEL</a:t>
                      </a:r>
                    </a:p>
                    <a:p>
                      <a:pPr algn="ctr"/>
                      <a:endParaRPr lang="fr-FR" sz="1600"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2"/>
                        </a:rPr>
                        <a:t>FICHE 14 Motricité tunnel</a:t>
                      </a:r>
                      <a:endParaRPr lang="fr-FR" sz="1600" b="1" dirty="0" smtClean="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557408">
                <a:tc>
                  <a:txBody>
                    <a:bodyPr/>
                    <a:lstStyle/>
                    <a:p>
                      <a:endParaRPr lang="fr-FR" sz="27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dirty="0" smtClean="0"/>
                        <a:t>DES CARTONS </a:t>
                      </a:r>
                    </a:p>
                    <a:p>
                      <a:pPr algn="ctr"/>
                      <a:endParaRPr lang="fr-FR" sz="1600" dirty="0" smtClean="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3"/>
                        </a:rPr>
                        <a:t>  FILM</a:t>
                      </a:r>
                      <a:r>
                        <a:rPr lang="fr-FR" sz="1600" b="1" dirty="0" smtClean="0">
                          <a:solidFill>
                            <a:srgbClr val="000000"/>
                          </a:solidFill>
                          <a:hlinkClick r:id="rId3"/>
                        </a:rPr>
                        <a:t>  N°</a:t>
                      </a:r>
                      <a:r>
                        <a:rPr lang="fr-FR" sz="1600" b="1" baseline="0" dirty="0" smtClean="0">
                          <a:solidFill>
                            <a:srgbClr val="000000"/>
                          </a:solidFill>
                          <a:hlinkClick r:id="rId3"/>
                        </a:rPr>
                        <a:t> 15 </a:t>
                      </a:r>
                      <a:r>
                        <a:rPr lang="fr-FR" sz="1600" b="1" dirty="0" smtClean="0">
                          <a:solidFill>
                            <a:srgbClr val="000000"/>
                          </a:solidFill>
                          <a:hlinkClick r:id="rId3"/>
                        </a:rPr>
                        <a:t> Cartons </a:t>
                      </a:r>
                      <a:endParaRPr lang="fr-FR" sz="1600" b="1" dirty="0" smtClean="0">
                        <a:solidFill>
                          <a:srgbClr val="000000"/>
                        </a:solidFill>
                      </a:endParaRPr>
                    </a:p>
                    <a:p>
                      <a:endParaRPr lang="fr-FR" sz="16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 name="Image 4" descr="photo 1.JPG"/>
          <p:cNvPicPr>
            <a:picLocks noChangeAspect="1"/>
          </p:cNvPicPr>
          <p:nvPr/>
        </p:nvPicPr>
        <p:blipFill rotWithShape="1">
          <a:blip r:embed="rId4">
            <a:extLst>
              <a:ext uri="{28A0092B-C50C-407E-A947-70E740481C1C}">
                <a14:useLocalDpi xmlns:a14="http://schemas.microsoft.com/office/drawing/2010/main" xmlns="" val="0"/>
              </a:ext>
            </a:extLst>
          </a:blip>
          <a:srcRect r="11493"/>
          <a:stretch/>
        </p:blipFill>
        <p:spPr>
          <a:xfrm rot="5400000">
            <a:off x="961906" y="2660077"/>
            <a:ext cx="2299846" cy="2242457"/>
          </a:xfrm>
          <a:prstGeom prst="rect">
            <a:avLst/>
          </a:prstGeom>
        </p:spPr>
      </p:pic>
      <p:sp>
        <p:nvSpPr>
          <p:cNvPr id="6" name="Flèche à angle droit 5">
            <a:hlinkClick r:id="rId5"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images.jpe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88308" y="5512682"/>
            <a:ext cx="2559050" cy="1916817"/>
          </a:xfrm>
          <a:prstGeom prst="rect">
            <a:avLst/>
          </a:prstGeom>
        </p:spPr>
      </p:pic>
    </p:spTree>
    <p:extLst>
      <p:ext uri="{BB962C8B-B14F-4D97-AF65-F5344CB8AC3E}">
        <p14:creationId xmlns:p14="http://schemas.microsoft.com/office/powerpoint/2010/main" xmlns="" val="3899387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moteurs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3062115386"/>
              </p:ext>
            </p:extLst>
          </p:nvPr>
        </p:nvGraphicFramePr>
        <p:xfrm>
          <a:off x="685800" y="2046534"/>
          <a:ext cx="5723164" cy="7080735"/>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556261">
                <a:tc>
                  <a:txBody>
                    <a:bodyPr/>
                    <a:lstStyle/>
                    <a:p>
                      <a:pPr algn="ct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tc>
                  <a:txBody>
                    <a:bodyPr/>
                    <a:lstStyle/>
                    <a:p>
                      <a:pPr algn="ctr"/>
                      <a:r>
                        <a:rPr lang="fr-FR" sz="2400" dirty="0" smtClean="0">
                          <a:solidFill>
                            <a:schemeClr val="tx1"/>
                          </a:solidFill>
                        </a:rPr>
                        <a:t>MATÉRIEL</a:t>
                      </a:r>
                      <a:endParaRPr lang="fr-FR" sz="24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2019437">
                <a:tc>
                  <a:txBody>
                    <a:bodyPr/>
                    <a:lstStyle/>
                    <a:p>
                      <a:endParaRPr lang="fr-FR" sz="27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b="1" dirty="0" smtClean="0">
                          <a:solidFill>
                            <a:srgbClr val="000000"/>
                          </a:solidFill>
                        </a:rPr>
                        <a:t>PISTES</a:t>
                      </a:r>
                      <a:r>
                        <a:rPr lang="fr-FR" sz="1600" b="1" baseline="0" dirty="0" smtClean="0">
                          <a:solidFill>
                            <a:srgbClr val="000000"/>
                          </a:solidFill>
                        </a:rPr>
                        <a:t> GRAPHIQUES </a:t>
                      </a:r>
                    </a:p>
                    <a:p>
                      <a:pPr algn="ctr"/>
                      <a:r>
                        <a:rPr lang="fr-FR" sz="1600" b="1" baseline="0" dirty="0" smtClean="0">
                          <a:solidFill>
                            <a:srgbClr val="000000"/>
                          </a:solidFill>
                        </a:rPr>
                        <a:t>PLAN VERTICAL, HORIZONTAL, INCLINÉ</a:t>
                      </a:r>
                    </a:p>
                    <a:p>
                      <a:pPr algn="ctr"/>
                      <a:endParaRPr lang="fr-FR" sz="1400" b="1" dirty="0" smtClean="0">
                        <a:solidFill>
                          <a:srgbClr val="000000"/>
                        </a:solidFill>
                      </a:endParaRPr>
                    </a:p>
                    <a:p>
                      <a:pPr algn="ctr">
                        <a:buFont typeface="Arial" pitchFamily="34" charset="0"/>
                        <a:buChar char="•"/>
                      </a:pPr>
                      <a:r>
                        <a:rPr lang="fr-FR" sz="1600" b="1" kern="1200" dirty="0" smtClean="0">
                          <a:solidFill>
                            <a:schemeClr val="tx1"/>
                          </a:solidFill>
                          <a:effectLst/>
                          <a:latin typeface="+mn-lt"/>
                          <a:ea typeface="+mn-ea"/>
                          <a:cs typeface="+mn-cs"/>
                          <a:hlinkClick r:id="rId2"/>
                        </a:rPr>
                        <a:t>FILM</a:t>
                      </a:r>
                      <a:r>
                        <a:rPr lang="fr-FR" sz="1600" b="1" kern="1200" baseline="0" dirty="0" smtClean="0">
                          <a:solidFill>
                            <a:schemeClr val="tx1"/>
                          </a:solidFill>
                          <a:effectLst/>
                          <a:latin typeface="+mn-lt"/>
                          <a:ea typeface="+mn-ea"/>
                          <a:cs typeface="+mn-cs"/>
                          <a:hlinkClick r:id="rId2"/>
                        </a:rPr>
                        <a:t> N°</a:t>
                      </a:r>
                      <a:r>
                        <a:rPr lang="fr-FR" sz="1600" b="1" kern="1200" dirty="0" smtClean="0">
                          <a:solidFill>
                            <a:schemeClr val="tx1"/>
                          </a:solidFill>
                          <a:effectLst/>
                          <a:latin typeface="+mn-lt"/>
                          <a:ea typeface="+mn-ea"/>
                          <a:cs typeface="+mn-cs"/>
                          <a:hlinkClick r:id="rId2"/>
                        </a:rPr>
                        <a:t>16 Piste graphique </a:t>
                      </a:r>
                      <a:endParaRPr lang="fr-FR" sz="1600" b="1" dirty="0" smtClean="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118318">
                <a:tc rowSpan="2">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effectLst/>
                          <a:latin typeface="+mn-lt"/>
                          <a:ea typeface="+mn-ea"/>
                          <a:cs typeface="+mn-cs"/>
                        </a:rPr>
                        <a:t>GROS JEUX DE</a:t>
                      </a:r>
                      <a:r>
                        <a:rPr lang="fr-FR" sz="1600" b="1" kern="1200" baseline="0" dirty="0" smtClean="0">
                          <a:solidFill>
                            <a:schemeClr val="tx1"/>
                          </a:solidFill>
                          <a:effectLst/>
                          <a:latin typeface="+mn-lt"/>
                          <a:ea typeface="+mn-ea"/>
                          <a:cs typeface="+mn-cs"/>
                        </a:rPr>
                        <a:t> CONSTRUCTION </a:t>
                      </a:r>
                    </a:p>
                    <a:p>
                      <a:pPr marL="0" marR="0" indent="0" algn="ctr" defTabSz="914400" rtl="0" eaLnBrk="1" fontAlgn="auto" latinLnBrk="0" hangingPunct="1">
                        <a:lnSpc>
                          <a:spcPct val="100000"/>
                        </a:lnSpc>
                        <a:spcBef>
                          <a:spcPts val="0"/>
                        </a:spcBef>
                        <a:spcAft>
                          <a:spcPts val="0"/>
                        </a:spcAft>
                        <a:buClrTx/>
                        <a:buSzTx/>
                        <a:buFontTx/>
                        <a:buNone/>
                        <a:tabLst/>
                        <a:defRPr/>
                      </a:pPr>
                      <a:r>
                        <a:rPr lang="fr-FR" sz="1600" kern="1200" baseline="0" dirty="0" smtClean="0">
                          <a:solidFill>
                            <a:schemeClr val="tx1"/>
                          </a:solidFill>
                          <a:effectLst/>
                          <a:latin typeface="+mn-lt"/>
                          <a:ea typeface="+mn-ea"/>
                          <a:cs typeface="+mn-cs"/>
                        </a:rPr>
                        <a:t>(briques , cubes, gros </a:t>
                      </a:r>
                      <a:r>
                        <a:rPr lang="fr-FR" sz="1600" kern="1200" baseline="0" dirty="0" err="1" smtClean="0">
                          <a:solidFill>
                            <a:schemeClr val="tx1"/>
                          </a:solidFill>
                          <a:effectLst/>
                          <a:latin typeface="+mn-lt"/>
                          <a:ea typeface="+mn-ea"/>
                          <a:cs typeface="+mn-cs"/>
                        </a:rPr>
                        <a:t>légos</a:t>
                      </a:r>
                      <a:r>
                        <a:rPr lang="fr-FR" sz="1600" kern="1200" baseline="0" dirty="0" smtClean="0">
                          <a:solidFill>
                            <a:schemeClr val="tx1"/>
                          </a:solidFill>
                          <a:effectLst/>
                          <a:latin typeface="+mn-lt"/>
                          <a:ea typeface="+mn-ea"/>
                          <a:cs typeface="+mn-cs"/>
                        </a:rPr>
                        <a:t>, petits cartons,…)</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600" kern="1200" baseline="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kern="1200" baseline="0" dirty="0" smtClean="0">
                          <a:solidFill>
                            <a:schemeClr val="tx1"/>
                          </a:solidFill>
                          <a:effectLst/>
                          <a:latin typeface="+mn-lt"/>
                          <a:ea typeface="+mn-ea"/>
                          <a:cs typeface="+mn-cs"/>
                          <a:hlinkClick r:id="rId3"/>
                        </a:rPr>
                        <a:t>FICHE 17 Coin construction</a:t>
                      </a:r>
                      <a:endParaRPr lang="fr-FR" sz="1600" b="1" kern="1200" baseline="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kern="1200" baseline="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600" b="1" kern="1200" baseline="0" dirty="0" smtClean="0">
                          <a:solidFill>
                            <a:schemeClr val="tx1"/>
                          </a:solidFill>
                          <a:effectLst/>
                          <a:latin typeface="+mn-lt"/>
                          <a:ea typeface="+mn-ea"/>
                          <a:cs typeface="+mn-cs"/>
                          <a:hlinkClick r:id="rId4"/>
                        </a:rPr>
                        <a:t>FICHE 18 Jeux construction EDUSCOL </a:t>
                      </a:r>
                      <a:endParaRPr lang="fr-FR" sz="1800" b="1" dirty="0" smtClean="0"/>
                    </a:p>
                    <a:p>
                      <a:pPr algn="ctr"/>
                      <a:endParaRPr lang="fr-FR" sz="1600" baseline="0" dirty="0" smtClean="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2"/>
                  </a:ext>
                </a:extLst>
              </a:tr>
              <a:tr h="1944717">
                <a:tc vMerge="1">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buFont typeface="Arial" pitchFamily="34" charset="0"/>
                        <a:buNone/>
                      </a:pPr>
                      <a:endParaRPr lang="fr-FR" sz="1600" kern="1200" baseline="0" dirty="0" smtClean="0">
                        <a:solidFill>
                          <a:schemeClr val="tx1"/>
                        </a:solidFill>
                        <a:latin typeface="+mn-lt"/>
                        <a:ea typeface="+mn-ea"/>
                        <a:cs typeface="+mn-cs"/>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pSp>
        <p:nvGrpSpPr>
          <p:cNvPr id="7" name="Groupe 6"/>
          <p:cNvGrpSpPr/>
          <p:nvPr/>
        </p:nvGrpSpPr>
        <p:grpSpPr>
          <a:xfrm>
            <a:off x="776674" y="2611518"/>
            <a:ext cx="2736489" cy="1875472"/>
            <a:chOff x="731520" y="2179320"/>
            <a:chExt cx="2757595" cy="2325052"/>
          </a:xfrm>
        </p:grpSpPr>
        <p:pic>
          <p:nvPicPr>
            <p:cNvPr id="3" name="Image 2"/>
            <p:cNvPicPr>
              <a:picLocks noChangeAspect="1"/>
            </p:cNvPicPr>
            <p:nvPr/>
          </p:nvPicPr>
          <p:blipFill>
            <a:blip r:embed="rId5"/>
            <a:stretch>
              <a:fillRect/>
            </a:stretch>
          </p:blipFill>
          <p:spPr>
            <a:xfrm>
              <a:off x="731520" y="3352800"/>
              <a:ext cx="2757595" cy="1151572"/>
            </a:xfrm>
            <a:prstGeom prst="rect">
              <a:avLst/>
            </a:prstGeom>
          </p:spPr>
        </p:pic>
        <p:pic>
          <p:nvPicPr>
            <p:cNvPr id="6" name="Image 5"/>
            <p:cNvPicPr>
              <a:picLocks noChangeAspect="1"/>
            </p:cNvPicPr>
            <p:nvPr/>
          </p:nvPicPr>
          <p:blipFill>
            <a:blip r:embed="rId6"/>
            <a:stretch>
              <a:fillRect/>
            </a:stretch>
          </p:blipFill>
          <p:spPr>
            <a:xfrm>
              <a:off x="731520" y="2179320"/>
              <a:ext cx="2736489" cy="1140977"/>
            </a:xfrm>
            <a:prstGeom prst="rect">
              <a:avLst/>
            </a:prstGeom>
          </p:spPr>
        </p:pic>
      </p:grpSp>
      <p:sp>
        <p:nvSpPr>
          <p:cNvPr id="8" name="Flèche à angle droit 7">
            <a:hlinkClick r:id="rId7"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descr="activite_05.jp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52500" y="5037285"/>
            <a:ext cx="1639015" cy="1187450"/>
          </a:xfrm>
          <a:prstGeom prst="rect">
            <a:avLst/>
          </a:prstGeom>
        </p:spPr>
      </p:pic>
      <p:pic>
        <p:nvPicPr>
          <p:cNvPr id="10" name="Image 9" descr="mur-briques-geantes-carton-enfant-maternelle.jp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79151" y="6442469"/>
            <a:ext cx="1385712" cy="1167891"/>
          </a:xfrm>
          <a:prstGeom prst="rect">
            <a:avLst/>
          </a:prstGeom>
        </p:spPr>
      </p:pic>
    </p:spTree>
    <p:extLst>
      <p:ext uri="{BB962C8B-B14F-4D97-AF65-F5344CB8AC3E}">
        <p14:creationId xmlns:p14="http://schemas.microsoft.com/office/powerpoint/2010/main" xmlns="" val="3899387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moteurs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3225343802"/>
              </p:ext>
            </p:extLst>
          </p:nvPr>
        </p:nvGraphicFramePr>
        <p:xfrm>
          <a:off x="566823" y="1790315"/>
          <a:ext cx="5723164" cy="5798852"/>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810004">
                <a:tc>
                  <a:txBody>
                    <a:bodyPr/>
                    <a:lstStyle/>
                    <a:p>
                      <a:pPr algn="ct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tc>
                  <a:txBody>
                    <a:bodyPr/>
                    <a:lstStyle/>
                    <a:p>
                      <a:pPr algn="ctr"/>
                      <a:r>
                        <a:rPr lang="fr-FR" sz="2400" dirty="0" smtClean="0">
                          <a:solidFill>
                            <a:schemeClr val="tx1"/>
                          </a:solidFill>
                        </a:rPr>
                        <a:t>MATÉRIEL</a:t>
                      </a:r>
                      <a:endParaRPr lang="fr-FR" sz="24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2157032">
                <a:tc>
                  <a:txBody>
                    <a:bodyPr/>
                    <a:lstStyle/>
                    <a:p>
                      <a:endParaRPr lang="fr-FR" sz="27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b="1" dirty="0" smtClean="0"/>
                        <a:t>GROSSES PERLES </a:t>
                      </a:r>
                    </a:p>
                    <a:p>
                      <a:pPr algn="ctr"/>
                      <a:r>
                        <a:rPr lang="fr-FR" sz="1600" b="1" dirty="0" smtClean="0">
                          <a:hlinkClick r:id="rId2"/>
                        </a:rPr>
                        <a:t>FICHES 19  Brevets enfilage de perles</a:t>
                      </a:r>
                      <a:endParaRPr lang="fr-FR" sz="1600" b="1" dirty="0" smtClean="0"/>
                    </a:p>
                    <a:p>
                      <a:pPr algn="ctr"/>
                      <a:endParaRPr lang="fr-FR" sz="1600" b="1"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831816">
                <a:tc>
                  <a:txBody>
                    <a:bodyPr/>
                    <a:lstStyle/>
                    <a:p>
                      <a:endParaRPr lang="fr-F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dirty="0" smtClean="0"/>
                        <a:t>SPIRALON</a:t>
                      </a:r>
                      <a:r>
                        <a:rPr lang="fr-FR" sz="1600" baseline="0" dirty="0" smtClean="0"/>
                        <a:t> </a:t>
                      </a:r>
                    </a:p>
                    <a:p>
                      <a:pPr algn="ctr"/>
                      <a:endParaRPr lang="fr-FR" sz="1600" baseline="0" dirty="0" smtClean="0"/>
                    </a:p>
                    <a:p>
                      <a:pPr algn="ctr"/>
                      <a:endParaRPr lang="fr-FR" sz="1600" dirty="0" smtClean="0">
                        <a:hlinkClick r:id="rId3"/>
                      </a:endParaRPr>
                    </a:p>
                    <a:p>
                      <a:pPr algn="ctr"/>
                      <a:r>
                        <a:rPr lang="fr-FR" sz="1600" b="1" dirty="0" smtClean="0">
                          <a:hlinkClick r:id="rId3"/>
                        </a:rPr>
                        <a:t>FICHE 20 Spiralon</a:t>
                      </a:r>
                      <a:endParaRPr lang="fr-FR" sz="1600" b="1" dirty="0" smtClean="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3" name="Flèche à angle droit 2"/>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 name="Image 4" descr="181199_0_1400x1050_092da4ee576c2ed46049d395b38a14aed458fadc.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8820" y="5118756"/>
            <a:ext cx="2324100" cy="1743075"/>
          </a:xfrm>
          <a:prstGeom prst="rect">
            <a:avLst/>
          </a:prstGeom>
        </p:spPr>
      </p:pic>
      <p:pic>
        <p:nvPicPr>
          <p:cNvPr id="6" name="Image 5" descr="grosse-perle-en-bois-pastel-.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06475" y="2615543"/>
            <a:ext cx="1778000" cy="1778000"/>
          </a:xfrm>
          <a:prstGeom prst="rect">
            <a:avLst/>
          </a:prstGeom>
        </p:spPr>
      </p:pic>
    </p:spTree>
    <p:extLst>
      <p:ext uri="{BB962C8B-B14F-4D97-AF65-F5344CB8AC3E}">
        <p14:creationId xmlns:p14="http://schemas.microsoft.com/office/powerpoint/2010/main" xmlns="" val="3899387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affectifs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3693795126"/>
              </p:ext>
            </p:extLst>
          </p:nvPr>
        </p:nvGraphicFramePr>
        <p:xfrm>
          <a:off x="685800" y="2580952"/>
          <a:ext cx="5723164" cy="5781656"/>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661016">
                <a:tc>
                  <a:txBody>
                    <a:bodyPr/>
                    <a:lstStyle/>
                    <a:p>
                      <a:pPr algn="ct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62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smtClean="0">
                          <a:solidFill>
                            <a:schemeClr val="tx1"/>
                          </a:solidFill>
                        </a:rPr>
                        <a:t>MATÉRIEL</a:t>
                      </a: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62F1"/>
                    </a:solidFill>
                  </a:tcPr>
                </a:tc>
                <a:extLst>
                  <a:ext uri="{0D108BD9-81ED-4DB2-BD59-A6C34878D82A}">
                    <a16:rowId xmlns:a16="http://schemas.microsoft.com/office/drawing/2014/main" xmlns="" val="10000"/>
                  </a:ext>
                </a:extLst>
              </a:tr>
              <a:tr h="1735115">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b="1" dirty="0" smtClean="0"/>
                        <a:t>BAC À DOUDOU</a:t>
                      </a:r>
                      <a:r>
                        <a:rPr lang="fr-FR" sz="1600" b="1" baseline="0" dirty="0" smtClean="0"/>
                        <a:t>S</a:t>
                      </a:r>
                    </a:p>
                    <a:p>
                      <a:pPr algn="ctr"/>
                      <a:endParaRPr lang="fr-FR" sz="1600" b="1" baseline="0" dirty="0" smtClean="0"/>
                    </a:p>
                    <a:p>
                      <a:pPr algn="ctr"/>
                      <a:endParaRPr lang="fr-FR" sz="1600" b="1" baseline="0" dirty="0" smtClean="0"/>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400" b="1" kern="1200" dirty="0" smtClean="0">
                          <a:solidFill>
                            <a:schemeClr val="tx1"/>
                          </a:solidFill>
                          <a:effectLst/>
                          <a:latin typeface="+mn-lt"/>
                          <a:ea typeface="+mn-ea"/>
                          <a:cs typeface="+mn-cs"/>
                          <a:hlinkClick r:id="rId2"/>
                        </a:rPr>
                        <a:t>FICHE 21 Projet</a:t>
                      </a:r>
                      <a:r>
                        <a:rPr lang="fr-FR" sz="1400" b="1" kern="1200" baseline="0" dirty="0" smtClean="0">
                          <a:solidFill>
                            <a:schemeClr val="tx1"/>
                          </a:solidFill>
                          <a:effectLst/>
                          <a:latin typeface="+mn-lt"/>
                          <a:ea typeface="+mn-ea"/>
                          <a:cs typeface="+mn-cs"/>
                          <a:hlinkClick r:id="rId2"/>
                        </a:rPr>
                        <a:t> bac à doudou</a:t>
                      </a:r>
                      <a:endParaRPr lang="fr-FR" sz="1400" b="1" dirty="0" smtClean="0">
                        <a:solidFill>
                          <a:srgbClr val="000000"/>
                        </a:solidFill>
                      </a:endParaRPr>
                    </a:p>
                    <a:p>
                      <a:pPr algn="ctr"/>
                      <a:endParaRPr lang="fr-FR" sz="2700" dirty="0" smtClean="0"/>
                    </a:p>
                    <a:p>
                      <a:pPr algn="ctr"/>
                      <a:endParaRPr lang="fr-FR" sz="2700" dirty="0" smtClean="0"/>
                    </a:p>
                    <a:p>
                      <a:pPr algn="ctr"/>
                      <a:endParaRPr lang="fr-FR" sz="27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1735115">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b="1" dirty="0" smtClean="0"/>
                        <a:t>MARIONNETTES</a:t>
                      </a:r>
                      <a:r>
                        <a:rPr lang="fr-FR" sz="1600" b="1" baseline="0" dirty="0" smtClean="0"/>
                        <a:t> OU</a:t>
                      </a:r>
                      <a:r>
                        <a:rPr lang="fr-FR" sz="1600" b="1" dirty="0" smtClean="0"/>
                        <a:t> MASCOTTE DE LA CLASSE</a:t>
                      </a:r>
                    </a:p>
                    <a:p>
                      <a:pPr algn="ctr"/>
                      <a:endParaRPr lang="fr-FR" sz="1600" b="1" dirty="0" smtClean="0"/>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3"/>
                        </a:rPr>
                        <a:t>FICHE 22 Mascotte en maternelle</a:t>
                      </a:r>
                      <a:endParaRPr lang="fr-FR" sz="1600" b="1" dirty="0" smtClean="0">
                        <a:solidFill>
                          <a:srgbClr val="000000"/>
                        </a:solidFill>
                      </a:endParaRPr>
                    </a:p>
                    <a:p>
                      <a:endParaRPr lang="fr-FR" sz="1600" dirty="0" smtClean="0"/>
                    </a:p>
                    <a:p>
                      <a:endParaRPr lang="fr-FR" sz="2700" dirty="0" smtClean="0"/>
                    </a:p>
                    <a:p>
                      <a:endParaRPr lang="fr-FR" sz="2700" dirty="0" smtClean="0"/>
                    </a:p>
                    <a:p>
                      <a:endParaRPr lang="fr-FR" sz="2700" dirty="0" smtClean="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 name="Image 4" descr="BO.tif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10046" y="6199225"/>
            <a:ext cx="2061419" cy="1565386"/>
          </a:xfrm>
          <a:prstGeom prst="rect">
            <a:avLst/>
          </a:prstGeom>
        </p:spPr>
      </p:pic>
      <p:sp>
        <p:nvSpPr>
          <p:cNvPr id="7" name="Flèche à angle droit 6">
            <a:hlinkClick r:id="rId5"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images.jpe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58007" y="3408494"/>
            <a:ext cx="2213458" cy="1481005"/>
          </a:xfrm>
          <a:prstGeom prst="rect">
            <a:avLst/>
          </a:prstGeom>
        </p:spPr>
      </p:pic>
    </p:spTree>
    <p:extLst>
      <p:ext uri="{BB962C8B-B14F-4D97-AF65-F5344CB8AC3E}">
        <p14:creationId xmlns:p14="http://schemas.microsoft.com/office/powerpoint/2010/main" xmlns="" val="2975091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affectifs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4030323460"/>
              </p:ext>
            </p:extLst>
          </p:nvPr>
        </p:nvGraphicFramePr>
        <p:xfrm>
          <a:off x="685800" y="1828800"/>
          <a:ext cx="5739714" cy="6573795"/>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78132">
                  <a:extLst>
                    <a:ext uri="{9D8B030D-6E8A-4147-A177-3AD203B41FA5}">
                      <a16:colId xmlns:a16="http://schemas.microsoft.com/office/drawing/2014/main" xmlns="" val="20001"/>
                    </a:ext>
                  </a:extLst>
                </a:gridCol>
              </a:tblGrid>
              <a:tr h="491098">
                <a:tc>
                  <a:txBody>
                    <a:bodyPr/>
                    <a:lstStyle/>
                    <a:p>
                      <a:pPr algn="ctr"/>
                      <a:r>
                        <a:rPr lang="fr-FR" sz="2400" dirty="0" smtClean="0">
                          <a:solidFill>
                            <a:schemeClr val="tx1"/>
                          </a:solidFill>
                        </a:rPr>
                        <a:t>Bibliothèque de classe</a:t>
                      </a: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62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smtClean="0">
                          <a:solidFill>
                            <a:schemeClr val="tx1"/>
                          </a:solidFill>
                        </a:rPr>
                        <a:t>MATÉRIEL</a:t>
                      </a: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62F1"/>
                    </a:solidFill>
                  </a:tcPr>
                </a:tc>
                <a:extLst>
                  <a:ext uri="{0D108BD9-81ED-4DB2-BD59-A6C34878D82A}">
                    <a16:rowId xmlns:a16="http://schemas.microsoft.com/office/drawing/2014/main" xmlns="" val="10000"/>
                  </a:ext>
                </a:extLst>
              </a:tr>
              <a:tr h="3185552">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200" b="1" kern="1200" dirty="0" smtClean="0">
                          <a:solidFill>
                            <a:schemeClr val="tx1"/>
                          </a:solidFill>
                          <a:latin typeface="+mn-lt"/>
                          <a:ea typeface="+mn-ea"/>
                          <a:cs typeface="+mn-cs"/>
                        </a:rPr>
                        <a:t>ESPACE PERMANENT DE DETENTE et de REPOS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Espace refuge, de repli, de pause, de lecture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 </a:t>
                      </a:r>
                    </a:p>
                    <a:p>
                      <a:pPr algn="ctr"/>
                      <a:r>
                        <a:rPr lang="fr-FR" sz="1600" b="1" kern="1200" dirty="0" smtClean="0">
                          <a:solidFill>
                            <a:schemeClr val="tx1"/>
                          </a:solidFill>
                          <a:latin typeface="+mn-lt"/>
                          <a:ea typeface="+mn-ea"/>
                          <a:cs typeface="+mn-cs"/>
                          <a:hlinkClick r:id="rId2"/>
                        </a:rPr>
                        <a:t>Fiche 23 Espace détente</a:t>
                      </a:r>
                      <a:endParaRPr lang="fr-FR" sz="1600" b="1" kern="1200" dirty="0" smtClean="0">
                        <a:solidFill>
                          <a:schemeClr val="tx1"/>
                        </a:solidFill>
                        <a:latin typeface="+mn-lt"/>
                        <a:ea typeface="+mn-ea"/>
                        <a:cs typeface="+mn-cs"/>
                      </a:endParaRPr>
                    </a:p>
                    <a:p>
                      <a:pPr algn="ctr"/>
                      <a:endParaRPr lang="fr-FR" sz="1600" b="1" kern="1200" dirty="0" smtClean="0">
                        <a:solidFill>
                          <a:schemeClr val="tx1"/>
                        </a:solidFill>
                        <a:latin typeface="+mn-lt"/>
                        <a:ea typeface="+mn-ea"/>
                        <a:cs typeface="+mn-cs"/>
                      </a:endParaRPr>
                    </a:p>
                    <a:p>
                      <a:pPr algn="ctr"/>
                      <a:endParaRPr lang="fr-FR" sz="1600" b="1" kern="1200" dirty="0" smtClean="0">
                        <a:solidFill>
                          <a:schemeClr val="tx1"/>
                        </a:solidFill>
                        <a:latin typeface="+mn-lt"/>
                        <a:ea typeface="+mn-ea"/>
                        <a:cs typeface="+mn-cs"/>
                      </a:endParaRPr>
                    </a:p>
                    <a:p>
                      <a:pPr algn="ctr"/>
                      <a:endParaRPr lang="fr-FR" sz="1600" b="1" kern="1200" dirty="0" smtClean="0">
                        <a:solidFill>
                          <a:schemeClr val="tx1"/>
                        </a:solidFill>
                        <a:latin typeface="+mn-lt"/>
                        <a:ea typeface="+mn-ea"/>
                        <a:cs typeface="+mn-cs"/>
                      </a:endParaRPr>
                    </a:p>
                    <a:p>
                      <a:pPr marL="171450" indent="-171450" algn="ctr">
                        <a:buFont typeface="Arial" panose="020B0604020202020204" pitchFamily="34" charset="0"/>
                        <a:buChar char="•"/>
                      </a:pPr>
                      <a:r>
                        <a:rPr lang="fr-FR" sz="1200" b="1" kern="1200" dirty="0" smtClean="0">
                          <a:solidFill>
                            <a:schemeClr val="tx1"/>
                          </a:solidFill>
                          <a:latin typeface="+mn-lt"/>
                          <a:ea typeface="+mn-ea"/>
                          <a:cs typeface="+mn-cs"/>
                        </a:rPr>
                        <a:t>L’ESPACE  BIBLIOTHEQUE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mn-lt"/>
                          <a:ea typeface="+mn-ea"/>
                          <a:cs typeface="+mn-cs"/>
                        </a:rPr>
                        <a:t>(4 livres identiques minimum)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1" i="0" u="none" strike="noStrike" kern="1200" cap="none" spc="0" normalizeH="0" baseline="0" noProof="0" dirty="0" smtClean="0">
                          <a:ln>
                            <a:noFill/>
                          </a:ln>
                          <a:solidFill>
                            <a:prstClr val="black"/>
                          </a:solidFill>
                          <a:effectLst/>
                          <a:uLnTx/>
                          <a:uFillTx/>
                          <a:latin typeface="+mn-lt"/>
                          <a:ea typeface="+mn-ea"/>
                          <a:cs typeface="+mn-cs"/>
                          <a:hlinkClick r:id="rId3"/>
                        </a:rPr>
                        <a:t>Fiche 24 VEA TAMA 1 Littérature</a:t>
                      </a:r>
                      <a:endParaRPr kumimoji="0" lang="fr-FR" sz="1400" b="1" i="0" u="none" strike="noStrike" kern="1200" cap="none" spc="0" normalizeH="0" baseline="0" noProof="0" dirty="0" smtClean="0">
                        <a:ln>
                          <a:noFill/>
                        </a:ln>
                        <a:solidFill>
                          <a:prstClr val="black"/>
                        </a:solidFill>
                        <a:effectLst/>
                        <a:uLnTx/>
                        <a:uFillTx/>
                        <a:latin typeface="+mn-lt"/>
                        <a:ea typeface="+mn-ea"/>
                        <a:cs typeface="+mn-cs"/>
                      </a:endParaRPr>
                    </a:p>
                    <a:p>
                      <a:pPr algn="ctr"/>
                      <a:endParaRPr kumimoji="0" lang="fr-FR" sz="14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kumimoji="0" lang="fr-FR" sz="14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lang="fr-FR" sz="27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653697">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400" b="1" dirty="0" smtClean="0">
                          <a:solidFill>
                            <a:schemeClr val="tx1"/>
                          </a:solidFill>
                        </a:rPr>
                        <a:t>LE</a:t>
                      </a:r>
                      <a:r>
                        <a:rPr lang="fr-FR" sz="1400" b="1" baseline="0" dirty="0" smtClean="0">
                          <a:solidFill>
                            <a:schemeClr val="tx1"/>
                          </a:solidFill>
                        </a:rPr>
                        <a:t> COIN DE REGROUPEMENT</a:t>
                      </a:r>
                    </a:p>
                    <a:p>
                      <a:pPr algn="ctr"/>
                      <a:endParaRPr lang="fr-FR" sz="1400" b="1" baseline="0" dirty="0" smtClean="0">
                        <a:solidFill>
                          <a:schemeClr val="tx1"/>
                        </a:solidFill>
                      </a:endParaRPr>
                    </a:p>
                    <a:p>
                      <a:pPr algn="ctr"/>
                      <a:endParaRPr lang="fr-FR" sz="1400" b="1" baseline="0" dirty="0" smtClean="0">
                        <a:solidFill>
                          <a:schemeClr val="tx1"/>
                        </a:solidFill>
                      </a:endParaRPr>
                    </a:p>
                    <a:p>
                      <a:pPr algn="ctr"/>
                      <a:endParaRPr lang="fr-FR" sz="1400" b="1" baseline="0" dirty="0" smtClean="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fr-FR" sz="1400" b="1" kern="1200" dirty="0" smtClean="0">
                          <a:solidFill>
                            <a:schemeClr val="tx1"/>
                          </a:solidFill>
                          <a:latin typeface="+mn-lt"/>
                          <a:ea typeface="+mn-ea"/>
                          <a:cs typeface="+mn-cs"/>
                          <a:hlinkClick r:id="rId4"/>
                        </a:rPr>
                        <a:t>FICHE 25 Espace regroupement</a:t>
                      </a:r>
                      <a:endParaRPr lang="fr-FR" sz="1400" b="1" kern="1200" dirty="0" smtClean="0">
                        <a:solidFill>
                          <a:schemeClr val="tx1"/>
                        </a:solidFill>
                        <a:latin typeface="+mn-lt"/>
                        <a:ea typeface="+mn-ea"/>
                        <a:cs typeface="+mn-cs"/>
                      </a:endParaRPr>
                    </a:p>
                    <a:p>
                      <a:pPr algn="ctr"/>
                      <a:endParaRPr lang="fr-FR" sz="1400" b="1"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5" name="Flèche à angle droit 4">
            <a:hlinkClick r:id="rId5"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 name="Groupe 9"/>
          <p:cNvGrpSpPr/>
          <p:nvPr/>
        </p:nvGrpSpPr>
        <p:grpSpPr>
          <a:xfrm>
            <a:off x="2443345" y="4943438"/>
            <a:ext cx="965420" cy="684046"/>
            <a:chOff x="1126236" y="7075855"/>
            <a:chExt cx="1961106" cy="1285383"/>
          </a:xfrm>
        </p:grpSpPr>
        <p:pic>
          <p:nvPicPr>
            <p:cNvPr id="3" name="Image 2" descr="BO1.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20674601">
              <a:off x="1126236" y="7265482"/>
              <a:ext cx="1034881" cy="1095756"/>
            </a:xfrm>
            <a:prstGeom prst="rect">
              <a:avLst/>
            </a:prstGeom>
          </p:spPr>
        </p:pic>
        <p:pic>
          <p:nvPicPr>
            <p:cNvPr id="6" name="Image 5" descr="BO1.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21095555">
              <a:off x="1304347" y="7075855"/>
              <a:ext cx="1034881" cy="1095756"/>
            </a:xfrm>
            <a:prstGeom prst="rect">
              <a:avLst/>
            </a:prstGeom>
          </p:spPr>
        </p:pic>
        <p:pic>
          <p:nvPicPr>
            <p:cNvPr id="7" name="Image 6" descr="BO1.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946549">
              <a:off x="1677660" y="7141078"/>
              <a:ext cx="1144861" cy="1095756"/>
            </a:xfrm>
            <a:prstGeom prst="rect">
              <a:avLst/>
            </a:prstGeom>
          </p:spPr>
        </p:pic>
        <p:pic>
          <p:nvPicPr>
            <p:cNvPr id="8" name="Image 7" descr="BO1.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1317946">
              <a:off x="2052461" y="7159865"/>
              <a:ext cx="1034881" cy="1095756"/>
            </a:xfrm>
            <a:prstGeom prst="rect">
              <a:avLst/>
            </a:prstGeom>
          </p:spPr>
        </p:pic>
      </p:grpSp>
      <p:pic>
        <p:nvPicPr>
          <p:cNvPr id="9" name="Image 8" descr="Unknown.jpe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383970" y="4884403"/>
            <a:ext cx="838724" cy="770622"/>
          </a:xfrm>
          <a:prstGeom prst="rect">
            <a:avLst/>
          </a:prstGeom>
        </p:spPr>
      </p:pic>
      <p:pic>
        <p:nvPicPr>
          <p:cNvPr id="11" name="Image 10" descr="images.jpe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506170" y="4102194"/>
            <a:ext cx="1433047" cy="659180"/>
          </a:xfrm>
          <a:prstGeom prst="rect">
            <a:avLst/>
          </a:prstGeom>
        </p:spPr>
      </p:pic>
      <p:pic>
        <p:nvPicPr>
          <p:cNvPr id="12" name="Image 11" descr="Capture d’écran 2015-05-26 à 15.31.06.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854508" y="6385712"/>
            <a:ext cx="2544635" cy="1015147"/>
          </a:xfrm>
          <a:prstGeom prst="rect">
            <a:avLst/>
          </a:prstGeom>
        </p:spPr>
      </p:pic>
      <p:pic>
        <p:nvPicPr>
          <p:cNvPr id="13" name="Image 12"/>
          <p:cNvPicPr>
            <a:picLocks noChangeAspect="1"/>
          </p:cNvPicPr>
          <p:nvPr/>
        </p:nvPicPr>
        <p:blipFill>
          <a:blip r:embed="rId10"/>
          <a:stretch>
            <a:fillRect/>
          </a:stretch>
        </p:blipFill>
        <p:spPr>
          <a:xfrm>
            <a:off x="854508" y="2548117"/>
            <a:ext cx="2589704" cy="787671"/>
          </a:xfrm>
          <a:prstGeom prst="rect">
            <a:avLst/>
          </a:prstGeom>
        </p:spPr>
      </p:pic>
    </p:spTree>
    <p:extLst>
      <p:ext uri="{BB962C8B-B14F-4D97-AF65-F5344CB8AC3E}">
        <p14:creationId xmlns:p14="http://schemas.microsoft.com/office/powerpoint/2010/main" xmlns="" val="2975091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affectifs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711832135"/>
              </p:ext>
            </p:extLst>
          </p:nvPr>
        </p:nvGraphicFramePr>
        <p:xfrm>
          <a:off x="685800" y="2133583"/>
          <a:ext cx="5723164" cy="5866361"/>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661016">
                <a:tc>
                  <a:txBody>
                    <a:bodyPr/>
                    <a:lstStyle/>
                    <a:p>
                      <a:pPr algn="ctr"/>
                      <a:endParaRPr lang="fr-FR" sz="2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62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smtClean="0">
                          <a:solidFill>
                            <a:schemeClr val="tx1"/>
                          </a:solidFill>
                        </a:rPr>
                        <a:t>MATÉRIEL</a:t>
                      </a: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C62F1"/>
                    </a:solidFill>
                  </a:tcPr>
                </a:tc>
                <a:extLst>
                  <a:ext uri="{0D108BD9-81ED-4DB2-BD59-A6C34878D82A}">
                    <a16:rowId xmlns:a16="http://schemas.microsoft.com/office/drawing/2014/main" xmlns="" val="10000"/>
                  </a:ext>
                </a:extLst>
              </a:tr>
              <a:tr h="1735115">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dirty="0" smtClean="0"/>
                        <a:t>BAIGNEURS, POUPONS ,</a:t>
                      </a:r>
                      <a:r>
                        <a:rPr lang="fr-FR" sz="1600" baseline="0" dirty="0" smtClean="0"/>
                        <a:t> vêtements, baignoire, éponge, sortie de bains, lit, poussette, transat, </a:t>
                      </a:r>
                    </a:p>
                    <a:p>
                      <a:pPr algn="ctr"/>
                      <a:r>
                        <a:rPr lang="fr-FR" sz="1600" b="1" u="sng" baseline="0" dirty="0" smtClean="0">
                          <a:solidFill>
                            <a:srgbClr val="C00000"/>
                          </a:solidFill>
                          <a:hlinkClick r:id="rId2"/>
                        </a:rPr>
                        <a:t>FICHE 26 Coin poupée</a:t>
                      </a:r>
                      <a:r>
                        <a:rPr lang="fr-FR" sz="1600" b="1" u="sng" baseline="0" dirty="0" smtClean="0">
                          <a:solidFill>
                            <a:srgbClr val="C00000"/>
                          </a:solidFill>
                        </a:rPr>
                        <a:t>s</a:t>
                      </a: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1735115">
                <a:tc>
                  <a:txBody>
                    <a:bodyPr/>
                    <a:lstStyle/>
                    <a:p>
                      <a:endParaRPr lang="fr-FR"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kern="1200" dirty="0" smtClean="0">
                          <a:solidFill>
                            <a:schemeClr val="tx1"/>
                          </a:solidFill>
                          <a:latin typeface="+mn-lt"/>
                          <a:ea typeface="+mn-ea"/>
                          <a:cs typeface="+mn-cs"/>
                        </a:rPr>
                        <a:t>COIN</a:t>
                      </a:r>
                      <a:r>
                        <a:rPr lang="fr-FR" sz="1600" kern="1200" baseline="0" dirty="0" smtClean="0">
                          <a:solidFill>
                            <a:schemeClr val="tx1"/>
                          </a:solidFill>
                          <a:latin typeface="+mn-lt"/>
                          <a:ea typeface="+mn-ea"/>
                          <a:cs typeface="+mn-cs"/>
                        </a:rPr>
                        <a:t> GARAGE</a:t>
                      </a:r>
                    </a:p>
                    <a:p>
                      <a:pPr algn="ctr"/>
                      <a:endParaRPr lang="fr-FR" sz="1600" kern="1200" baseline="0" dirty="0" smtClean="0">
                        <a:solidFill>
                          <a:schemeClr val="tx1"/>
                        </a:solidFill>
                        <a:latin typeface="+mn-lt"/>
                        <a:ea typeface="+mn-ea"/>
                        <a:cs typeface="+mn-cs"/>
                      </a:endParaRPr>
                    </a:p>
                    <a:p>
                      <a:pPr algn="ctr"/>
                      <a:r>
                        <a:rPr lang="fr-FR" sz="1600" b="1" u="sng" kern="1200" baseline="0" dirty="0" smtClean="0">
                          <a:solidFill>
                            <a:srgbClr val="C00000"/>
                          </a:solidFill>
                          <a:latin typeface="+mn-lt"/>
                          <a:ea typeface="+mn-ea"/>
                          <a:cs typeface="+mn-cs"/>
                          <a:hlinkClick r:id="rId3"/>
                        </a:rPr>
                        <a:t>FICHE 27 Coin garage</a:t>
                      </a:r>
                      <a:endParaRPr lang="fr-FR" sz="1600" b="1" u="sng" kern="1200" baseline="0" dirty="0" smtClean="0">
                        <a:solidFill>
                          <a:srgbClr val="C00000"/>
                        </a:solidFill>
                        <a:latin typeface="+mn-lt"/>
                        <a:ea typeface="+mn-ea"/>
                        <a:cs typeface="+mn-cs"/>
                      </a:endParaRPr>
                    </a:p>
                    <a:p>
                      <a:pPr algn="ctr"/>
                      <a:endParaRPr lang="fr-FR" sz="1600" kern="1200" dirty="0" smtClean="0">
                        <a:solidFill>
                          <a:schemeClr val="tx1"/>
                        </a:solidFill>
                        <a:latin typeface="+mn-lt"/>
                        <a:ea typeface="+mn-ea"/>
                        <a:cs typeface="+mn-cs"/>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1735115">
                <a:tc>
                  <a:txBody>
                    <a:bodyPr/>
                    <a:lstStyle/>
                    <a:p>
                      <a:endParaRPr lang="fr-FR" sz="1600" b="1" kern="1200" dirty="0">
                        <a:solidFill>
                          <a:schemeClr val="tx1"/>
                        </a:solidFill>
                        <a:latin typeface="+mn-lt"/>
                        <a:ea typeface="+mn-ea"/>
                        <a:cs typeface="+mn-cs"/>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kern="1200" dirty="0" smtClean="0">
                          <a:solidFill>
                            <a:schemeClr val="tx1"/>
                          </a:solidFill>
                          <a:latin typeface="+mn-lt"/>
                          <a:ea typeface="+mn-ea"/>
                          <a:cs typeface="+mn-cs"/>
                        </a:rPr>
                        <a:t>COIN</a:t>
                      </a:r>
                      <a:r>
                        <a:rPr lang="fr-FR" sz="1600" kern="1200" baseline="0" dirty="0" smtClean="0">
                          <a:solidFill>
                            <a:schemeClr val="tx1"/>
                          </a:solidFill>
                          <a:latin typeface="+mn-lt"/>
                          <a:ea typeface="+mn-ea"/>
                          <a:cs typeface="+mn-cs"/>
                        </a:rPr>
                        <a:t> </a:t>
                      </a:r>
                      <a:r>
                        <a:rPr lang="fr-FR" sz="1600" kern="1200" dirty="0" smtClean="0">
                          <a:solidFill>
                            <a:schemeClr val="tx1"/>
                          </a:solidFill>
                          <a:latin typeface="+mn-lt"/>
                          <a:ea typeface="+mn-ea"/>
                          <a:cs typeface="+mn-cs"/>
                        </a:rPr>
                        <a:t> CUISINE </a:t>
                      </a:r>
                    </a:p>
                    <a:p>
                      <a:pPr algn="ctr"/>
                      <a:endParaRPr lang="fr-FR" sz="1600" kern="1200" dirty="0" smtClean="0">
                        <a:solidFill>
                          <a:schemeClr val="tx1"/>
                        </a:solidFill>
                        <a:latin typeface="+mn-lt"/>
                        <a:ea typeface="+mn-ea"/>
                        <a:cs typeface="+mn-cs"/>
                      </a:endParaRPr>
                    </a:p>
                    <a:p>
                      <a:pPr algn="ctr"/>
                      <a:r>
                        <a:rPr lang="fr-FR" sz="1600" b="1" u="sng" kern="1200" dirty="0" smtClean="0">
                          <a:solidFill>
                            <a:srgbClr val="C00000"/>
                          </a:solidFill>
                          <a:latin typeface="+mn-lt"/>
                          <a:ea typeface="+mn-ea"/>
                          <a:cs typeface="+mn-cs"/>
                          <a:hlinkClick r:id="rId4"/>
                        </a:rPr>
                        <a:t>Fiche 28 Coin cuisine</a:t>
                      </a:r>
                      <a:endParaRPr lang="fr-FR" sz="1600" b="1" u="sng" kern="1200" dirty="0" smtClean="0">
                        <a:solidFill>
                          <a:srgbClr val="C00000"/>
                        </a:solidFill>
                        <a:latin typeface="+mn-lt"/>
                        <a:ea typeface="+mn-ea"/>
                        <a:cs typeface="+mn-cs"/>
                      </a:endParaRPr>
                    </a:p>
                    <a:p>
                      <a:pPr algn="ctr"/>
                      <a:endParaRPr lang="fr-FR" sz="1600" kern="1200" dirty="0" smtClean="0">
                        <a:solidFill>
                          <a:schemeClr val="tx1"/>
                        </a:solidFill>
                        <a:latin typeface="+mn-lt"/>
                        <a:ea typeface="+mn-ea"/>
                        <a:cs typeface="+mn-cs"/>
                      </a:endParaRPr>
                    </a:p>
                    <a:p>
                      <a:pPr algn="ctr"/>
                      <a:r>
                        <a:rPr lang="fr-FR" sz="1600" b="1" i="1" u="sng" kern="1200" dirty="0" smtClean="0">
                          <a:solidFill>
                            <a:srgbClr val="C00000"/>
                          </a:solidFill>
                          <a:latin typeface="+mn-lt"/>
                          <a:ea typeface="+mn-ea"/>
                          <a:cs typeface="+mn-cs"/>
                          <a:hlinkClick r:id="rId5"/>
                        </a:rPr>
                        <a:t>Film</a:t>
                      </a:r>
                      <a:r>
                        <a:rPr lang="fr-FR" sz="1600" b="1" i="1" u="sng" kern="1200" baseline="0" dirty="0" smtClean="0">
                          <a:solidFill>
                            <a:srgbClr val="C00000"/>
                          </a:solidFill>
                          <a:latin typeface="+mn-lt"/>
                          <a:ea typeface="+mn-ea"/>
                          <a:cs typeface="+mn-cs"/>
                          <a:hlinkClick r:id="rId5"/>
                        </a:rPr>
                        <a:t>  28 bis. Langage coin cuisine</a:t>
                      </a:r>
                      <a:endParaRPr lang="fr-FR" sz="1600" b="1" i="1" u="sng" kern="1200" dirty="0">
                        <a:solidFill>
                          <a:srgbClr val="C00000"/>
                        </a:solidFill>
                        <a:latin typeface="+mn-lt"/>
                        <a:ea typeface="+mn-ea"/>
                        <a:cs typeface="+mn-cs"/>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6" name="Flèche à angle droit 5">
            <a:hlinkClick r:id="rId6"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images.jpe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142093" y="6404386"/>
            <a:ext cx="1968500" cy="1474475"/>
          </a:xfrm>
          <a:prstGeom prst="rect">
            <a:avLst/>
          </a:prstGeom>
        </p:spPr>
      </p:pic>
      <p:pic>
        <p:nvPicPr>
          <p:cNvPr id="7" name="Image 6" descr="images-1.jpe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145722" y="2920991"/>
            <a:ext cx="1968500" cy="1474475"/>
          </a:xfrm>
          <a:prstGeom prst="rect">
            <a:avLst/>
          </a:prstGeom>
        </p:spPr>
      </p:pic>
      <p:pic>
        <p:nvPicPr>
          <p:cNvPr id="5" name="Image 4"/>
          <p:cNvPicPr>
            <a:picLocks noChangeAspect="1"/>
          </p:cNvPicPr>
          <p:nvPr/>
        </p:nvPicPr>
        <p:blipFill>
          <a:blip r:embed="rId9"/>
          <a:stretch>
            <a:fillRect/>
          </a:stretch>
        </p:blipFill>
        <p:spPr>
          <a:xfrm>
            <a:off x="1244788" y="4700249"/>
            <a:ext cx="1865805" cy="1399354"/>
          </a:xfrm>
          <a:prstGeom prst="rect">
            <a:avLst/>
          </a:prstGeom>
        </p:spPr>
      </p:pic>
    </p:spTree>
    <p:extLst>
      <p:ext uri="{BB962C8B-B14F-4D97-AF65-F5344CB8AC3E}">
        <p14:creationId xmlns:p14="http://schemas.microsoft.com/office/powerpoint/2010/main" xmlns="" val="2975091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5800" y="1685925"/>
            <a:ext cx="5484960" cy="1981199"/>
          </a:xfrm>
        </p:spPr>
        <p:txBody>
          <a:bodyPr>
            <a:normAutofit fontScale="90000"/>
          </a:bodyPr>
          <a:lstStyle/>
          <a:p>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r>
              <a:rPr lang="fr-FR" sz="2700" u="sng" dirty="0" smtClean="0">
                <a:solidFill>
                  <a:srgbClr val="0070C0"/>
                </a:solidFill>
                <a:latin typeface="Times New Roman" pitchFamily="18" charset="0"/>
                <a:cs typeface="Times New Roman" pitchFamily="18" charset="0"/>
              </a:rPr>
              <a:t>Objectif de formation: </a:t>
            </a:r>
            <a:r>
              <a:rPr lang="fr-FR" sz="2200" dirty="0" smtClean="0">
                <a:latin typeface="Times New Roman" pitchFamily="18" charset="0"/>
                <a:cs typeface="Times New Roman" pitchFamily="18" charset="0"/>
              </a:rPr>
              <a:t/>
            </a:r>
            <a:br>
              <a:rPr lang="fr-FR" sz="2200" dirty="0" smtClean="0">
                <a:latin typeface="Times New Roman" pitchFamily="18" charset="0"/>
                <a:cs typeface="Times New Roman" pitchFamily="18" charset="0"/>
              </a:rPr>
            </a:br>
            <a:r>
              <a:rPr lang="fr-FR" sz="2700" dirty="0" smtClean="0">
                <a:latin typeface="Times New Roman" pitchFamily="18" charset="0"/>
                <a:cs typeface="Times New Roman" pitchFamily="18" charset="0"/>
              </a:rPr>
              <a:t>Proposer aux enseignants des activités répondant aux besoins spécifiques des enfants de STP/SP</a:t>
            </a: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6" name="ZoneTexte 5"/>
          <p:cNvSpPr txBox="1"/>
          <p:nvPr/>
        </p:nvSpPr>
        <p:spPr>
          <a:xfrm>
            <a:off x="828675" y="6808053"/>
            <a:ext cx="5505450" cy="830997"/>
          </a:xfrm>
          <a:prstGeom prst="rect">
            <a:avLst/>
          </a:prstGeom>
          <a:noFill/>
        </p:spPr>
        <p:txBody>
          <a:bodyPr wrap="square" rtlCol="0">
            <a:spAutoFit/>
          </a:bodyPr>
          <a:lstStyle/>
          <a:p>
            <a:r>
              <a:rPr lang="fr-FR" sz="2400" u="sng" dirty="0" smtClean="0">
                <a:solidFill>
                  <a:srgbClr val="0070C0"/>
                </a:solidFill>
                <a:latin typeface="Times New Roman" pitchFamily="18" charset="0"/>
                <a:cs typeface="Times New Roman" pitchFamily="18" charset="0"/>
              </a:rPr>
              <a:t>Public concerné</a:t>
            </a:r>
            <a:r>
              <a:rPr lang="fr-FR" sz="2400" dirty="0" smtClean="0">
                <a:solidFill>
                  <a:srgbClr val="0070C0"/>
                </a:solidFill>
                <a:latin typeface="Times New Roman" pitchFamily="18" charset="0"/>
                <a:cs typeface="Times New Roman" pitchFamily="18" charset="0"/>
              </a:rPr>
              <a:t>: </a:t>
            </a:r>
            <a:r>
              <a:rPr lang="fr-FR" sz="2400" dirty="0" smtClean="0">
                <a:latin typeface="Times New Roman" pitchFamily="18" charset="0"/>
                <a:cs typeface="Times New Roman" pitchFamily="18" charset="0"/>
              </a:rPr>
              <a:t>Les enseignants de STP et SP, les directeurs d’école.</a:t>
            </a:r>
            <a:endParaRPr lang="fr-FR"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664162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0550" y="401638"/>
            <a:ext cx="5485210" cy="824441"/>
          </a:xfrm>
        </p:spPr>
        <p:txBody>
          <a:bodyPr/>
          <a:lstStyle/>
          <a:p>
            <a:r>
              <a:rPr lang="fr-FR" sz="4800" b="1" spc="-1" dirty="0" smtClean="0">
                <a:solidFill>
                  <a:srgbClr val="000000"/>
                </a:solidFill>
              </a:rPr>
              <a:t/>
            </a:r>
            <a:br>
              <a:rPr lang="fr-FR" sz="4800" b="1" spc="-1" dirty="0" smtClean="0">
                <a:solidFill>
                  <a:srgbClr val="000000"/>
                </a:solidFill>
              </a:rPr>
            </a:br>
            <a:endParaRPr lang="fr-FR" dirty="0"/>
          </a:p>
        </p:txBody>
      </p:sp>
      <p:sp>
        <p:nvSpPr>
          <p:cNvPr id="3" name="Espace réservé du contenu 2"/>
          <p:cNvSpPr>
            <a:spLocks noGrp="1"/>
          </p:cNvSpPr>
          <p:nvPr>
            <p:ph idx="1"/>
          </p:nvPr>
        </p:nvSpPr>
        <p:spPr>
          <a:xfrm>
            <a:off x="495300" y="1226078"/>
            <a:ext cx="5810250" cy="7192707"/>
          </a:xfrm>
        </p:spPr>
        <p:txBody>
          <a:bodyPr>
            <a:noAutofit/>
          </a:bodyPr>
          <a:lstStyle/>
          <a:p>
            <a:pPr marL="0" indent="0">
              <a:buNone/>
            </a:pPr>
            <a:r>
              <a:rPr lang="fr-FR" sz="1700" dirty="0" smtClean="0"/>
              <a:t>Repenser l’aménagement des espaces à l’école maternelle ne saurait se réduire à une simple question d’agencement, d’esthétique ou de conformité à des normes de sécurités et d’hygiène.</a:t>
            </a:r>
          </a:p>
          <a:p>
            <a:pPr marL="0" indent="0">
              <a:buNone/>
            </a:pPr>
            <a:r>
              <a:rPr lang="fr-FR" sz="1700" dirty="0" smtClean="0"/>
              <a:t>L’enseignement invite à s’interroger sur l’aménagement de l’espace dans lequel il enseigne et dans lequel évolue un groupe de très jeunes élèves, questionne avant tout sa pédagogie.</a:t>
            </a:r>
          </a:p>
          <a:p>
            <a:pPr marL="0" indent="0">
              <a:buNone/>
            </a:pPr>
            <a:r>
              <a:rPr lang="fr-FR" sz="1700" dirty="0" smtClean="0"/>
              <a:t>« </a:t>
            </a:r>
            <a:r>
              <a:rPr lang="fr-FR" sz="1700" i="1" dirty="0" smtClean="0"/>
              <a:t>Les élèves de trois ans ont des besoins et des modes d’apprentissages spécifiques, qu’ils soient regroupés dans une classe ou intégrés dans des classes multi-niveaux. Il revient aux adultes chargés de leur accueil de pouvoir offrir à ces très jeunes enfants l’environnement nécessaires </a:t>
            </a:r>
            <a:r>
              <a:rPr lang="fr-FR" sz="1700" b="1" i="1" dirty="0" smtClean="0"/>
              <a:t>à leur bon développement </a:t>
            </a:r>
            <a:r>
              <a:rPr lang="fr-FR" sz="1700" i="1" dirty="0" smtClean="0"/>
              <a:t>ainsi que les conditions favorables </a:t>
            </a:r>
            <a:r>
              <a:rPr lang="fr-FR" sz="1700" b="1" i="1" dirty="0" smtClean="0"/>
              <a:t>à leurs premiers apprentissages </a:t>
            </a:r>
            <a:r>
              <a:rPr lang="fr-FR" sz="1700" dirty="0" smtClean="0"/>
              <a:t>».</a:t>
            </a:r>
          </a:p>
          <a:p>
            <a:pPr marL="0" indent="0">
              <a:buNone/>
            </a:pPr>
            <a:r>
              <a:rPr lang="fr-FR" sz="1700" dirty="0" smtClean="0"/>
              <a:t>Ressources:  </a:t>
            </a:r>
            <a:r>
              <a:rPr lang="fr-FR" sz="1700" dirty="0" err="1" smtClean="0"/>
              <a:t>Eduscol</a:t>
            </a:r>
            <a:r>
              <a:rPr lang="fr-FR" sz="1700" dirty="0" smtClean="0"/>
              <a:t>- La scolarisation des enfants de moins de trois ans. Une aménagement de l’espace bien pensé.</a:t>
            </a:r>
          </a:p>
          <a:p>
            <a:pPr marL="0" indent="0">
              <a:buNone/>
            </a:pPr>
            <a:r>
              <a:rPr lang="fr-FR" sz="1700" dirty="0" smtClean="0"/>
              <a:t>C’est en croisant les regards, en échangeant les points de vue et en partageant les expériences que l’enseignant parviendra à approfondir sa réflexion et à entrer dans une classe de section des tout-petits.</a:t>
            </a:r>
          </a:p>
          <a:p>
            <a:pPr marL="0" indent="0">
              <a:buNone/>
            </a:pPr>
            <a:r>
              <a:rPr lang="fr-FR" sz="1700" dirty="0" smtClean="0"/>
              <a:t>Faire évoluer les espaces à l’école maternelle est l’affaire de toute une équipe. Ce document non exhaustif, est un support de réflexion, une invitation à oser le changement.</a:t>
            </a:r>
            <a:endParaRPr lang="fr-FR" sz="1700" dirty="0"/>
          </a:p>
        </p:txBody>
      </p:sp>
      <p:sp>
        <p:nvSpPr>
          <p:cNvPr id="4" name="Rectangle 3"/>
          <p:cNvSpPr/>
          <p:nvPr/>
        </p:nvSpPr>
        <p:spPr>
          <a:xfrm>
            <a:off x="590550" y="401638"/>
            <a:ext cx="5485209" cy="800219"/>
          </a:xfrm>
          <a:prstGeom prst="rect">
            <a:avLst/>
          </a:prstGeom>
        </p:spPr>
        <p:txBody>
          <a:bodyPr wrap="square">
            <a:spAutoFit/>
          </a:bodyPr>
          <a:lstStyle/>
          <a:p>
            <a:pPr algn="ctr"/>
            <a:r>
              <a:rPr lang="fr-FR" sz="2800" b="1" dirty="0" smtClean="0"/>
              <a:t>Cadre de référence</a:t>
            </a:r>
            <a:r>
              <a:rPr lang="fr-FR" sz="2400" dirty="0" smtClean="0"/>
              <a:t/>
            </a:r>
            <a:br>
              <a:rPr lang="fr-FR" sz="2400" dirty="0" smtClean="0"/>
            </a:br>
            <a:r>
              <a:rPr lang="fr-FR" spc="-1" dirty="0" err="1" smtClean="0">
                <a:solidFill>
                  <a:srgbClr val="000000"/>
                </a:solidFill>
              </a:rPr>
              <a:t>Cf</a:t>
            </a:r>
            <a:r>
              <a:rPr lang="fr-FR" spc="-1" dirty="0" smtClean="0">
                <a:solidFill>
                  <a:srgbClr val="000000"/>
                </a:solidFill>
              </a:rPr>
              <a:t> Programmes C1 2016, </a:t>
            </a:r>
            <a:r>
              <a:rPr lang="fr-FR" spc="-1" dirty="0" err="1" smtClean="0">
                <a:solidFill>
                  <a:srgbClr val="000000"/>
                </a:solidFill>
              </a:rPr>
              <a:t>Eduscol</a:t>
            </a:r>
            <a:endParaRPr lang="fr-FR" dirty="0"/>
          </a:p>
        </p:txBody>
      </p:sp>
    </p:spTree>
    <p:extLst>
      <p:ext uri="{BB962C8B-B14F-4D97-AF65-F5344CB8AC3E}">
        <p14:creationId xmlns:p14="http://schemas.microsoft.com/office/powerpoint/2010/main" xmlns="" val="2525566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0" y="670985"/>
            <a:ext cx="5485210" cy="942663"/>
          </a:xfrm>
        </p:spPr>
        <p:txBody>
          <a:bodyPr/>
          <a:lstStyle/>
          <a:p>
            <a:r>
              <a:rPr lang="fr-FR" sz="1600" spc="-1" dirty="0" smtClean="0">
                <a:solidFill>
                  <a:srgbClr val="000000"/>
                </a:solidFill>
              </a:rPr>
              <a:t/>
            </a:r>
            <a:br>
              <a:rPr lang="fr-FR" sz="1600" spc="-1" dirty="0" smtClean="0">
                <a:solidFill>
                  <a:srgbClr val="000000"/>
                </a:solidFill>
              </a:rPr>
            </a:br>
            <a:r>
              <a:rPr lang="fr-FR" sz="4800" b="1" spc="-1" dirty="0" smtClean="0">
                <a:solidFill>
                  <a:srgbClr val="000000"/>
                </a:solidFill>
              </a:rPr>
              <a:t> </a:t>
            </a:r>
            <a:r>
              <a:rPr lang="fr-FR" sz="2400" b="1" spc="-1" dirty="0" smtClean="0">
                <a:solidFill>
                  <a:srgbClr val="000000"/>
                </a:solidFill>
              </a:rPr>
              <a:t>Quelques conseils pour l’aménagement de la classe </a:t>
            </a:r>
            <a:r>
              <a:rPr lang="fr-FR" sz="4800" spc="-1" dirty="0" smtClean="0">
                <a:solidFill>
                  <a:srgbClr val="000000"/>
                </a:solidFill>
              </a:rPr>
              <a:t/>
            </a:r>
            <a:br>
              <a:rPr lang="fr-FR" sz="4800" spc="-1" dirty="0" smtClean="0">
                <a:solidFill>
                  <a:srgbClr val="000000"/>
                </a:solidFill>
              </a:rPr>
            </a:br>
            <a:endParaRPr lang="fr-FR" dirty="0"/>
          </a:p>
        </p:txBody>
      </p:sp>
      <p:sp>
        <p:nvSpPr>
          <p:cNvPr id="3" name="Espace réservé du contenu 2"/>
          <p:cNvSpPr>
            <a:spLocks noGrp="1"/>
          </p:cNvSpPr>
          <p:nvPr>
            <p:ph idx="1"/>
          </p:nvPr>
        </p:nvSpPr>
        <p:spPr>
          <a:xfrm>
            <a:off x="392206" y="1828799"/>
            <a:ext cx="6185647" cy="6718302"/>
          </a:xfrm>
        </p:spPr>
        <p:txBody>
          <a:bodyPr>
            <a:normAutofit fontScale="70000" lnSpcReduction="20000"/>
          </a:bodyPr>
          <a:lstStyle/>
          <a:p>
            <a:r>
              <a:rPr lang="fr-FR" b="1" dirty="0" smtClean="0"/>
              <a:t>Aménager l’espace classe en tenant compte des besoins des enfants en début d’année</a:t>
            </a:r>
            <a:r>
              <a:rPr lang="fr-FR" dirty="0" smtClean="0"/>
              <a:t>: une classe vaste accueillante, où les espaces de jeux et de déplacement dominent. L’espace regroupement ne sera pas fonctionnel dès le début d’année.</a:t>
            </a:r>
          </a:p>
          <a:p>
            <a:r>
              <a:rPr lang="fr-FR" b="1" dirty="0" smtClean="0"/>
              <a:t>Limiter et bien cibler le matériel</a:t>
            </a:r>
            <a:r>
              <a:rPr lang="fr-FR" dirty="0" smtClean="0"/>
              <a:t>, le renouveler régulièrement et le laisser en place plusieurs semaines pour permettre aux enfants de se rassurer, de faire et refaire, de répéter, s’entraîner, réinvestir apprendre…</a:t>
            </a:r>
          </a:p>
          <a:p>
            <a:r>
              <a:rPr lang="fr-FR" b="1" dirty="0" smtClean="0"/>
              <a:t>Enrichir les coins</a:t>
            </a:r>
            <a:r>
              <a:rPr lang="fr-FR" dirty="0" smtClean="0"/>
              <a:t>: Les différents coins de la classe seront aménagés et enrichis avec les enfants au fil des semaines. On prend le temps de découvrir les objets un par un avec la boîte à mystère  </a:t>
            </a:r>
            <a:r>
              <a:rPr lang="fr-FR" dirty="0"/>
              <a:t>(ex l’aménagement du coin chambre en lien avec </a:t>
            </a:r>
            <a:r>
              <a:rPr lang="fr-FR" dirty="0" smtClean="0"/>
              <a:t>l’album, enrichissement du coin cuisine, création d’un imagier des coins…) </a:t>
            </a:r>
          </a:p>
          <a:p>
            <a:r>
              <a:rPr lang="fr-FR" b="1" dirty="0" smtClean="0"/>
              <a:t>Dynamiser les coins</a:t>
            </a:r>
            <a:r>
              <a:rPr lang="fr-FR" dirty="0" smtClean="0"/>
              <a:t>: Les enseignants doivent être présents dans les coins pour y mener des apprentissages autour du lexique ou d’actions spécifiques (bain de bébé par ex…)</a:t>
            </a:r>
          </a:p>
          <a:p>
            <a:r>
              <a:rPr lang="fr-FR" b="1" dirty="0" smtClean="0"/>
              <a:t>Prendre possession des espaces extérieurs </a:t>
            </a:r>
            <a:r>
              <a:rPr lang="fr-FR" dirty="0" smtClean="0"/>
              <a:t>pour s’y déplacer et pour y mener des activités en atelier (coin eau, graines…)</a:t>
            </a:r>
          </a:p>
          <a:p>
            <a:r>
              <a:rPr lang="fr-FR" b="1" dirty="0" smtClean="0"/>
              <a:t>Valoriser les réussites</a:t>
            </a:r>
            <a:r>
              <a:rPr lang="fr-FR" dirty="0" smtClean="0"/>
              <a:t>: le regard de l’enseignant doit être constamment bienveillant et positif.</a:t>
            </a:r>
          </a:p>
          <a:p>
            <a:r>
              <a:rPr lang="fr-FR" b="1" dirty="0" smtClean="0"/>
              <a:t>Proposer un espace parents </a:t>
            </a:r>
            <a:r>
              <a:rPr lang="fr-FR" dirty="0" smtClean="0"/>
              <a:t>pour permettre la </a:t>
            </a:r>
            <a:r>
              <a:rPr lang="fr-FR" dirty="0" err="1" smtClean="0"/>
              <a:t>co-éducation</a:t>
            </a:r>
            <a:r>
              <a:rPr lang="fr-FR" dirty="0" smtClean="0"/>
              <a:t>, la communication entre parents, avec l’enseignant, pour échanger… </a:t>
            </a:r>
            <a:endParaRPr lang="fr-FR" b="1" dirty="0" smtClean="0"/>
          </a:p>
          <a:p>
            <a:endParaRPr lang="fr-FR" dirty="0" smtClean="0"/>
          </a:p>
          <a:p>
            <a:endParaRPr lang="fr-FR" dirty="0"/>
          </a:p>
          <a:p>
            <a:endParaRPr lang="fr-FR" dirty="0" smtClean="0"/>
          </a:p>
          <a:p>
            <a:endParaRPr lang="fr-FR" dirty="0" smtClean="0"/>
          </a:p>
          <a:p>
            <a:endParaRPr lang="fr-FR" dirty="0" smtClean="0"/>
          </a:p>
          <a:p>
            <a:endParaRPr lang="fr-FR" dirty="0" smtClean="0"/>
          </a:p>
          <a:p>
            <a:pPr marL="0" indent="0">
              <a:buNone/>
            </a:pPr>
            <a:endParaRPr lang="fr-FR" dirty="0"/>
          </a:p>
        </p:txBody>
      </p:sp>
    </p:spTree>
    <p:extLst>
      <p:ext uri="{BB962C8B-B14F-4D97-AF65-F5344CB8AC3E}">
        <p14:creationId xmlns:p14="http://schemas.microsoft.com/office/powerpoint/2010/main" xmlns="" val="2839396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232728" y="632810"/>
            <a:ext cx="6451851" cy="7738680"/>
          </a:xfrm>
          <a:prstGeom prst="rect">
            <a:avLst/>
          </a:prstGeom>
          <a:solidFill>
            <a:schemeClr val="bg1">
              <a:lumMod val="85000"/>
            </a:schemeClr>
          </a:solidFill>
          <a:ln>
            <a:solidFill>
              <a:schemeClr val="tx1"/>
            </a:solidFill>
          </a:ln>
        </p:spPr>
        <p:txBody>
          <a:bodyPr wrap="square" rtlCol="0">
            <a:spAutoFit/>
          </a:bodyPr>
          <a:lstStyle/>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2595" y="2078342"/>
            <a:ext cx="4730072" cy="662211"/>
          </a:xfrm>
          <a:prstGeom prst="rect">
            <a:avLst/>
          </a:prstGeom>
        </p:spPr>
      </p:pic>
      <p:pic>
        <p:nvPicPr>
          <p:cNvPr id="9" name="Image 8">
            <a:hlinkClick r:id="rId3" action="ppaction://hlinkfile"/>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22534" y="1366433"/>
            <a:ext cx="989349" cy="1378022"/>
          </a:xfrm>
          <a:prstGeom prst="rect">
            <a:avLst/>
          </a:prstGeom>
        </p:spPr>
      </p:pic>
      <p:sp>
        <p:nvSpPr>
          <p:cNvPr id="10" name="ZoneTexte 9"/>
          <p:cNvSpPr txBox="1"/>
          <p:nvPr/>
        </p:nvSpPr>
        <p:spPr>
          <a:xfrm>
            <a:off x="412595" y="2973987"/>
            <a:ext cx="5695106" cy="3970318"/>
          </a:xfrm>
          <a:prstGeom prst="rect">
            <a:avLst/>
          </a:prstGeom>
          <a:noFill/>
        </p:spPr>
        <p:txBody>
          <a:bodyPr wrap="square" rtlCol="0">
            <a:spAutoFit/>
          </a:bodyPr>
          <a:lstStyle/>
          <a:p>
            <a:r>
              <a:rPr lang="fr-FR" dirty="0" smtClean="0">
                <a:hlinkClick r:id="rId5"/>
              </a:rPr>
              <a:t>Aménager une classe en STP </a:t>
            </a:r>
            <a:r>
              <a:rPr lang="fr-FR" dirty="0" smtClean="0"/>
              <a:t>Mission maternelle</a:t>
            </a:r>
          </a:p>
          <a:p>
            <a:endParaRPr lang="fr-FR" dirty="0"/>
          </a:p>
          <a:p>
            <a:r>
              <a:rPr lang="fr-FR" dirty="0" smtClean="0">
                <a:hlinkClick r:id="rId6"/>
              </a:rPr>
              <a:t>L’aménagement des espaces </a:t>
            </a:r>
            <a:r>
              <a:rPr lang="fr-FR" dirty="0" smtClean="0"/>
              <a:t>(dossier complet)</a:t>
            </a:r>
          </a:p>
          <a:p>
            <a:endParaRPr lang="fr-FR" dirty="0"/>
          </a:p>
          <a:p>
            <a:endParaRPr lang="fr-FR" dirty="0" smtClean="0"/>
          </a:p>
          <a:p>
            <a:endParaRPr lang="fr-FR" dirty="0"/>
          </a:p>
          <a:p>
            <a:endParaRPr lang="fr-FR" dirty="0" smtClean="0"/>
          </a:p>
          <a:p>
            <a:endParaRPr lang="fr-FR" dirty="0" smtClean="0"/>
          </a:p>
          <a:p>
            <a:endParaRPr lang="fr-FR" dirty="0"/>
          </a:p>
          <a:p>
            <a:r>
              <a:rPr lang="fr-FR" dirty="0" smtClean="0">
                <a:hlinkClick r:id="rId7"/>
              </a:rPr>
              <a:t>L’aménagement avec les enfants de la STP </a:t>
            </a:r>
            <a:r>
              <a:rPr lang="fr-FR" dirty="0" err="1" smtClean="0"/>
              <a:t>Farahei</a:t>
            </a:r>
            <a:r>
              <a:rPr lang="fr-FR" dirty="0" smtClean="0"/>
              <a:t> (Judith ADAM)</a:t>
            </a:r>
          </a:p>
          <a:p>
            <a:endParaRPr lang="fr-FR" dirty="0"/>
          </a:p>
          <a:p>
            <a:r>
              <a:rPr lang="fr-FR" dirty="0" smtClean="0">
                <a:hlinkClick r:id="rId8"/>
              </a:rPr>
              <a:t>Vea Tama 2 </a:t>
            </a:r>
            <a:r>
              <a:rPr lang="fr-FR" dirty="0" smtClean="0"/>
              <a:t>L’aménagement des espaces:</a:t>
            </a:r>
          </a:p>
          <a:p>
            <a:endParaRPr lang="fr-FR" dirty="0"/>
          </a:p>
        </p:txBody>
      </p:sp>
      <p:sp>
        <p:nvSpPr>
          <p:cNvPr id="11" name="ZoneTexte 10"/>
          <p:cNvSpPr txBox="1"/>
          <p:nvPr/>
        </p:nvSpPr>
        <p:spPr>
          <a:xfrm>
            <a:off x="318751" y="756658"/>
            <a:ext cx="6166779" cy="523220"/>
          </a:xfrm>
          <a:prstGeom prst="rect">
            <a:avLst/>
          </a:prstGeom>
          <a:noFill/>
        </p:spPr>
        <p:txBody>
          <a:bodyPr wrap="square" rtlCol="0">
            <a:spAutoFit/>
          </a:bodyPr>
          <a:lstStyle/>
          <a:p>
            <a:pPr algn="ctr"/>
            <a:r>
              <a:rPr lang="fr-FR" sz="2800" b="1" dirty="0" smtClean="0"/>
              <a:t>Ressources</a:t>
            </a:r>
            <a:r>
              <a:rPr lang="fr-FR" dirty="0" smtClean="0"/>
              <a:t>:</a:t>
            </a:r>
            <a:endParaRPr lang="fr-FR" dirty="0"/>
          </a:p>
        </p:txBody>
      </p:sp>
      <p:pic>
        <p:nvPicPr>
          <p:cNvPr id="2" name="Image 1"/>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687679" y="3988675"/>
            <a:ext cx="2089271" cy="1327639"/>
          </a:xfrm>
          <a:prstGeom prst="rect">
            <a:avLst/>
          </a:prstGeom>
        </p:spPr>
      </p:pic>
    </p:spTree>
    <p:extLst>
      <p:ext uri="{BB962C8B-B14F-4D97-AF65-F5344CB8AC3E}">
        <p14:creationId xmlns:p14="http://schemas.microsoft.com/office/powerpoint/2010/main" xmlns="" val="4023356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6572" y="670983"/>
            <a:ext cx="6395357" cy="2014159"/>
          </a:xfrm>
        </p:spPr>
        <p:txBody>
          <a:bodyPr/>
          <a:lstStyle/>
          <a:p>
            <a:r>
              <a:rPr lang="fr-FR" sz="4000" dirty="0" smtClean="0"/>
              <a:t>Du matériel pour répondre aux différents besoins des touts petits :</a:t>
            </a:r>
            <a:endParaRPr lang="fr-FR" sz="4000" dirty="0"/>
          </a:p>
        </p:txBody>
      </p:sp>
      <p:sp>
        <p:nvSpPr>
          <p:cNvPr id="3" name="Espace réservé du contenu 2"/>
          <p:cNvSpPr>
            <a:spLocks noGrp="1"/>
          </p:cNvSpPr>
          <p:nvPr>
            <p:ph idx="1"/>
          </p:nvPr>
        </p:nvSpPr>
        <p:spPr>
          <a:xfrm>
            <a:off x="1017295" y="3216729"/>
            <a:ext cx="4871357" cy="3501572"/>
          </a:xfrm>
        </p:spPr>
        <p:txBody>
          <a:bodyPr>
            <a:normAutofit/>
          </a:bodyPr>
          <a:lstStyle/>
          <a:p>
            <a:pPr marL="0" indent="0">
              <a:buNone/>
            </a:pPr>
            <a:endParaRPr lang="fr-FR" sz="1600" dirty="0" smtClean="0"/>
          </a:p>
          <a:p>
            <a:r>
              <a:rPr lang="fr-FR" sz="4000" dirty="0" smtClean="0"/>
              <a:t>Besoins sensoriels </a:t>
            </a:r>
          </a:p>
          <a:p>
            <a:r>
              <a:rPr lang="fr-FR" sz="4000" dirty="0" smtClean="0"/>
              <a:t>Besoins moteurs</a:t>
            </a:r>
          </a:p>
          <a:p>
            <a:r>
              <a:rPr lang="fr-FR" sz="4000" dirty="0" smtClean="0"/>
              <a:t>Besoins affectifs</a:t>
            </a:r>
            <a:endParaRPr lang="fr-FR" sz="4000" dirty="0"/>
          </a:p>
        </p:txBody>
      </p:sp>
      <p:sp>
        <p:nvSpPr>
          <p:cNvPr id="4" name="Pentagone 3"/>
          <p:cNvSpPr/>
          <p:nvPr/>
        </p:nvSpPr>
        <p:spPr>
          <a:xfrm>
            <a:off x="5460223" y="3888099"/>
            <a:ext cx="1119151" cy="399010"/>
          </a:xfrm>
          <a:prstGeom prst="homePlate">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Pentagone 4">
            <a:hlinkClick r:id="rId2" action="ppaction://hlinkpres?slideindex=8&amp;slidetitle=Besoins moteurs"/>
          </p:cNvPr>
          <p:cNvSpPr/>
          <p:nvPr/>
        </p:nvSpPr>
        <p:spPr>
          <a:xfrm>
            <a:off x="5460224" y="4702531"/>
            <a:ext cx="1119151" cy="399010"/>
          </a:xfrm>
          <a:prstGeom prst="homePlate">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Pentagone 5">
            <a:hlinkClick r:id="rId2" action="ppaction://hlinkpres?slideindex=13&amp;slidetitle=Besoins affectifs"/>
          </p:cNvPr>
          <p:cNvSpPr/>
          <p:nvPr/>
        </p:nvSpPr>
        <p:spPr>
          <a:xfrm>
            <a:off x="5460224" y="5633128"/>
            <a:ext cx="1119151" cy="399010"/>
          </a:xfrm>
          <a:prstGeom prst="homePlate">
            <a:avLst/>
          </a:prstGeom>
          <a:solidFill>
            <a:srgbClr val="FC62F1"/>
          </a:solidFill>
          <a:ln>
            <a:solidFill>
              <a:srgbClr val="FC62F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62257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sensoriels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3338404781"/>
              </p:ext>
            </p:extLst>
          </p:nvPr>
        </p:nvGraphicFramePr>
        <p:xfrm>
          <a:off x="447846" y="2301549"/>
          <a:ext cx="5723164" cy="4876457"/>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800187">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MATÉRIEL</a:t>
                      </a:r>
                    </a:p>
                    <a:p>
                      <a:pPr algn="ctr"/>
                      <a:r>
                        <a:rPr lang="fr-FR" sz="1600" dirty="0" smtClean="0">
                          <a:solidFill>
                            <a:srgbClr val="000000"/>
                          </a:solidFill>
                        </a:rPr>
                        <a:t>EXPLOITATION</a:t>
                      </a:r>
                      <a:endParaRPr lang="fr-FR" sz="16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952864">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effectLst/>
                          <a:latin typeface="+mn-lt"/>
                          <a:ea typeface="+mn-ea"/>
                          <a:cs typeface="+mn-cs"/>
                        </a:rPr>
                        <a:t>BAC À EAU</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6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2"/>
                        </a:rPr>
                        <a:t>FICHE</a:t>
                      </a:r>
                      <a:r>
                        <a:rPr lang="fr-FR" sz="1600" b="1" dirty="0" smtClean="0">
                          <a:solidFill>
                            <a:srgbClr val="000000"/>
                          </a:solidFill>
                          <a:hlinkClick r:id="rId2"/>
                        </a:rPr>
                        <a:t> 1 Bac</a:t>
                      </a:r>
                      <a:r>
                        <a:rPr lang="fr-FR" sz="1600" b="1" baseline="0" dirty="0" smtClean="0">
                          <a:solidFill>
                            <a:srgbClr val="000000"/>
                          </a:solidFill>
                          <a:hlinkClick r:id="rId2"/>
                        </a:rPr>
                        <a:t> à eau</a:t>
                      </a:r>
                      <a:endParaRPr lang="fr-FR" sz="1600" b="1" dirty="0" smtClean="0">
                        <a:solidFill>
                          <a:srgbClr val="000000"/>
                        </a:solidFill>
                      </a:endParaRPr>
                    </a:p>
                    <a:p>
                      <a:endParaRPr lang="fr-FR" sz="14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123406">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effectLst/>
                          <a:latin typeface="+mn-lt"/>
                          <a:ea typeface="+mn-ea"/>
                          <a:cs typeface="+mn-cs"/>
                        </a:rPr>
                        <a:t>BAC À SABLE</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6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3"/>
                        </a:rPr>
                        <a:t>FICHE</a:t>
                      </a:r>
                      <a:r>
                        <a:rPr lang="fr-FR" sz="1600" b="1" dirty="0" smtClean="0">
                          <a:solidFill>
                            <a:srgbClr val="000000"/>
                          </a:solidFill>
                          <a:hlinkClick r:id="rId3"/>
                        </a:rPr>
                        <a:t> 2 Bac à sable</a:t>
                      </a:r>
                      <a:endParaRPr lang="fr-FR" sz="1600" b="1" dirty="0" smtClean="0">
                        <a:solidFill>
                          <a:srgbClr val="000000"/>
                        </a:solidFill>
                      </a:endParaRPr>
                    </a:p>
                    <a:p>
                      <a:endParaRPr lang="fr-FR" sz="14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 name="Image 2" descr="DSC03672.JPG"/>
          <p:cNvPicPr>
            <a:picLocks noChangeAspect="1"/>
          </p:cNvPicPr>
          <p:nvPr/>
        </p:nvPicPr>
        <p:blipFill rotWithShape="1">
          <a:blip r:embed="rId4">
            <a:extLst>
              <a:ext uri="{28A0092B-C50C-407E-A947-70E740481C1C}">
                <a14:useLocalDpi xmlns:a14="http://schemas.microsoft.com/office/drawing/2010/main" xmlns="" val="0"/>
              </a:ext>
            </a:extLst>
          </a:blip>
          <a:srcRect t="33293" r="32778"/>
          <a:stretch/>
        </p:blipFill>
        <p:spPr>
          <a:xfrm>
            <a:off x="579422" y="3175000"/>
            <a:ext cx="2589228" cy="170881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5796" y="5146674"/>
            <a:ext cx="2612854" cy="1959641"/>
          </a:xfrm>
          <a:prstGeom prst="rect">
            <a:avLst/>
          </a:prstGeom>
        </p:spPr>
      </p:pic>
      <p:sp>
        <p:nvSpPr>
          <p:cNvPr id="6" name="Flèche à angle droit 5">
            <a:hlinkClick r:id="rId6"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615394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sensoriels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2983887690"/>
              </p:ext>
            </p:extLst>
          </p:nvPr>
        </p:nvGraphicFramePr>
        <p:xfrm>
          <a:off x="447846" y="2301549"/>
          <a:ext cx="5723164" cy="5889951"/>
        </p:xfrm>
        <a:graphic>
          <a:graphicData uri="http://schemas.openxmlformats.org/drawingml/2006/table">
            <a:tbl>
              <a:tblPr firstRow="1" bandRow="1">
                <a:tableStyleId>{69012ECD-51FC-41F1-AA8D-1B2483CD663E}</a:tableStyleId>
              </a:tblPr>
              <a:tblGrid>
                <a:gridCol w="2861582">
                  <a:extLst>
                    <a:ext uri="{9D8B030D-6E8A-4147-A177-3AD203B41FA5}">
                      <a16:colId xmlns:a16="http://schemas.microsoft.com/office/drawing/2014/main" xmlns="" val="20000"/>
                    </a:ext>
                  </a:extLst>
                </a:gridCol>
                <a:gridCol w="2861582">
                  <a:extLst>
                    <a:ext uri="{9D8B030D-6E8A-4147-A177-3AD203B41FA5}">
                      <a16:colId xmlns:a16="http://schemas.microsoft.com/office/drawing/2014/main" xmlns="" val="20001"/>
                    </a:ext>
                  </a:extLst>
                </a:gridCol>
              </a:tblGrid>
              <a:tr h="933835">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MATÉRIEL</a:t>
                      </a:r>
                    </a:p>
                    <a:p>
                      <a:pPr algn="ctr"/>
                      <a:r>
                        <a:rPr lang="fr-FR" sz="1600" dirty="0" smtClean="0">
                          <a:solidFill>
                            <a:srgbClr val="000000"/>
                          </a:solidFill>
                        </a:rPr>
                        <a:t>EXPLOITATION</a:t>
                      </a:r>
                      <a:endParaRPr lang="fr-FR" sz="16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2478058">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000" b="1" kern="1200" dirty="0" smtClean="0">
                          <a:solidFill>
                            <a:schemeClr val="tx1"/>
                          </a:solidFill>
                          <a:effectLst/>
                          <a:latin typeface="+mn-lt"/>
                          <a:ea typeface="+mn-ea"/>
                          <a:cs typeface="+mn-cs"/>
                        </a:rPr>
                        <a:t>Collections</a:t>
                      </a:r>
                    </a:p>
                    <a:p>
                      <a:pPr marL="0" marR="0" indent="0" algn="ctr" defTabSz="914400" rtl="0" eaLnBrk="1" fontAlgn="auto" latinLnBrk="0" hangingPunct="1">
                        <a:lnSpc>
                          <a:spcPct val="100000"/>
                        </a:lnSpc>
                        <a:spcBef>
                          <a:spcPts val="0"/>
                        </a:spcBef>
                        <a:spcAft>
                          <a:spcPts val="0"/>
                        </a:spcAft>
                        <a:buClrTx/>
                        <a:buSzTx/>
                        <a:buFontTx/>
                        <a:buNone/>
                        <a:tabLst/>
                        <a:defRPr/>
                      </a:pPr>
                      <a:r>
                        <a:rPr lang="fr-FR" sz="1400" kern="1200" dirty="0" smtClean="0">
                          <a:solidFill>
                            <a:schemeClr val="tx1"/>
                          </a:solidFill>
                          <a:effectLst/>
                          <a:latin typeface="+mn-lt"/>
                          <a:ea typeface="+mn-ea"/>
                          <a:cs typeface="+mn-cs"/>
                        </a:rPr>
                        <a:t> de graines, de feuille mortes, de capuchons, de cartons, pinces à linges,  de tissus, de papiers (cadeaux, kraft, journal, magazines…)</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2"/>
                        </a:rPr>
                        <a:t>FICHE</a:t>
                      </a:r>
                      <a:r>
                        <a:rPr lang="fr-FR" sz="1600" b="1" dirty="0" smtClean="0">
                          <a:solidFill>
                            <a:srgbClr val="000000"/>
                          </a:solidFill>
                          <a:hlinkClick r:id="rId2"/>
                        </a:rPr>
                        <a:t> 3 Collections</a:t>
                      </a:r>
                      <a:endParaRPr lang="fr-FR" sz="1600" b="1" dirty="0" smtClean="0">
                        <a:solidFill>
                          <a:srgbClr val="000000"/>
                        </a:solidFill>
                      </a:endParaRPr>
                    </a:p>
                    <a:p>
                      <a:endParaRPr lang="fr-FR" sz="14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478058">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t>Plateaux de découvertes sensorielles</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400" dirty="0" smtClean="0"/>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3"/>
                        </a:rPr>
                        <a:t>FICHE 4 Ateliers</a:t>
                      </a:r>
                      <a:r>
                        <a:rPr lang="fr-FR" sz="1600" b="1" kern="1200" baseline="0" dirty="0" smtClean="0">
                          <a:solidFill>
                            <a:schemeClr val="tx1"/>
                          </a:solidFill>
                          <a:effectLst/>
                          <a:latin typeface="+mn-lt"/>
                          <a:ea typeface="+mn-ea"/>
                          <a:cs typeface="+mn-cs"/>
                          <a:hlinkClick r:id="rId3"/>
                        </a:rPr>
                        <a:t> libres </a:t>
                      </a:r>
                      <a:r>
                        <a:rPr lang="fr-FR" sz="1600" b="1" kern="1200" dirty="0" smtClean="0">
                          <a:solidFill>
                            <a:schemeClr val="tx1"/>
                          </a:solidFill>
                          <a:effectLst/>
                          <a:latin typeface="+mn-lt"/>
                          <a:ea typeface="+mn-ea"/>
                          <a:cs typeface="+mn-cs"/>
                          <a:hlinkClick r:id="rId3"/>
                        </a:rPr>
                        <a:t> </a:t>
                      </a:r>
                      <a:endParaRPr lang="fr-FR" sz="16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4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4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baseline="0" dirty="0" smtClean="0">
                          <a:solidFill>
                            <a:schemeClr val="tx1"/>
                          </a:solidFill>
                          <a:effectLst/>
                          <a:latin typeface="+mn-lt"/>
                          <a:ea typeface="+mn-ea"/>
                          <a:cs typeface="+mn-cs"/>
                          <a:hlinkClick r:id="rId4"/>
                        </a:rPr>
                        <a:t> FICHE  5 Plateaux  MANIPULATION</a:t>
                      </a:r>
                      <a:endParaRPr lang="fr-FR" sz="1600" b="1" kern="1200" dirty="0" smtClean="0">
                        <a:solidFill>
                          <a:schemeClr val="tx1"/>
                        </a:solidFill>
                        <a:effectLst/>
                        <a:latin typeface="+mn-lt"/>
                        <a:ea typeface="+mn-ea"/>
                        <a:cs typeface="+mn-cs"/>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5" name="Image 4"/>
          <p:cNvPicPr>
            <a:picLocks noChangeAspect="1"/>
          </p:cNvPicPr>
          <p:nvPr/>
        </p:nvPicPr>
        <p:blipFill>
          <a:blip r:embed="rId5"/>
          <a:stretch>
            <a:fillRect/>
          </a:stretch>
        </p:blipFill>
        <p:spPr>
          <a:xfrm>
            <a:off x="567589" y="3320143"/>
            <a:ext cx="2622321" cy="1669596"/>
          </a:xfrm>
          <a:prstGeom prst="rect">
            <a:avLst/>
          </a:prstGeom>
        </p:spPr>
      </p:pic>
      <p:sp>
        <p:nvSpPr>
          <p:cNvPr id="8" name="Flèche à angle droit 7">
            <a:hlinkClick r:id="rId6"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Capture d’écran 2015-05-26 à 14.35.07.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67589" y="5812678"/>
            <a:ext cx="1730845" cy="1142183"/>
          </a:xfrm>
          <a:prstGeom prst="rect">
            <a:avLst/>
          </a:prstGeom>
        </p:spPr>
      </p:pic>
      <p:pic>
        <p:nvPicPr>
          <p:cNvPr id="6" name="Image 5" descr="Capture d’écran 2015-05-26 à 14.34.49.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654041" y="6954861"/>
            <a:ext cx="1535869" cy="1168400"/>
          </a:xfrm>
          <a:prstGeom prst="rect">
            <a:avLst/>
          </a:prstGeom>
        </p:spPr>
      </p:pic>
    </p:spTree>
    <p:extLst>
      <p:ext uri="{BB962C8B-B14F-4D97-AF65-F5344CB8AC3E}">
        <p14:creationId xmlns:p14="http://schemas.microsoft.com/office/powerpoint/2010/main" xmlns="" val="3615394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Besoins sensoriels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xmlns="" val="2324595148"/>
              </p:ext>
            </p:extLst>
          </p:nvPr>
        </p:nvGraphicFramePr>
        <p:xfrm>
          <a:off x="447846" y="2301549"/>
          <a:ext cx="5961118" cy="5423555"/>
        </p:xfrm>
        <a:graphic>
          <a:graphicData uri="http://schemas.openxmlformats.org/drawingml/2006/table">
            <a:tbl>
              <a:tblPr firstRow="1" bandRow="1">
                <a:tableStyleId>{69012ECD-51FC-41F1-AA8D-1B2483CD663E}</a:tableStyleId>
              </a:tblPr>
              <a:tblGrid>
                <a:gridCol w="2980559">
                  <a:extLst>
                    <a:ext uri="{9D8B030D-6E8A-4147-A177-3AD203B41FA5}">
                      <a16:colId xmlns:a16="http://schemas.microsoft.com/office/drawing/2014/main" xmlns="" val="20000"/>
                    </a:ext>
                  </a:extLst>
                </a:gridCol>
                <a:gridCol w="2980559">
                  <a:extLst>
                    <a:ext uri="{9D8B030D-6E8A-4147-A177-3AD203B41FA5}">
                      <a16:colId xmlns:a16="http://schemas.microsoft.com/office/drawing/2014/main" xmlns="" val="20001"/>
                    </a:ext>
                  </a:extLst>
                </a:gridCol>
              </a:tblGrid>
              <a:tr h="859889">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chemeClr val="tx1"/>
                          </a:solidFill>
                        </a:rPr>
                        <a:t>MATÉRIEL</a:t>
                      </a:r>
                    </a:p>
                    <a:p>
                      <a:pPr algn="ctr"/>
                      <a:r>
                        <a:rPr lang="fr-FR" sz="1600" dirty="0" smtClean="0">
                          <a:solidFill>
                            <a:srgbClr val="000000"/>
                          </a:solidFill>
                        </a:rPr>
                        <a:t>EXPLOITATION</a:t>
                      </a:r>
                      <a:endParaRPr lang="fr-FR" sz="1600" dirty="0">
                        <a:solidFill>
                          <a:srgbClr val="000000"/>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2281833">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1"/>
                          </a:solidFill>
                          <a:effectLst/>
                          <a:latin typeface="+mn-lt"/>
                          <a:ea typeface="+mn-ea"/>
                          <a:cs typeface="+mn-cs"/>
                        </a:rPr>
                        <a:t>PEINTURE / OUTILS POUR LAISSER DES TRACES/ OBJETS DETOURNES</a:t>
                      </a:r>
                    </a:p>
                    <a:p>
                      <a:pPr marL="0" marR="0" indent="0" algn="ctr" defTabSz="914400" rtl="0" eaLnBrk="1" fontAlgn="auto" latinLnBrk="0" hangingPunct="1">
                        <a:lnSpc>
                          <a:spcPct val="100000"/>
                        </a:lnSpc>
                        <a:spcBef>
                          <a:spcPts val="0"/>
                        </a:spcBef>
                        <a:spcAft>
                          <a:spcPts val="0"/>
                        </a:spcAft>
                        <a:buClrTx/>
                        <a:buSzTx/>
                        <a:buFontTx/>
                        <a:buNone/>
                        <a:tabLst/>
                        <a:defRPr/>
                      </a:pPr>
                      <a:endParaRPr lang="fr-FR" sz="16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2"/>
                        </a:rPr>
                        <a:t>FICHE 6 Peinture</a:t>
                      </a:r>
                      <a:endParaRPr lang="fr-FR" sz="1600" b="1"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400" kern="120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hlinkClick r:id="rId3"/>
                        </a:rPr>
                        <a:t>FICHE</a:t>
                      </a:r>
                      <a:r>
                        <a:rPr lang="fr-FR" sz="1600" b="1" kern="1200" baseline="0" dirty="0" smtClean="0">
                          <a:solidFill>
                            <a:schemeClr val="tx1"/>
                          </a:solidFill>
                          <a:effectLst/>
                          <a:latin typeface="+mn-lt"/>
                          <a:ea typeface="+mn-ea"/>
                          <a:cs typeface="+mn-cs"/>
                          <a:hlinkClick r:id="rId3"/>
                        </a:rPr>
                        <a:t> </a:t>
                      </a:r>
                      <a:r>
                        <a:rPr lang="fr-FR" sz="1600" b="1" kern="1200" dirty="0" smtClean="0">
                          <a:solidFill>
                            <a:schemeClr val="tx1"/>
                          </a:solidFill>
                          <a:effectLst/>
                          <a:latin typeface="+mn-lt"/>
                          <a:ea typeface="+mn-ea"/>
                          <a:cs typeface="+mn-cs"/>
                          <a:hlinkClick r:id="rId3"/>
                        </a:rPr>
                        <a:t> 7 VEA TAMA 4 </a:t>
                      </a:r>
                      <a:endParaRPr lang="fr-FR" sz="1600" b="1" kern="1200" dirty="0" smtClean="0">
                        <a:solidFill>
                          <a:schemeClr val="tx1"/>
                        </a:solidFill>
                        <a:effectLst/>
                        <a:latin typeface="+mn-lt"/>
                        <a:ea typeface="+mn-ea"/>
                        <a:cs typeface="+mn-cs"/>
                      </a:endParaRPr>
                    </a:p>
                    <a:p>
                      <a:endParaRPr lang="fr-FR" sz="14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2281833">
                <a:tc>
                  <a:txBody>
                    <a:bodyPr/>
                    <a:lstStyle/>
                    <a:p>
                      <a:pPr algn="ctr"/>
                      <a:endParaRPr lang="fr-FR" sz="1400" dirty="0">
                        <a:solidFill>
                          <a:schemeClr val="tx1"/>
                        </a:solidFill>
                      </a:endParaRPr>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fr-FR" sz="1600" b="1" dirty="0" smtClean="0"/>
                        <a:t>PÂTE</a:t>
                      </a:r>
                      <a:r>
                        <a:rPr lang="fr-FR" sz="1600" b="1" baseline="0" dirty="0" smtClean="0"/>
                        <a:t> À SEL , PÂTE À MODELER , TERRE , </a:t>
                      </a:r>
                      <a:r>
                        <a:rPr lang="fr-FR" sz="1600" baseline="0" dirty="0" smtClean="0"/>
                        <a:t>…</a:t>
                      </a: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dirty="0" smtClean="0">
                          <a:solidFill>
                            <a:schemeClr val="tx1"/>
                          </a:solidFill>
                          <a:effectLst/>
                          <a:latin typeface="+mn-lt"/>
                          <a:ea typeface="+mn-ea"/>
                          <a:cs typeface="+mn-cs"/>
                        </a:rPr>
                        <a:t> </a:t>
                      </a:r>
                      <a:r>
                        <a:rPr lang="fr-FR" sz="1600" b="1" kern="1200" dirty="0" smtClean="0">
                          <a:solidFill>
                            <a:schemeClr val="tx1"/>
                          </a:solidFill>
                          <a:effectLst/>
                          <a:latin typeface="+mn-lt"/>
                          <a:ea typeface="+mn-ea"/>
                          <a:cs typeface="+mn-cs"/>
                          <a:hlinkClick r:id="rId4"/>
                        </a:rPr>
                        <a:t>FICHE 8 Pâte</a:t>
                      </a:r>
                      <a:r>
                        <a:rPr lang="fr-FR" sz="1600" b="1" kern="1200" baseline="0" dirty="0" smtClean="0">
                          <a:solidFill>
                            <a:schemeClr val="tx1"/>
                          </a:solidFill>
                          <a:effectLst/>
                          <a:latin typeface="+mn-lt"/>
                          <a:ea typeface="+mn-ea"/>
                          <a:cs typeface="+mn-cs"/>
                          <a:hlinkClick r:id="rId4"/>
                        </a:rPr>
                        <a:t> à modeler théorie. </a:t>
                      </a:r>
                      <a:endParaRPr lang="fr-FR" sz="1600" b="1" kern="1200" baseline="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fr-FR" sz="1400" kern="1200" baseline="0" dirty="0" smtClean="0">
                        <a:solidFill>
                          <a:schemeClr val="tx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lang="fr-FR" sz="1600" b="1" kern="1200" baseline="0" dirty="0" smtClean="0">
                          <a:solidFill>
                            <a:schemeClr val="tx1"/>
                          </a:solidFill>
                          <a:effectLst/>
                          <a:latin typeface="+mn-lt"/>
                          <a:ea typeface="+mn-ea"/>
                          <a:cs typeface="+mn-cs"/>
                          <a:hlinkClick r:id="rId5"/>
                        </a:rPr>
                        <a:t>FICHES 9 Modèles </a:t>
                      </a:r>
                      <a:r>
                        <a:rPr lang="fr-FR" sz="1600" b="1" kern="1200" baseline="0" dirty="0" err="1" smtClean="0">
                          <a:solidFill>
                            <a:schemeClr val="tx1"/>
                          </a:solidFill>
                          <a:effectLst/>
                          <a:latin typeface="+mn-lt"/>
                          <a:ea typeface="+mn-ea"/>
                          <a:cs typeface="+mn-cs"/>
                          <a:hlinkClick r:id="rId5"/>
                        </a:rPr>
                        <a:t>PàM</a:t>
                      </a:r>
                      <a:endParaRPr lang="fr-FR" sz="1600" b="1" kern="1200" dirty="0" smtClean="0">
                        <a:solidFill>
                          <a:schemeClr val="tx1"/>
                        </a:solidFill>
                        <a:effectLst/>
                        <a:latin typeface="+mn-lt"/>
                        <a:ea typeface="+mn-ea"/>
                        <a:cs typeface="+mn-cs"/>
                      </a:endParaRPr>
                    </a:p>
                    <a:p>
                      <a:endParaRPr lang="fr-FR" sz="1400" dirty="0"/>
                    </a:p>
                  </a:txBody>
                  <a:tcPr marL="68580" marR="6858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6" name="Flèche à angle droit 5">
            <a:hlinkClick r:id="rId6" action="ppaction://hlinkpres?slideindex=3&amp;slidetitle=Du matériel pour répondre aux différents besoins des touts..."/>
          </p:cNvPr>
          <p:cNvSpPr/>
          <p:nvPr/>
        </p:nvSpPr>
        <p:spPr>
          <a:xfrm>
            <a:off x="5759523" y="8581292"/>
            <a:ext cx="649441" cy="351693"/>
          </a:xfrm>
          <a:prstGeom prst="bentUpArrow">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descr="images.jpe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986584" y="3175707"/>
            <a:ext cx="1143000" cy="1143000"/>
          </a:xfrm>
          <a:prstGeom prst="rect">
            <a:avLst/>
          </a:prstGeom>
        </p:spPr>
      </p:pic>
      <p:pic>
        <p:nvPicPr>
          <p:cNvPr id="5" name="Image 4" descr="Unknown.jpe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07541" y="5681336"/>
            <a:ext cx="2558085" cy="1717838"/>
          </a:xfrm>
          <a:prstGeom prst="rect">
            <a:avLst/>
          </a:prstGeom>
        </p:spPr>
      </p:pic>
      <p:pic>
        <p:nvPicPr>
          <p:cNvPr id="7" name="Image 6"/>
          <p:cNvPicPr>
            <a:picLocks noChangeAspect="1"/>
          </p:cNvPicPr>
          <p:nvPr/>
        </p:nvPicPr>
        <p:blipFill>
          <a:blip r:embed="rId9"/>
          <a:stretch>
            <a:fillRect/>
          </a:stretch>
        </p:blipFill>
        <p:spPr>
          <a:xfrm>
            <a:off x="685800" y="3276953"/>
            <a:ext cx="2061342" cy="2083507"/>
          </a:xfrm>
          <a:prstGeom prst="rect">
            <a:avLst/>
          </a:prstGeom>
        </p:spPr>
      </p:pic>
    </p:spTree>
    <p:extLst>
      <p:ext uri="{BB962C8B-B14F-4D97-AF65-F5344CB8AC3E}">
        <p14:creationId xmlns:p14="http://schemas.microsoft.com/office/powerpoint/2010/main" xmlns="" val="36153948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Encrier">
  <a:themeElements>
    <a:clrScheme name="Personnalisée 1">
      <a:dk1>
        <a:sysClr val="windowText" lastClr="000000"/>
      </a:dk1>
      <a:lt1>
        <a:sysClr val="window" lastClr="FFFFFF"/>
      </a:lt1>
      <a:dk2>
        <a:srgbClr val="CC66FF"/>
      </a:dk2>
      <a:lt2>
        <a:srgbClr val="F0B31E"/>
      </a:lt2>
      <a:accent1>
        <a:srgbClr val="FFFF66"/>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Encrier">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Encrier">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Encrier.thmx</Template>
  <TotalTime>6514</TotalTime>
  <Words>756</Words>
  <Application>Microsoft Office PowerPoint</Application>
  <PresentationFormat>Affichage à l'écran (4:3)</PresentationFormat>
  <Paragraphs>182</Paragraphs>
  <Slides>17</Slides>
  <Notes>3</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Encrier</vt:lpstr>
      <vt:lpstr>Catalogue  d’activités STP/SP</vt:lpstr>
      <vt:lpstr>     Objectif de formation:  Proposer aux enseignants des activités répondant aux besoins spécifiques des enfants de STP/SP    </vt:lpstr>
      <vt:lpstr> </vt:lpstr>
      <vt:lpstr>  Quelques conseils pour l’aménagement de la classe  </vt:lpstr>
      <vt:lpstr>Diapositive 5</vt:lpstr>
      <vt:lpstr>Du matériel pour répondre aux différents besoins des touts petits :</vt:lpstr>
      <vt:lpstr>Besoins sensoriels</vt:lpstr>
      <vt:lpstr>Besoins sensoriels</vt:lpstr>
      <vt:lpstr>Besoins sensoriels</vt:lpstr>
      <vt:lpstr>Besoins sensoriels</vt:lpstr>
      <vt:lpstr>Besoins moteurs</vt:lpstr>
      <vt:lpstr>Besoins moteurs</vt:lpstr>
      <vt:lpstr>Besoins moteurs</vt:lpstr>
      <vt:lpstr>Besoins moteurs</vt:lpstr>
      <vt:lpstr>Besoins affectifs</vt:lpstr>
      <vt:lpstr>Besoins affectifs</vt:lpstr>
      <vt:lpstr>Besoins affectifs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Catalogue  de matériel STP</dc:title>
  <dc:creator>Eva</dc:creator>
  <cp:lastModifiedBy>Sabrina</cp:lastModifiedBy>
  <cp:revision>161</cp:revision>
  <dcterms:created xsi:type="dcterms:W3CDTF">2014-10-06T01:53:04Z</dcterms:created>
  <dcterms:modified xsi:type="dcterms:W3CDTF">2021-02-12T22:09:58Z</dcterms:modified>
</cp:coreProperties>
</file>