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1" r:id="rId4"/>
    <p:sldId id="258" r:id="rId5"/>
    <p:sldId id="259" r:id="rId6"/>
    <p:sldId id="261" r:id="rId7"/>
    <p:sldId id="262" r:id="rId8"/>
    <p:sldId id="263" r:id="rId9"/>
    <p:sldId id="264" r:id="rId10"/>
    <p:sldId id="266" r:id="rId11"/>
    <p:sldId id="267" r:id="rId12"/>
    <p:sldId id="268" r:id="rId13"/>
    <p:sldId id="271" r:id="rId14"/>
    <p:sldId id="273" r:id="rId15"/>
    <p:sldId id="275" r:id="rId16"/>
    <p:sldId id="274" r:id="rId17"/>
    <p:sldId id="303" r:id="rId1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7"/>
    <p:restoredTop sz="93147"/>
  </p:normalViewPr>
  <p:slideViewPr>
    <p:cSldViewPr>
      <p:cViewPr varScale="1">
        <p:scale>
          <a:sx n="73" d="100"/>
          <a:sy n="73" d="100"/>
        </p:scale>
        <p:origin x="-1296"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433F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433F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433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7664" y="323342"/>
            <a:ext cx="8408670" cy="1351280"/>
          </a:xfrm>
          <a:prstGeom prst="rect">
            <a:avLst/>
          </a:prstGeom>
        </p:spPr>
        <p:txBody>
          <a:bodyPr wrap="square" lIns="0" tIns="0" rIns="0" bIns="0">
            <a:spAutoFit/>
          </a:bodyPr>
          <a:lstStyle>
            <a:lvl1pPr>
              <a:defRPr sz="2900" b="1" i="0">
                <a:solidFill>
                  <a:srgbClr val="0433FF"/>
                </a:solidFill>
                <a:latin typeface="Arial"/>
                <a:cs typeface="Arial"/>
              </a:defRPr>
            </a:lvl1pPr>
          </a:lstStyle>
          <a:p>
            <a:endParaRPr/>
          </a:p>
        </p:txBody>
      </p:sp>
      <p:sp>
        <p:nvSpPr>
          <p:cNvPr id="3" name="Holder 3"/>
          <p:cNvSpPr>
            <a:spLocks noGrp="1"/>
          </p:cNvSpPr>
          <p:nvPr>
            <p:ph type="body" idx="1"/>
          </p:nvPr>
        </p:nvSpPr>
        <p:spPr>
          <a:xfrm>
            <a:off x="490219" y="1370838"/>
            <a:ext cx="8163560" cy="3117850"/>
          </a:xfrm>
          <a:prstGeom prst="rect">
            <a:avLst/>
          </a:prstGeom>
        </p:spPr>
        <p:txBody>
          <a:bodyPr wrap="square" lIns="0" tIns="0" rIns="0" bIns="0">
            <a:spAutoFit/>
          </a:bodyPr>
          <a:lstStyle>
            <a:lvl1pPr>
              <a:defRPr sz="1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047496" y="6486461"/>
            <a:ext cx="6662420" cy="153034"/>
          </a:xfrm>
          <a:prstGeom prst="rect">
            <a:avLst/>
          </a:prstGeom>
        </p:spPr>
        <p:txBody>
          <a:bodyPr wrap="square" lIns="0" tIns="0" rIns="0" bIns="0">
            <a:spAutoFit/>
          </a:bodyPr>
          <a:lstStyle>
            <a:lvl1pPr>
              <a:defRPr sz="1000" b="0" i="0">
                <a:solidFill>
                  <a:srgbClr val="878787"/>
                </a:solidFill>
                <a:latin typeface="Arial"/>
                <a:cs typeface="Arial"/>
              </a:defRPr>
            </a:lvl1pPr>
          </a:lstStyle>
          <a:p>
            <a:pPr marL="12700">
              <a:lnSpc>
                <a:spcPts val="1050"/>
              </a:lnSpc>
            </a:pPr>
            <a:r>
              <a:rPr spc="-60" dirty="0"/>
              <a:t>Pôle </a:t>
            </a:r>
            <a:r>
              <a:rPr spc="-25" dirty="0"/>
              <a:t>maternelle </a:t>
            </a:r>
            <a:r>
              <a:rPr spc="-40" dirty="0"/>
              <a:t>27: </a:t>
            </a:r>
            <a:r>
              <a:rPr spc="-110" dirty="0"/>
              <a:t>J-J. </a:t>
            </a:r>
            <a:r>
              <a:rPr spc="-45" dirty="0"/>
              <a:t>Dabat-Aracil </a:t>
            </a:r>
            <a:r>
              <a:rPr spc="-130" dirty="0"/>
              <a:t>(CP </a:t>
            </a:r>
            <a:r>
              <a:rPr spc="-20" dirty="0"/>
              <a:t>Maternelle), </a:t>
            </a:r>
            <a:r>
              <a:rPr spc="-55" dirty="0"/>
              <a:t>N. </a:t>
            </a:r>
            <a:r>
              <a:rPr spc="-70" dirty="0"/>
              <a:t>Destas </a:t>
            </a:r>
            <a:r>
              <a:rPr spc="-80" dirty="0"/>
              <a:t>(PEMF), </a:t>
            </a:r>
            <a:r>
              <a:rPr spc="-60" dirty="0"/>
              <a:t>C.Fenault </a:t>
            </a:r>
            <a:r>
              <a:rPr spc="-130" dirty="0"/>
              <a:t>(CP </a:t>
            </a:r>
            <a:r>
              <a:rPr spc="-65" dirty="0"/>
              <a:t>Evreux </a:t>
            </a:r>
            <a:r>
              <a:rPr spc="-40" dirty="0"/>
              <a:t>2), </a:t>
            </a:r>
            <a:r>
              <a:rPr spc="-80" dirty="0"/>
              <a:t>S.Ledoux </a:t>
            </a:r>
            <a:r>
              <a:rPr spc="-130" dirty="0"/>
              <a:t>(CP </a:t>
            </a:r>
            <a:r>
              <a:rPr spc="-80" dirty="0"/>
              <a:t>St </a:t>
            </a:r>
            <a:r>
              <a:rPr spc="-40" dirty="0"/>
              <a:t>André </a:t>
            </a:r>
            <a:r>
              <a:rPr spc="-50" dirty="0"/>
              <a:t>de</a:t>
            </a:r>
            <a:r>
              <a:rPr spc="-210" dirty="0"/>
              <a:t> </a:t>
            </a:r>
            <a:r>
              <a:rPr spc="-35" dirty="0"/>
              <a:t>l'Eure)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education.pf/wp-content/uploads/2021/02/Fiche-7-Des-objets-qui-font-de-lair-.pdf" TargetMode="External"/><Relationship Id="rId13" Type="http://schemas.openxmlformats.org/officeDocument/2006/relationships/hyperlink" Target="https://www.education.pf/wp-content/uploads/2021/02/Fiche-12-Activit%C3%A9s-autonomes-p%C3%A2te-%C3%A0-modeler.pdf" TargetMode="External"/><Relationship Id="rId3" Type="http://schemas.openxmlformats.org/officeDocument/2006/relationships/hyperlink" Target="https://www.education.pf/wp-content/uploads/2021/02/Fiche-2-D&#233;fi-mascotte-.pdf" TargetMode="External"/><Relationship Id="rId7" Type="http://schemas.openxmlformats.org/officeDocument/2006/relationships/hyperlink" Target="https://www.education.pf/wp-content/uploads/2021/02/Fiche-6-Des-jeux-de-soci%C3%A9t%C3%A9s.pdf" TargetMode="External"/><Relationship Id="rId12" Type="http://schemas.openxmlformats.org/officeDocument/2006/relationships/hyperlink" Target="https://www.education.pf/wp-content/uploads/2021/02/Fiche-11-Activit%C3%A9s-physiques-.pdf" TargetMode="External"/><Relationship Id="rId2" Type="http://schemas.openxmlformats.org/officeDocument/2006/relationships/hyperlink" Target="https://www.education.pf/wp-content/uploads/2021/02/Fiche-1Quelques-astuces-pour-le-retour-au-calme.pdf" TargetMode="External"/><Relationship Id="rId1" Type="http://schemas.openxmlformats.org/officeDocument/2006/relationships/slideLayout" Target="../slideLayouts/slideLayout4.xml"/><Relationship Id="rId6" Type="http://schemas.openxmlformats.org/officeDocument/2006/relationships/hyperlink" Target="https://www.education.pf/wp-content/uploads/2021/02/Fiche-5-abecedaire-de-la-classe.pdf" TargetMode="External"/><Relationship Id="rId11" Type="http://schemas.openxmlformats.org/officeDocument/2006/relationships/hyperlink" Target="https://www.education.pf/wp-content/uploads/2021/02/Fiche-10-le-m%C3%A9lange-des-couleurs.pdf" TargetMode="External"/><Relationship Id="rId5" Type="http://schemas.openxmlformats.org/officeDocument/2006/relationships/hyperlink" Target="https://www.education.pf/wp-content/uploads/2021/02/Fiche-4-Un-objet-%C3%A0-d%C3%A9couvrir.pdf" TargetMode="External"/><Relationship Id="rId10" Type="http://schemas.openxmlformats.org/officeDocument/2006/relationships/hyperlink" Target="https://www.education.pf/wp-content/uploads/2021/02/Fiche-9-Activit%C3%A9s-autonomes-.pdf" TargetMode="External"/><Relationship Id="rId4" Type="http://schemas.openxmlformats.org/officeDocument/2006/relationships/hyperlink" Target="https://www.education.pf/wp-content/uploads/2021/02/Fiche-3-la-connaissance-des-nombres.pdf" TargetMode="External"/><Relationship Id="rId9" Type="http://schemas.openxmlformats.org/officeDocument/2006/relationships/hyperlink" Target="https://www.education.pf/wp-content/uploads/2021/02/Fiche-8-La-bo%C3%AEte-%C3%A0-myst%C3%A8res-.pdf" TargetMode="External"/><Relationship Id="rId14" Type="http://schemas.openxmlformats.org/officeDocument/2006/relationships/hyperlink" Target="https://www.education.pf/wp-content/uploads/2021/02/Fiche-13-Activit%C3%A9s-en-graphism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eduscol.education.fr/jouer"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813887" y="528362"/>
            <a:ext cx="7494270" cy="382156"/>
          </a:xfrm>
          <a:prstGeom prst="rect">
            <a:avLst/>
          </a:prstGeom>
        </p:spPr>
        <p:txBody>
          <a:bodyPr vert="horz" wrap="square" lIns="0" tIns="12700" rIns="0" bIns="0" rtlCol="0">
            <a:spAutoFit/>
          </a:bodyPr>
          <a:lstStyle/>
          <a:p>
            <a:pPr marL="12700">
              <a:lnSpc>
                <a:spcPct val="100000"/>
              </a:lnSpc>
              <a:spcBef>
                <a:spcPts val="100"/>
              </a:spcBef>
            </a:pPr>
            <a:r>
              <a:rPr lang="fr-FR" sz="2400" dirty="0" smtClean="0">
                <a:solidFill>
                  <a:srgbClr val="FF0000"/>
                </a:solidFill>
                <a:latin typeface="Trebuchet MS"/>
                <a:cs typeface="Trebuchet MS"/>
              </a:rPr>
              <a:t>La boîte à outil du remplaçant à l’école maternelle</a:t>
            </a:r>
            <a:endParaRPr sz="2400" dirty="0">
              <a:solidFill>
                <a:srgbClr val="FF0000"/>
              </a:solidFill>
              <a:latin typeface="Trebuchet MS"/>
              <a:cs typeface="Trebuchet MS"/>
            </a:endParaRPr>
          </a:p>
        </p:txBody>
      </p:sp>
      <p:sp>
        <p:nvSpPr>
          <p:cNvPr id="5" name="object 5"/>
          <p:cNvSpPr txBox="1"/>
          <p:nvPr/>
        </p:nvSpPr>
        <p:spPr>
          <a:xfrm>
            <a:off x="3158970" y="6553200"/>
            <a:ext cx="3134361" cy="141064"/>
          </a:xfrm>
          <a:prstGeom prst="rect">
            <a:avLst/>
          </a:prstGeom>
        </p:spPr>
        <p:txBody>
          <a:bodyPr vert="horz" wrap="square" lIns="0" tIns="0" rIns="0" bIns="0" rtlCol="0">
            <a:spAutoFit/>
          </a:bodyPr>
          <a:lstStyle/>
          <a:p>
            <a:pPr marL="12700">
              <a:lnSpc>
                <a:spcPts val="1050"/>
              </a:lnSpc>
            </a:pPr>
            <a:r>
              <a:rPr sz="1000" spc="-25" dirty="0" smtClean="0">
                <a:solidFill>
                  <a:srgbClr val="878787"/>
                </a:solidFill>
                <a:latin typeface="Arial"/>
                <a:cs typeface="Arial"/>
              </a:rPr>
              <a:t> </a:t>
            </a:r>
            <a:r>
              <a:rPr lang="fr-FR" sz="1000" spc="-40" dirty="0" smtClean="0">
                <a:solidFill>
                  <a:srgbClr val="878787"/>
                </a:solidFill>
                <a:latin typeface="Arial"/>
                <a:cs typeface="Arial"/>
              </a:rPr>
              <a:t> DAPE – Pôle maternelle Polynésie française  2018-2019</a:t>
            </a:r>
            <a:endParaRPr sz="1000" dirty="0">
              <a:latin typeface="Arial"/>
              <a:cs typeface="Arial"/>
            </a:endParaRPr>
          </a:p>
        </p:txBody>
      </p:sp>
      <p:pic>
        <p:nvPicPr>
          <p:cNvPr id="8" name="Imag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55557" y="1294541"/>
            <a:ext cx="4550043" cy="3163041"/>
          </a:xfrm>
          <a:prstGeom prst="rect">
            <a:avLst/>
          </a:prstGeom>
        </p:spPr>
      </p:pic>
      <p:sp>
        <p:nvSpPr>
          <p:cNvPr id="2" name="ZoneTexte 1"/>
          <p:cNvSpPr txBox="1"/>
          <p:nvPr/>
        </p:nvSpPr>
        <p:spPr>
          <a:xfrm>
            <a:off x="1828800" y="4572000"/>
            <a:ext cx="5464444" cy="830997"/>
          </a:xfrm>
          <a:prstGeom prst="rect">
            <a:avLst/>
          </a:prstGeom>
          <a:noFill/>
        </p:spPr>
        <p:txBody>
          <a:bodyPr wrap="square" rtlCol="0">
            <a:spAutoFit/>
          </a:bodyPr>
          <a:lstStyle/>
          <a:p>
            <a:r>
              <a:rPr lang="fr-FR" sz="2400" dirty="0" smtClean="0">
                <a:solidFill>
                  <a:schemeClr val="accent4">
                    <a:lumMod val="50000"/>
                  </a:schemeClr>
                </a:solidFill>
              </a:rPr>
              <a:t>Des références, des conseils, des astuces, </a:t>
            </a:r>
          </a:p>
          <a:p>
            <a:r>
              <a:rPr lang="fr-FR" sz="2400" dirty="0" smtClean="0">
                <a:solidFill>
                  <a:schemeClr val="accent4">
                    <a:lumMod val="50000"/>
                  </a:schemeClr>
                </a:solidFill>
              </a:rPr>
              <a:t>des outils, des situations d’apprentissage</a:t>
            </a:r>
            <a:endParaRPr lang="fr-FR" sz="2400" dirty="0">
              <a:solidFill>
                <a:schemeClr val="accent4">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88182" y="2493645"/>
            <a:ext cx="3096260" cy="1656080"/>
          </a:xfrm>
          <a:custGeom>
            <a:avLst/>
            <a:gdLst/>
            <a:ahLst/>
            <a:cxnLst/>
            <a:rect l="l" t="t" r="r" b="b"/>
            <a:pathLst>
              <a:path w="3096260" h="1656079">
                <a:moveTo>
                  <a:pt x="2820035" y="0"/>
                </a:moveTo>
                <a:lnTo>
                  <a:pt x="275970" y="0"/>
                </a:lnTo>
                <a:lnTo>
                  <a:pt x="226368" y="4446"/>
                </a:lnTo>
                <a:lnTo>
                  <a:pt x="179681" y="17267"/>
                </a:lnTo>
                <a:lnTo>
                  <a:pt x="136689" y="37681"/>
                </a:lnTo>
                <a:lnTo>
                  <a:pt x="98172" y="64909"/>
                </a:lnTo>
                <a:lnTo>
                  <a:pt x="64909" y="98172"/>
                </a:lnTo>
                <a:lnTo>
                  <a:pt x="37681" y="136689"/>
                </a:lnTo>
                <a:lnTo>
                  <a:pt x="17267" y="179681"/>
                </a:lnTo>
                <a:lnTo>
                  <a:pt x="4446" y="226368"/>
                </a:lnTo>
                <a:lnTo>
                  <a:pt x="0" y="275970"/>
                </a:lnTo>
                <a:lnTo>
                  <a:pt x="0" y="1379854"/>
                </a:lnTo>
                <a:lnTo>
                  <a:pt x="4446" y="1429457"/>
                </a:lnTo>
                <a:lnTo>
                  <a:pt x="17267" y="1476144"/>
                </a:lnTo>
                <a:lnTo>
                  <a:pt x="37681" y="1519136"/>
                </a:lnTo>
                <a:lnTo>
                  <a:pt x="64909" y="1557653"/>
                </a:lnTo>
                <a:lnTo>
                  <a:pt x="98172" y="1590916"/>
                </a:lnTo>
                <a:lnTo>
                  <a:pt x="136689" y="1618144"/>
                </a:lnTo>
                <a:lnTo>
                  <a:pt x="179681" y="1638558"/>
                </a:lnTo>
                <a:lnTo>
                  <a:pt x="226368" y="1651379"/>
                </a:lnTo>
                <a:lnTo>
                  <a:pt x="275970" y="1655825"/>
                </a:lnTo>
                <a:lnTo>
                  <a:pt x="2820035" y="1655825"/>
                </a:lnTo>
                <a:lnTo>
                  <a:pt x="2869637" y="1651379"/>
                </a:lnTo>
                <a:lnTo>
                  <a:pt x="2916324" y="1638558"/>
                </a:lnTo>
                <a:lnTo>
                  <a:pt x="2959316" y="1618144"/>
                </a:lnTo>
                <a:lnTo>
                  <a:pt x="2997833" y="1590916"/>
                </a:lnTo>
                <a:lnTo>
                  <a:pt x="3031096" y="1557653"/>
                </a:lnTo>
                <a:lnTo>
                  <a:pt x="3058324" y="1519136"/>
                </a:lnTo>
                <a:lnTo>
                  <a:pt x="3078738" y="1476144"/>
                </a:lnTo>
                <a:lnTo>
                  <a:pt x="3091559" y="1429457"/>
                </a:lnTo>
                <a:lnTo>
                  <a:pt x="3096006" y="1379854"/>
                </a:lnTo>
                <a:lnTo>
                  <a:pt x="3096006" y="275970"/>
                </a:lnTo>
                <a:lnTo>
                  <a:pt x="3091559" y="226368"/>
                </a:lnTo>
                <a:lnTo>
                  <a:pt x="3078738" y="179681"/>
                </a:lnTo>
                <a:lnTo>
                  <a:pt x="3058324" y="136689"/>
                </a:lnTo>
                <a:lnTo>
                  <a:pt x="3031096" y="98172"/>
                </a:lnTo>
                <a:lnTo>
                  <a:pt x="2997833" y="64909"/>
                </a:lnTo>
                <a:lnTo>
                  <a:pt x="2959316" y="37681"/>
                </a:lnTo>
                <a:lnTo>
                  <a:pt x="2916324" y="17267"/>
                </a:lnTo>
                <a:lnTo>
                  <a:pt x="2869637" y="4446"/>
                </a:lnTo>
                <a:lnTo>
                  <a:pt x="2820035" y="0"/>
                </a:lnTo>
                <a:close/>
              </a:path>
            </a:pathLst>
          </a:custGeom>
          <a:solidFill>
            <a:srgbClr val="EFAC00"/>
          </a:solidFill>
        </p:spPr>
        <p:txBody>
          <a:bodyPr wrap="square" lIns="0" tIns="0" rIns="0" bIns="0" rtlCol="0"/>
          <a:lstStyle/>
          <a:p>
            <a:endParaRPr/>
          </a:p>
        </p:txBody>
      </p:sp>
      <p:sp>
        <p:nvSpPr>
          <p:cNvPr id="3" name="object 3"/>
          <p:cNvSpPr/>
          <p:nvPr/>
        </p:nvSpPr>
        <p:spPr>
          <a:xfrm>
            <a:off x="2988182" y="2493645"/>
            <a:ext cx="3096260" cy="1656080"/>
          </a:xfrm>
          <a:custGeom>
            <a:avLst/>
            <a:gdLst/>
            <a:ahLst/>
            <a:cxnLst/>
            <a:rect l="l" t="t" r="r" b="b"/>
            <a:pathLst>
              <a:path w="3096260" h="1656079">
                <a:moveTo>
                  <a:pt x="0" y="275970"/>
                </a:moveTo>
                <a:lnTo>
                  <a:pt x="4446" y="226368"/>
                </a:lnTo>
                <a:lnTo>
                  <a:pt x="17267" y="179681"/>
                </a:lnTo>
                <a:lnTo>
                  <a:pt x="37681" y="136689"/>
                </a:lnTo>
                <a:lnTo>
                  <a:pt x="64909" y="98172"/>
                </a:lnTo>
                <a:lnTo>
                  <a:pt x="98172" y="64909"/>
                </a:lnTo>
                <a:lnTo>
                  <a:pt x="136689" y="37681"/>
                </a:lnTo>
                <a:lnTo>
                  <a:pt x="179681" y="17267"/>
                </a:lnTo>
                <a:lnTo>
                  <a:pt x="226368" y="4446"/>
                </a:lnTo>
                <a:lnTo>
                  <a:pt x="275970" y="0"/>
                </a:lnTo>
                <a:lnTo>
                  <a:pt x="2820035" y="0"/>
                </a:lnTo>
                <a:lnTo>
                  <a:pt x="2869637" y="4446"/>
                </a:lnTo>
                <a:lnTo>
                  <a:pt x="2916324" y="17267"/>
                </a:lnTo>
                <a:lnTo>
                  <a:pt x="2959316" y="37681"/>
                </a:lnTo>
                <a:lnTo>
                  <a:pt x="2997833" y="64909"/>
                </a:lnTo>
                <a:lnTo>
                  <a:pt x="3031096" y="98172"/>
                </a:lnTo>
                <a:lnTo>
                  <a:pt x="3058324" y="136689"/>
                </a:lnTo>
                <a:lnTo>
                  <a:pt x="3078738" y="179681"/>
                </a:lnTo>
                <a:lnTo>
                  <a:pt x="3091559" y="226368"/>
                </a:lnTo>
                <a:lnTo>
                  <a:pt x="3096006" y="275970"/>
                </a:lnTo>
                <a:lnTo>
                  <a:pt x="3096006" y="1379854"/>
                </a:lnTo>
                <a:lnTo>
                  <a:pt x="3091559" y="1429457"/>
                </a:lnTo>
                <a:lnTo>
                  <a:pt x="3078738" y="1476144"/>
                </a:lnTo>
                <a:lnTo>
                  <a:pt x="3058324" y="1519136"/>
                </a:lnTo>
                <a:lnTo>
                  <a:pt x="3031096" y="1557653"/>
                </a:lnTo>
                <a:lnTo>
                  <a:pt x="2997833" y="1590916"/>
                </a:lnTo>
                <a:lnTo>
                  <a:pt x="2959316" y="1618144"/>
                </a:lnTo>
                <a:lnTo>
                  <a:pt x="2916324" y="1638558"/>
                </a:lnTo>
                <a:lnTo>
                  <a:pt x="2869637" y="1651379"/>
                </a:lnTo>
                <a:lnTo>
                  <a:pt x="2820035" y="1655825"/>
                </a:lnTo>
                <a:lnTo>
                  <a:pt x="275970" y="1655825"/>
                </a:lnTo>
                <a:lnTo>
                  <a:pt x="226368" y="1651379"/>
                </a:lnTo>
                <a:lnTo>
                  <a:pt x="179681" y="1638558"/>
                </a:lnTo>
                <a:lnTo>
                  <a:pt x="136689" y="1618144"/>
                </a:lnTo>
                <a:lnTo>
                  <a:pt x="98172" y="1590916"/>
                </a:lnTo>
                <a:lnTo>
                  <a:pt x="64909" y="1557653"/>
                </a:lnTo>
                <a:lnTo>
                  <a:pt x="37681" y="1519136"/>
                </a:lnTo>
                <a:lnTo>
                  <a:pt x="17267" y="1476144"/>
                </a:lnTo>
                <a:lnTo>
                  <a:pt x="4446" y="1429457"/>
                </a:lnTo>
                <a:lnTo>
                  <a:pt x="0" y="1379854"/>
                </a:lnTo>
                <a:lnTo>
                  <a:pt x="0" y="275970"/>
                </a:lnTo>
                <a:close/>
              </a:path>
            </a:pathLst>
          </a:custGeom>
          <a:ln w="25146">
            <a:solidFill>
              <a:srgbClr val="AE7D00"/>
            </a:solidFill>
          </a:ln>
        </p:spPr>
        <p:txBody>
          <a:bodyPr wrap="square" lIns="0" tIns="0" rIns="0" bIns="0" rtlCol="0"/>
          <a:lstStyle/>
          <a:p>
            <a:endParaRPr/>
          </a:p>
        </p:txBody>
      </p:sp>
      <p:sp>
        <p:nvSpPr>
          <p:cNvPr id="4" name="object 4"/>
          <p:cNvSpPr txBox="1"/>
          <p:nvPr/>
        </p:nvSpPr>
        <p:spPr>
          <a:xfrm>
            <a:off x="3500373" y="2903220"/>
            <a:ext cx="2070100" cy="795655"/>
          </a:xfrm>
          <a:prstGeom prst="rect">
            <a:avLst/>
          </a:prstGeom>
        </p:spPr>
        <p:txBody>
          <a:bodyPr vert="horz" wrap="square" lIns="0" tIns="12700" rIns="0" bIns="0" rtlCol="0">
            <a:spAutoFit/>
          </a:bodyPr>
          <a:lstStyle/>
          <a:p>
            <a:pPr marL="635" algn="ctr">
              <a:lnSpc>
                <a:spcPct val="100000"/>
              </a:lnSpc>
              <a:spcBef>
                <a:spcPts val="100"/>
              </a:spcBef>
            </a:pPr>
            <a:r>
              <a:rPr sz="3000" spc="-434" dirty="0" smtClean="0">
                <a:solidFill>
                  <a:srgbClr val="FFFFFF"/>
                </a:solidFill>
                <a:latin typeface="Arial"/>
                <a:cs typeface="Arial"/>
              </a:rPr>
              <a:t>APPRENDRE</a:t>
            </a:r>
            <a:endParaRPr sz="3000" dirty="0">
              <a:latin typeface="Arial"/>
              <a:cs typeface="Arial"/>
            </a:endParaRPr>
          </a:p>
          <a:p>
            <a:pPr algn="ctr">
              <a:lnSpc>
                <a:spcPct val="100000"/>
              </a:lnSpc>
              <a:spcBef>
                <a:spcPts val="60"/>
              </a:spcBef>
            </a:pPr>
            <a:r>
              <a:rPr lang="fr-FR" sz="2000" dirty="0" smtClean="0">
                <a:latin typeface="Trebuchet MS"/>
                <a:cs typeface="Trebuchet MS"/>
              </a:rPr>
              <a:t>(modalités)</a:t>
            </a:r>
            <a:endParaRPr sz="2000" dirty="0">
              <a:latin typeface="Trebuchet MS"/>
              <a:cs typeface="Trebuchet MS"/>
            </a:endParaRPr>
          </a:p>
        </p:txBody>
      </p:sp>
      <p:sp>
        <p:nvSpPr>
          <p:cNvPr id="5" name="object 5"/>
          <p:cNvSpPr/>
          <p:nvPr/>
        </p:nvSpPr>
        <p:spPr>
          <a:xfrm>
            <a:off x="208025" y="525018"/>
            <a:ext cx="2823972" cy="11460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1840" y="549020"/>
            <a:ext cx="2736341" cy="1058417"/>
          </a:xfrm>
          <a:prstGeom prst="rect">
            <a:avLst/>
          </a:prstGeom>
          <a:solidFill>
            <a:schemeClr val="accent3">
              <a:lumMod val="40000"/>
              <a:lumOff val="60000"/>
            </a:schemeClr>
          </a:solidFill>
        </p:spPr>
        <p:txBody>
          <a:bodyPr wrap="square" lIns="0" tIns="0" rIns="0" bIns="0" rtlCol="0"/>
          <a:lstStyle/>
          <a:p>
            <a:endParaRPr/>
          </a:p>
        </p:txBody>
      </p:sp>
      <p:sp>
        <p:nvSpPr>
          <p:cNvPr id="7" name="object 7"/>
          <p:cNvSpPr/>
          <p:nvPr/>
        </p:nvSpPr>
        <p:spPr>
          <a:xfrm>
            <a:off x="251840" y="549020"/>
            <a:ext cx="2736850" cy="1058545"/>
          </a:xfrm>
          <a:custGeom>
            <a:avLst/>
            <a:gdLst/>
            <a:ahLst/>
            <a:cxnLst/>
            <a:rect l="l" t="t" r="r" b="b"/>
            <a:pathLst>
              <a:path w="2736850" h="1058545">
                <a:moveTo>
                  <a:pt x="0" y="176402"/>
                </a:moveTo>
                <a:lnTo>
                  <a:pt x="6301" y="129513"/>
                </a:lnTo>
                <a:lnTo>
                  <a:pt x="24084" y="87375"/>
                </a:lnTo>
                <a:lnTo>
                  <a:pt x="51668" y="51673"/>
                </a:lnTo>
                <a:lnTo>
                  <a:pt x="87370" y="24087"/>
                </a:lnTo>
                <a:lnTo>
                  <a:pt x="129509" y="6302"/>
                </a:lnTo>
                <a:lnTo>
                  <a:pt x="176403" y="0"/>
                </a:lnTo>
                <a:lnTo>
                  <a:pt x="2559939" y="0"/>
                </a:lnTo>
                <a:lnTo>
                  <a:pt x="2606828" y="6302"/>
                </a:lnTo>
                <a:lnTo>
                  <a:pt x="2648966" y="24087"/>
                </a:lnTo>
                <a:lnTo>
                  <a:pt x="2684668" y="51673"/>
                </a:lnTo>
                <a:lnTo>
                  <a:pt x="2712254" y="87375"/>
                </a:lnTo>
                <a:lnTo>
                  <a:pt x="2730039" y="129513"/>
                </a:lnTo>
                <a:lnTo>
                  <a:pt x="2736341" y="176402"/>
                </a:lnTo>
                <a:lnTo>
                  <a:pt x="2736341" y="882014"/>
                </a:lnTo>
                <a:lnTo>
                  <a:pt x="2730039" y="928904"/>
                </a:lnTo>
                <a:lnTo>
                  <a:pt x="2712254" y="971042"/>
                </a:lnTo>
                <a:lnTo>
                  <a:pt x="2684668" y="1006744"/>
                </a:lnTo>
                <a:lnTo>
                  <a:pt x="2648966" y="1034330"/>
                </a:lnTo>
                <a:lnTo>
                  <a:pt x="2606828" y="1052115"/>
                </a:lnTo>
                <a:lnTo>
                  <a:pt x="2559939" y="1058417"/>
                </a:lnTo>
                <a:lnTo>
                  <a:pt x="176403" y="1058417"/>
                </a:lnTo>
                <a:lnTo>
                  <a:pt x="129509" y="1052115"/>
                </a:lnTo>
                <a:lnTo>
                  <a:pt x="87370" y="1034330"/>
                </a:lnTo>
                <a:lnTo>
                  <a:pt x="51668" y="1006744"/>
                </a:lnTo>
                <a:lnTo>
                  <a:pt x="24084" y="971042"/>
                </a:lnTo>
                <a:lnTo>
                  <a:pt x="6301" y="928904"/>
                </a:lnTo>
                <a:lnTo>
                  <a:pt x="0" y="882014"/>
                </a:lnTo>
                <a:lnTo>
                  <a:pt x="0" y="176402"/>
                </a:lnTo>
                <a:close/>
              </a:path>
            </a:pathLst>
          </a:custGeom>
          <a:ln w="9905">
            <a:solidFill>
              <a:srgbClr val="5BB1C9"/>
            </a:solidFill>
          </a:ln>
        </p:spPr>
        <p:txBody>
          <a:bodyPr wrap="square" lIns="0" tIns="0" rIns="0" bIns="0" rtlCol="0"/>
          <a:lstStyle/>
          <a:p>
            <a:endParaRPr/>
          </a:p>
        </p:txBody>
      </p:sp>
      <p:sp>
        <p:nvSpPr>
          <p:cNvPr id="8" name="object 8"/>
          <p:cNvSpPr txBox="1"/>
          <p:nvPr/>
        </p:nvSpPr>
        <p:spPr>
          <a:xfrm>
            <a:off x="991616" y="854202"/>
            <a:ext cx="1255395" cy="407034"/>
          </a:xfrm>
          <a:prstGeom prst="rect">
            <a:avLst/>
          </a:prstGeom>
        </p:spPr>
        <p:txBody>
          <a:bodyPr vert="horz" wrap="square" lIns="0" tIns="12700" rIns="0" bIns="0" rtlCol="0">
            <a:spAutoFit/>
          </a:bodyPr>
          <a:lstStyle/>
          <a:p>
            <a:pPr marL="12700">
              <a:lnSpc>
                <a:spcPct val="100000"/>
              </a:lnSpc>
              <a:spcBef>
                <a:spcPts val="100"/>
              </a:spcBef>
            </a:pPr>
            <a:r>
              <a:rPr sz="2500" spc="-265" dirty="0">
                <a:latin typeface="Arial"/>
                <a:cs typeface="Arial"/>
              </a:rPr>
              <a:t>En</a:t>
            </a:r>
            <a:r>
              <a:rPr sz="2500" spc="-200" dirty="0">
                <a:latin typeface="Arial"/>
                <a:cs typeface="Arial"/>
              </a:rPr>
              <a:t> </a:t>
            </a:r>
            <a:r>
              <a:rPr sz="2500" spc="-45" dirty="0">
                <a:latin typeface="Arial"/>
                <a:cs typeface="Arial"/>
              </a:rPr>
              <a:t>jouant</a:t>
            </a:r>
            <a:endParaRPr sz="2500" dirty="0">
              <a:latin typeface="Arial"/>
              <a:cs typeface="Arial"/>
            </a:endParaRPr>
          </a:p>
        </p:txBody>
      </p:sp>
      <p:sp>
        <p:nvSpPr>
          <p:cNvPr id="9" name="object 9"/>
          <p:cNvSpPr/>
          <p:nvPr/>
        </p:nvSpPr>
        <p:spPr>
          <a:xfrm>
            <a:off x="6729983" y="236981"/>
            <a:ext cx="2247900" cy="181584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773798" y="260984"/>
            <a:ext cx="2160270" cy="1728216"/>
          </a:xfrm>
          <a:prstGeom prst="rect">
            <a:avLst/>
          </a:prstGeom>
          <a:solidFill>
            <a:schemeClr val="tx2">
              <a:lumMod val="40000"/>
              <a:lumOff val="60000"/>
            </a:schemeClr>
          </a:solidFill>
        </p:spPr>
        <p:txBody>
          <a:bodyPr wrap="square" lIns="0" tIns="0" rIns="0" bIns="0" rtlCol="0"/>
          <a:lstStyle/>
          <a:p>
            <a:endParaRPr/>
          </a:p>
        </p:txBody>
      </p:sp>
      <p:sp>
        <p:nvSpPr>
          <p:cNvPr id="11" name="object 11"/>
          <p:cNvSpPr/>
          <p:nvPr/>
        </p:nvSpPr>
        <p:spPr>
          <a:xfrm>
            <a:off x="6773798" y="260984"/>
            <a:ext cx="2160270" cy="1728470"/>
          </a:xfrm>
          <a:custGeom>
            <a:avLst/>
            <a:gdLst/>
            <a:ahLst/>
            <a:cxnLst/>
            <a:rect l="l" t="t" r="r" b="b"/>
            <a:pathLst>
              <a:path w="2160270" h="1728470">
                <a:moveTo>
                  <a:pt x="0" y="288036"/>
                </a:moveTo>
                <a:lnTo>
                  <a:pt x="3768" y="241302"/>
                </a:lnTo>
                <a:lnTo>
                  <a:pt x="14679" y="196973"/>
                </a:lnTo>
                <a:lnTo>
                  <a:pt x="32140" y="155643"/>
                </a:lnTo>
                <a:lnTo>
                  <a:pt x="55558" y="117902"/>
                </a:lnTo>
                <a:lnTo>
                  <a:pt x="84343" y="84343"/>
                </a:lnTo>
                <a:lnTo>
                  <a:pt x="117902" y="55558"/>
                </a:lnTo>
                <a:lnTo>
                  <a:pt x="155643" y="32140"/>
                </a:lnTo>
                <a:lnTo>
                  <a:pt x="196973" y="14679"/>
                </a:lnTo>
                <a:lnTo>
                  <a:pt x="241302" y="3768"/>
                </a:lnTo>
                <a:lnTo>
                  <a:pt x="288035" y="0"/>
                </a:lnTo>
                <a:lnTo>
                  <a:pt x="1872233" y="0"/>
                </a:lnTo>
                <a:lnTo>
                  <a:pt x="1918967" y="3768"/>
                </a:lnTo>
                <a:lnTo>
                  <a:pt x="1963296" y="14679"/>
                </a:lnTo>
                <a:lnTo>
                  <a:pt x="2004626" y="32140"/>
                </a:lnTo>
                <a:lnTo>
                  <a:pt x="2042367" y="55558"/>
                </a:lnTo>
                <a:lnTo>
                  <a:pt x="2075926" y="84343"/>
                </a:lnTo>
                <a:lnTo>
                  <a:pt x="2104711" y="117902"/>
                </a:lnTo>
                <a:lnTo>
                  <a:pt x="2128129" y="155643"/>
                </a:lnTo>
                <a:lnTo>
                  <a:pt x="2145590" y="196973"/>
                </a:lnTo>
                <a:lnTo>
                  <a:pt x="2156501" y="241302"/>
                </a:lnTo>
                <a:lnTo>
                  <a:pt x="2160270" y="288036"/>
                </a:lnTo>
                <a:lnTo>
                  <a:pt x="2160270" y="1440180"/>
                </a:lnTo>
                <a:lnTo>
                  <a:pt x="2156501" y="1486913"/>
                </a:lnTo>
                <a:lnTo>
                  <a:pt x="2145590" y="1531242"/>
                </a:lnTo>
                <a:lnTo>
                  <a:pt x="2128129" y="1572572"/>
                </a:lnTo>
                <a:lnTo>
                  <a:pt x="2104711" y="1610313"/>
                </a:lnTo>
                <a:lnTo>
                  <a:pt x="2075926" y="1643872"/>
                </a:lnTo>
                <a:lnTo>
                  <a:pt x="2042367" y="1672657"/>
                </a:lnTo>
                <a:lnTo>
                  <a:pt x="2004626" y="1696075"/>
                </a:lnTo>
                <a:lnTo>
                  <a:pt x="1963296" y="1713536"/>
                </a:lnTo>
                <a:lnTo>
                  <a:pt x="1918967" y="1724447"/>
                </a:lnTo>
                <a:lnTo>
                  <a:pt x="1872233" y="1728216"/>
                </a:lnTo>
                <a:lnTo>
                  <a:pt x="288035" y="1728216"/>
                </a:lnTo>
                <a:lnTo>
                  <a:pt x="241302" y="1724447"/>
                </a:lnTo>
                <a:lnTo>
                  <a:pt x="196973" y="1713536"/>
                </a:lnTo>
                <a:lnTo>
                  <a:pt x="155643" y="1696075"/>
                </a:lnTo>
                <a:lnTo>
                  <a:pt x="117902" y="1672657"/>
                </a:lnTo>
                <a:lnTo>
                  <a:pt x="84343" y="1643872"/>
                </a:lnTo>
                <a:lnTo>
                  <a:pt x="55558" y="1610313"/>
                </a:lnTo>
                <a:lnTo>
                  <a:pt x="32140" y="1572572"/>
                </a:lnTo>
                <a:lnTo>
                  <a:pt x="14679" y="1531242"/>
                </a:lnTo>
                <a:lnTo>
                  <a:pt x="3768" y="1486913"/>
                </a:lnTo>
                <a:lnTo>
                  <a:pt x="0" y="1440180"/>
                </a:lnTo>
                <a:lnTo>
                  <a:pt x="0" y="288036"/>
                </a:lnTo>
                <a:close/>
              </a:path>
            </a:pathLst>
          </a:custGeom>
          <a:ln w="9906">
            <a:solidFill>
              <a:srgbClr val="5BB1C9"/>
            </a:solidFill>
          </a:ln>
        </p:spPr>
        <p:txBody>
          <a:bodyPr wrap="square" lIns="0" tIns="0" rIns="0" bIns="0" rtlCol="0"/>
          <a:lstStyle/>
          <a:p>
            <a:endParaRPr/>
          </a:p>
        </p:txBody>
      </p:sp>
      <p:sp>
        <p:nvSpPr>
          <p:cNvPr id="12" name="object 12"/>
          <p:cNvSpPr txBox="1"/>
          <p:nvPr/>
        </p:nvSpPr>
        <p:spPr>
          <a:xfrm>
            <a:off x="7081773" y="329437"/>
            <a:ext cx="1546860" cy="1243930"/>
          </a:xfrm>
          <a:prstGeom prst="rect">
            <a:avLst/>
          </a:prstGeom>
        </p:spPr>
        <p:txBody>
          <a:bodyPr vert="horz" wrap="square" lIns="0" tIns="12700" rIns="0" bIns="0" rtlCol="0">
            <a:spAutoFit/>
          </a:bodyPr>
          <a:lstStyle/>
          <a:p>
            <a:pPr marL="12700" marR="5080" indent="69850" algn="just">
              <a:lnSpc>
                <a:spcPct val="100000"/>
              </a:lnSpc>
              <a:spcBef>
                <a:spcPts val="100"/>
              </a:spcBef>
            </a:pPr>
            <a:r>
              <a:rPr lang="fr-FR" sz="2000" spc="-80" dirty="0" smtClean="0">
                <a:latin typeface="Arial"/>
                <a:cs typeface="Arial"/>
              </a:rPr>
              <a:t>En </a:t>
            </a:r>
            <a:r>
              <a:rPr sz="2000" spc="-80" dirty="0" err="1" smtClean="0">
                <a:latin typeface="Arial"/>
                <a:cs typeface="Arial"/>
              </a:rPr>
              <a:t>Apprenant</a:t>
            </a:r>
            <a:r>
              <a:rPr sz="2000" spc="-80" dirty="0" smtClean="0">
                <a:latin typeface="Arial"/>
                <a:cs typeface="Arial"/>
              </a:rPr>
              <a:t>  </a:t>
            </a:r>
            <a:r>
              <a:rPr sz="2000" spc="-120" dirty="0">
                <a:latin typeface="Arial"/>
                <a:cs typeface="Arial"/>
              </a:rPr>
              <a:t>ensemble  </a:t>
            </a:r>
            <a:r>
              <a:rPr sz="2000" spc="-5" dirty="0">
                <a:latin typeface="Arial"/>
                <a:cs typeface="Arial"/>
              </a:rPr>
              <a:t>et </a:t>
            </a:r>
            <a:r>
              <a:rPr sz="2000" spc="-114" dirty="0">
                <a:latin typeface="Arial"/>
                <a:cs typeface="Arial"/>
              </a:rPr>
              <a:t>en</a:t>
            </a:r>
            <a:r>
              <a:rPr sz="2000" spc="-325" dirty="0">
                <a:latin typeface="Arial"/>
                <a:cs typeface="Arial"/>
              </a:rPr>
              <a:t> </a:t>
            </a:r>
            <a:r>
              <a:rPr sz="2000" spc="-60" dirty="0">
                <a:latin typeface="Arial"/>
                <a:cs typeface="Arial"/>
              </a:rPr>
              <a:t>vivant  </a:t>
            </a:r>
            <a:r>
              <a:rPr sz="2000" spc="-120" dirty="0">
                <a:latin typeface="Arial"/>
                <a:cs typeface="Arial"/>
              </a:rPr>
              <a:t>ensemble</a:t>
            </a:r>
            <a:endParaRPr sz="2000" dirty="0">
              <a:latin typeface="Arial"/>
              <a:cs typeface="Arial"/>
            </a:endParaRPr>
          </a:p>
        </p:txBody>
      </p:sp>
      <p:sp>
        <p:nvSpPr>
          <p:cNvPr id="13" name="object 13"/>
          <p:cNvSpPr/>
          <p:nvPr/>
        </p:nvSpPr>
        <p:spPr>
          <a:xfrm>
            <a:off x="6153911" y="3981450"/>
            <a:ext cx="2823972" cy="1146048"/>
          </a:xfrm>
          <a:prstGeom prst="rect">
            <a:avLst/>
          </a:prstGeom>
          <a:solidFill>
            <a:schemeClr val="accent4">
              <a:lumMod val="20000"/>
              <a:lumOff val="80000"/>
            </a:schemeClr>
          </a:solidFill>
        </p:spPr>
        <p:txBody>
          <a:bodyPr wrap="square" lIns="0" tIns="0" rIns="0" bIns="0" rtlCol="0"/>
          <a:lstStyle/>
          <a:p>
            <a:endParaRPr/>
          </a:p>
        </p:txBody>
      </p:sp>
      <p:sp>
        <p:nvSpPr>
          <p:cNvPr id="14" name="object 14"/>
          <p:cNvSpPr/>
          <p:nvPr/>
        </p:nvSpPr>
        <p:spPr>
          <a:xfrm>
            <a:off x="6197727" y="4050609"/>
            <a:ext cx="2736342" cy="1058418"/>
          </a:xfrm>
          <a:prstGeom prst="rect">
            <a:avLst/>
          </a:prstGeom>
          <a:solidFill>
            <a:schemeClr val="accent4">
              <a:lumMod val="40000"/>
              <a:lumOff val="60000"/>
            </a:schemeClr>
          </a:solidFill>
        </p:spPr>
        <p:txBody>
          <a:bodyPr wrap="square" lIns="0" tIns="0" rIns="0" bIns="0" rtlCol="0"/>
          <a:lstStyle/>
          <a:p>
            <a:endParaRPr/>
          </a:p>
        </p:txBody>
      </p:sp>
      <p:sp>
        <p:nvSpPr>
          <p:cNvPr id="15" name="object 15"/>
          <p:cNvSpPr/>
          <p:nvPr/>
        </p:nvSpPr>
        <p:spPr>
          <a:xfrm>
            <a:off x="6197727" y="4005453"/>
            <a:ext cx="2736850" cy="1058545"/>
          </a:xfrm>
          <a:custGeom>
            <a:avLst/>
            <a:gdLst/>
            <a:ahLst/>
            <a:cxnLst/>
            <a:rect l="l" t="t" r="r" b="b"/>
            <a:pathLst>
              <a:path w="2736850" h="1058545">
                <a:moveTo>
                  <a:pt x="0" y="176403"/>
                </a:moveTo>
                <a:lnTo>
                  <a:pt x="6302" y="129513"/>
                </a:lnTo>
                <a:lnTo>
                  <a:pt x="24087" y="87376"/>
                </a:lnTo>
                <a:lnTo>
                  <a:pt x="51673" y="51673"/>
                </a:lnTo>
                <a:lnTo>
                  <a:pt x="87375" y="24087"/>
                </a:lnTo>
                <a:lnTo>
                  <a:pt x="129513" y="6302"/>
                </a:lnTo>
                <a:lnTo>
                  <a:pt x="176402" y="0"/>
                </a:lnTo>
                <a:lnTo>
                  <a:pt x="2559939" y="0"/>
                </a:lnTo>
                <a:lnTo>
                  <a:pt x="2606828" y="6302"/>
                </a:lnTo>
                <a:lnTo>
                  <a:pt x="2648966" y="24087"/>
                </a:lnTo>
                <a:lnTo>
                  <a:pt x="2684668" y="51673"/>
                </a:lnTo>
                <a:lnTo>
                  <a:pt x="2712254" y="87376"/>
                </a:lnTo>
                <a:lnTo>
                  <a:pt x="2730039" y="129513"/>
                </a:lnTo>
                <a:lnTo>
                  <a:pt x="2736342" y="176403"/>
                </a:lnTo>
                <a:lnTo>
                  <a:pt x="2736342" y="882015"/>
                </a:lnTo>
                <a:lnTo>
                  <a:pt x="2730039" y="928904"/>
                </a:lnTo>
                <a:lnTo>
                  <a:pt x="2712254" y="971042"/>
                </a:lnTo>
                <a:lnTo>
                  <a:pt x="2684668" y="1006744"/>
                </a:lnTo>
                <a:lnTo>
                  <a:pt x="2648966" y="1034330"/>
                </a:lnTo>
                <a:lnTo>
                  <a:pt x="2606828" y="1052115"/>
                </a:lnTo>
                <a:lnTo>
                  <a:pt x="2559939" y="1058418"/>
                </a:lnTo>
                <a:lnTo>
                  <a:pt x="176402" y="1058418"/>
                </a:lnTo>
                <a:lnTo>
                  <a:pt x="129513" y="1052115"/>
                </a:lnTo>
                <a:lnTo>
                  <a:pt x="87376" y="1034330"/>
                </a:lnTo>
                <a:lnTo>
                  <a:pt x="51673" y="1006744"/>
                </a:lnTo>
                <a:lnTo>
                  <a:pt x="24087" y="971042"/>
                </a:lnTo>
                <a:lnTo>
                  <a:pt x="6302" y="928904"/>
                </a:lnTo>
                <a:lnTo>
                  <a:pt x="0" y="882015"/>
                </a:lnTo>
                <a:lnTo>
                  <a:pt x="0" y="176403"/>
                </a:lnTo>
                <a:close/>
              </a:path>
            </a:pathLst>
          </a:custGeom>
          <a:ln w="9906">
            <a:solidFill>
              <a:srgbClr val="5BB1C9"/>
            </a:solidFill>
          </a:ln>
        </p:spPr>
        <p:txBody>
          <a:bodyPr wrap="square" lIns="0" tIns="0" rIns="0" bIns="0" rtlCol="0"/>
          <a:lstStyle/>
          <a:p>
            <a:endParaRPr/>
          </a:p>
        </p:txBody>
      </p:sp>
      <p:sp>
        <p:nvSpPr>
          <p:cNvPr id="16" name="object 16"/>
          <p:cNvSpPr txBox="1"/>
          <p:nvPr/>
        </p:nvSpPr>
        <p:spPr>
          <a:xfrm>
            <a:off x="6692645" y="4310888"/>
            <a:ext cx="1746885" cy="407034"/>
          </a:xfrm>
          <a:prstGeom prst="rect">
            <a:avLst/>
          </a:prstGeom>
        </p:spPr>
        <p:txBody>
          <a:bodyPr vert="horz" wrap="square" lIns="0" tIns="12700" rIns="0" bIns="0" rtlCol="0">
            <a:spAutoFit/>
          </a:bodyPr>
          <a:lstStyle/>
          <a:p>
            <a:pPr marL="12700">
              <a:lnSpc>
                <a:spcPct val="100000"/>
              </a:lnSpc>
              <a:spcBef>
                <a:spcPts val="100"/>
              </a:spcBef>
            </a:pPr>
            <a:r>
              <a:rPr sz="2500" spc="-265" dirty="0">
                <a:latin typeface="Arial"/>
                <a:cs typeface="Arial"/>
              </a:rPr>
              <a:t>En</a:t>
            </a:r>
            <a:r>
              <a:rPr sz="2500" spc="-190" dirty="0">
                <a:latin typeface="Arial"/>
                <a:cs typeface="Arial"/>
              </a:rPr>
              <a:t> </a:t>
            </a:r>
            <a:r>
              <a:rPr sz="2500" spc="-100" dirty="0">
                <a:latin typeface="Arial"/>
                <a:cs typeface="Arial"/>
              </a:rPr>
              <a:t>s’exerçant</a:t>
            </a:r>
            <a:endParaRPr sz="2500">
              <a:latin typeface="Arial"/>
              <a:cs typeface="Arial"/>
            </a:endParaRPr>
          </a:p>
        </p:txBody>
      </p:sp>
      <p:sp>
        <p:nvSpPr>
          <p:cNvPr id="17" name="object 17"/>
          <p:cNvSpPr/>
          <p:nvPr/>
        </p:nvSpPr>
        <p:spPr>
          <a:xfrm>
            <a:off x="208025" y="4056888"/>
            <a:ext cx="2823972" cy="130835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51840" y="4080890"/>
            <a:ext cx="2736341" cy="1220723"/>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51840" y="4080890"/>
            <a:ext cx="2736850" cy="1221105"/>
          </a:xfrm>
          <a:custGeom>
            <a:avLst/>
            <a:gdLst/>
            <a:ahLst/>
            <a:cxnLst/>
            <a:rect l="l" t="t" r="r" b="b"/>
            <a:pathLst>
              <a:path w="2736850" h="1221104">
                <a:moveTo>
                  <a:pt x="0" y="203453"/>
                </a:moveTo>
                <a:lnTo>
                  <a:pt x="5373" y="156794"/>
                </a:lnTo>
                <a:lnTo>
                  <a:pt x="20680" y="113966"/>
                </a:lnTo>
                <a:lnTo>
                  <a:pt x="44698" y="76191"/>
                </a:lnTo>
                <a:lnTo>
                  <a:pt x="76207" y="44686"/>
                </a:lnTo>
                <a:lnTo>
                  <a:pt x="113983" y="20673"/>
                </a:lnTo>
                <a:lnTo>
                  <a:pt x="156806" y="5371"/>
                </a:lnTo>
                <a:lnTo>
                  <a:pt x="203454" y="0"/>
                </a:lnTo>
                <a:lnTo>
                  <a:pt x="2532888" y="0"/>
                </a:lnTo>
                <a:lnTo>
                  <a:pt x="2579547" y="5371"/>
                </a:lnTo>
                <a:lnTo>
                  <a:pt x="2622375" y="20673"/>
                </a:lnTo>
                <a:lnTo>
                  <a:pt x="2660150" y="44686"/>
                </a:lnTo>
                <a:lnTo>
                  <a:pt x="2691655" y="76191"/>
                </a:lnTo>
                <a:lnTo>
                  <a:pt x="2715668" y="113966"/>
                </a:lnTo>
                <a:lnTo>
                  <a:pt x="2730970" y="156794"/>
                </a:lnTo>
                <a:lnTo>
                  <a:pt x="2736341" y="203453"/>
                </a:lnTo>
                <a:lnTo>
                  <a:pt x="2736341" y="1017269"/>
                </a:lnTo>
                <a:lnTo>
                  <a:pt x="2730970" y="1063929"/>
                </a:lnTo>
                <a:lnTo>
                  <a:pt x="2715668" y="1106757"/>
                </a:lnTo>
                <a:lnTo>
                  <a:pt x="2691655" y="1144532"/>
                </a:lnTo>
                <a:lnTo>
                  <a:pt x="2660150" y="1176037"/>
                </a:lnTo>
                <a:lnTo>
                  <a:pt x="2622375" y="1200050"/>
                </a:lnTo>
                <a:lnTo>
                  <a:pt x="2579547" y="1215352"/>
                </a:lnTo>
                <a:lnTo>
                  <a:pt x="2532888" y="1220723"/>
                </a:lnTo>
                <a:lnTo>
                  <a:pt x="203454" y="1220723"/>
                </a:lnTo>
                <a:lnTo>
                  <a:pt x="156806" y="1215352"/>
                </a:lnTo>
                <a:lnTo>
                  <a:pt x="113983" y="1200050"/>
                </a:lnTo>
                <a:lnTo>
                  <a:pt x="76207" y="1176037"/>
                </a:lnTo>
                <a:lnTo>
                  <a:pt x="44698" y="1144532"/>
                </a:lnTo>
                <a:lnTo>
                  <a:pt x="20680" y="1106757"/>
                </a:lnTo>
                <a:lnTo>
                  <a:pt x="5373" y="1063929"/>
                </a:lnTo>
                <a:lnTo>
                  <a:pt x="0" y="1017269"/>
                </a:lnTo>
                <a:lnTo>
                  <a:pt x="0" y="203453"/>
                </a:lnTo>
                <a:close/>
              </a:path>
            </a:pathLst>
          </a:custGeom>
          <a:ln w="9905">
            <a:solidFill>
              <a:srgbClr val="5BB1C9"/>
            </a:solidFill>
          </a:ln>
        </p:spPr>
        <p:txBody>
          <a:bodyPr wrap="square" lIns="0" tIns="0" rIns="0" bIns="0" rtlCol="0"/>
          <a:lstStyle/>
          <a:p>
            <a:endParaRPr/>
          </a:p>
        </p:txBody>
      </p:sp>
      <p:sp>
        <p:nvSpPr>
          <p:cNvPr id="20" name="object 20"/>
          <p:cNvSpPr txBox="1"/>
          <p:nvPr/>
        </p:nvSpPr>
        <p:spPr>
          <a:xfrm>
            <a:off x="547623" y="4086605"/>
            <a:ext cx="2146935" cy="1169035"/>
          </a:xfrm>
          <a:prstGeom prst="rect">
            <a:avLst/>
          </a:prstGeom>
        </p:spPr>
        <p:txBody>
          <a:bodyPr vert="horz" wrap="square" lIns="0" tIns="12700" rIns="0" bIns="0" rtlCol="0">
            <a:spAutoFit/>
          </a:bodyPr>
          <a:lstStyle/>
          <a:p>
            <a:pPr marL="12700" marR="5080" indent="-1905" algn="ctr">
              <a:lnSpc>
                <a:spcPct val="100000"/>
              </a:lnSpc>
              <a:spcBef>
                <a:spcPts val="100"/>
              </a:spcBef>
            </a:pPr>
            <a:r>
              <a:rPr sz="2500" spc="-265" dirty="0">
                <a:latin typeface="Arial"/>
                <a:cs typeface="Arial"/>
              </a:rPr>
              <a:t>En </a:t>
            </a:r>
            <a:r>
              <a:rPr sz="2500" spc="-85" dirty="0">
                <a:latin typeface="Arial"/>
                <a:cs typeface="Arial"/>
              </a:rPr>
              <a:t>réfléchissant,  </a:t>
            </a:r>
            <a:r>
              <a:rPr sz="2500" spc="-114" dirty="0">
                <a:latin typeface="Arial"/>
                <a:cs typeface="Arial"/>
              </a:rPr>
              <a:t>en </a:t>
            </a:r>
            <a:r>
              <a:rPr sz="2500" spc="-75" dirty="0">
                <a:latin typeface="Arial"/>
                <a:cs typeface="Arial"/>
              </a:rPr>
              <a:t>résolvant</a:t>
            </a:r>
            <a:r>
              <a:rPr sz="2500" spc="-245" dirty="0">
                <a:latin typeface="Arial"/>
                <a:cs typeface="Arial"/>
              </a:rPr>
              <a:t> </a:t>
            </a:r>
            <a:r>
              <a:rPr sz="2500" spc="-170" dirty="0">
                <a:latin typeface="Arial"/>
                <a:cs typeface="Arial"/>
              </a:rPr>
              <a:t>des  </a:t>
            </a:r>
            <a:r>
              <a:rPr sz="2500" spc="-100" dirty="0">
                <a:latin typeface="Arial"/>
                <a:cs typeface="Arial"/>
              </a:rPr>
              <a:t>problèmes</a:t>
            </a:r>
            <a:endParaRPr sz="2500" dirty="0">
              <a:latin typeface="Arial"/>
              <a:cs typeface="Arial"/>
            </a:endParaRPr>
          </a:p>
        </p:txBody>
      </p:sp>
      <p:sp>
        <p:nvSpPr>
          <p:cNvPr id="21" name="object 21"/>
          <p:cNvSpPr/>
          <p:nvPr/>
        </p:nvSpPr>
        <p:spPr>
          <a:xfrm>
            <a:off x="3113151" y="5251322"/>
            <a:ext cx="3168015" cy="1058545"/>
          </a:xfrm>
          <a:custGeom>
            <a:avLst/>
            <a:gdLst/>
            <a:ahLst/>
            <a:cxnLst/>
            <a:rect l="l" t="t" r="r" b="b"/>
            <a:pathLst>
              <a:path w="3168015" h="1058545">
                <a:moveTo>
                  <a:pt x="2991231" y="0"/>
                </a:moveTo>
                <a:lnTo>
                  <a:pt x="176402" y="0"/>
                </a:lnTo>
                <a:lnTo>
                  <a:pt x="129513" y="6302"/>
                </a:lnTo>
                <a:lnTo>
                  <a:pt x="87376" y="24087"/>
                </a:lnTo>
                <a:lnTo>
                  <a:pt x="51673" y="51673"/>
                </a:lnTo>
                <a:lnTo>
                  <a:pt x="24087" y="87375"/>
                </a:lnTo>
                <a:lnTo>
                  <a:pt x="6302" y="129513"/>
                </a:lnTo>
                <a:lnTo>
                  <a:pt x="0" y="176402"/>
                </a:lnTo>
                <a:lnTo>
                  <a:pt x="0" y="882014"/>
                </a:lnTo>
                <a:lnTo>
                  <a:pt x="6302" y="928908"/>
                </a:lnTo>
                <a:lnTo>
                  <a:pt x="24087" y="971047"/>
                </a:lnTo>
                <a:lnTo>
                  <a:pt x="51673" y="1006749"/>
                </a:lnTo>
                <a:lnTo>
                  <a:pt x="87375" y="1034333"/>
                </a:lnTo>
                <a:lnTo>
                  <a:pt x="129513" y="1052116"/>
                </a:lnTo>
                <a:lnTo>
                  <a:pt x="176402" y="1058417"/>
                </a:lnTo>
                <a:lnTo>
                  <a:pt x="2991231" y="1058417"/>
                </a:lnTo>
                <a:lnTo>
                  <a:pt x="3038120" y="1052116"/>
                </a:lnTo>
                <a:lnTo>
                  <a:pt x="3080258" y="1034333"/>
                </a:lnTo>
                <a:lnTo>
                  <a:pt x="3115960" y="1006749"/>
                </a:lnTo>
                <a:lnTo>
                  <a:pt x="3143546" y="971047"/>
                </a:lnTo>
                <a:lnTo>
                  <a:pt x="3161331" y="928908"/>
                </a:lnTo>
                <a:lnTo>
                  <a:pt x="3167634" y="882014"/>
                </a:lnTo>
                <a:lnTo>
                  <a:pt x="3167634" y="176402"/>
                </a:lnTo>
                <a:lnTo>
                  <a:pt x="3161331" y="129513"/>
                </a:lnTo>
                <a:lnTo>
                  <a:pt x="3143546" y="87375"/>
                </a:lnTo>
                <a:lnTo>
                  <a:pt x="3115960" y="51673"/>
                </a:lnTo>
                <a:lnTo>
                  <a:pt x="3080257" y="24087"/>
                </a:lnTo>
                <a:lnTo>
                  <a:pt x="3038120" y="6302"/>
                </a:lnTo>
                <a:lnTo>
                  <a:pt x="2991231" y="0"/>
                </a:lnTo>
                <a:close/>
              </a:path>
            </a:pathLst>
          </a:custGeom>
          <a:solidFill>
            <a:schemeClr val="bg2">
              <a:lumMod val="75000"/>
            </a:schemeClr>
          </a:solidFill>
        </p:spPr>
        <p:txBody>
          <a:bodyPr wrap="square" lIns="0" tIns="0" rIns="0" bIns="0" rtlCol="0"/>
          <a:lstStyle/>
          <a:p>
            <a:endParaRPr/>
          </a:p>
        </p:txBody>
      </p:sp>
      <p:sp>
        <p:nvSpPr>
          <p:cNvPr id="22" name="object 22"/>
          <p:cNvSpPr/>
          <p:nvPr/>
        </p:nvSpPr>
        <p:spPr>
          <a:xfrm>
            <a:off x="3113151" y="5251322"/>
            <a:ext cx="3168015" cy="1058545"/>
          </a:xfrm>
          <a:custGeom>
            <a:avLst/>
            <a:gdLst/>
            <a:ahLst/>
            <a:cxnLst/>
            <a:rect l="l" t="t" r="r" b="b"/>
            <a:pathLst>
              <a:path w="3168015" h="1058545">
                <a:moveTo>
                  <a:pt x="0" y="176402"/>
                </a:moveTo>
                <a:lnTo>
                  <a:pt x="6302" y="129513"/>
                </a:lnTo>
                <a:lnTo>
                  <a:pt x="24087" y="87375"/>
                </a:lnTo>
                <a:lnTo>
                  <a:pt x="51673" y="51673"/>
                </a:lnTo>
                <a:lnTo>
                  <a:pt x="87376" y="24087"/>
                </a:lnTo>
                <a:lnTo>
                  <a:pt x="129513" y="6302"/>
                </a:lnTo>
                <a:lnTo>
                  <a:pt x="176402" y="0"/>
                </a:lnTo>
                <a:lnTo>
                  <a:pt x="2991231" y="0"/>
                </a:lnTo>
                <a:lnTo>
                  <a:pt x="3038120" y="6302"/>
                </a:lnTo>
                <a:lnTo>
                  <a:pt x="3080257" y="24087"/>
                </a:lnTo>
                <a:lnTo>
                  <a:pt x="3115960" y="51673"/>
                </a:lnTo>
                <a:lnTo>
                  <a:pt x="3143546" y="87375"/>
                </a:lnTo>
                <a:lnTo>
                  <a:pt x="3161331" y="129513"/>
                </a:lnTo>
                <a:lnTo>
                  <a:pt x="3167634" y="176402"/>
                </a:lnTo>
                <a:lnTo>
                  <a:pt x="3167634" y="882014"/>
                </a:lnTo>
                <a:lnTo>
                  <a:pt x="3161331" y="928908"/>
                </a:lnTo>
                <a:lnTo>
                  <a:pt x="3143546" y="971047"/>
                </a:lnTo>
                <a:lnTo>
                  <a:pt x="3115960" y="1006749"/>
                </a:lnTo>
                <a:lnTo>
                  <a:pt x="3080258" y="1034333"/>
                </a:lnTo>
                <a:lnTo>
                  <a:pt x="3038120" y="1052116"/>
                </a:lnTo>
                <a:lnTo>
                  <a:pt x="2991231" y="1058417"/>
                </a:lnTo>
                <a:lnTo>
                  <a:pt x="176402" y="1058417"/>
                </a:lnTo>
                <a:lnTo>
                  <a:pt x="129513" y="1052116"/>
                </a:lnTo>
                <a:lnTo>
                  <a:pt x="87375" y="1034333"/>
                </a:lnTo>
                <a:lnTo>
                  <a:pt x="51673" y="1006749"/>
                </a:lnTo>
                <a:lnTo>
                  <a:pt x="24087" y="971047"/>
                </a:lnTo>
                <a:lnTo>
                  <a:pt x="6302" y="928908"/>
                </a:lnTo>
                <a:lnTo>
                  <a:pt x="0" y="882014"/>
                </a:lnTo>
                <a:lnTo>
                  <a:pt x="0" y="176402"/>
                </a:lnTo>
                <a:close/>
              </a:path>
            </a:pathLst>
          </a:custGeom>
          <a:ln w="25146">
            <a:solidFill>
              <a:srgbClr val="AE7D00"/>
            </a:solidFill>
          </a:ln>
        </p:spPr>
        <p:txBody>
          <a:bodyPr wrap="square" lIns="0" tIns="0" rIns="0" bIns="0" rtlCol="0"/>
          <a:lstStyle/>
          <a:p>
            <a:endParaRPr/>
          </a:p>
        </p:txBody>
      </p:sp>
      <p:sp>
        <p:nvSpPr>
          <p:cNvPr id="23" name="object 23"/>
          <p:cNvSpPr txBox="1"/>
          <p:nvPr/>
        </p:nvSpPr>
        <p:spPr>
          <a:xfrm>
            <a:off x="3736340" y="5557011"/>
            <a:ext cx="1922780" cy="407034"/>
          </a:xfrm>
          <a:prstGeom prst="rect">
            <a:avLst/>
          </a:prstGeom>
        </p:spPr>
        <p:txBody>
          <a:bodyPr vert="horz" wrap="square" lIns="0" tIns="12700" rIns="0" bIns="0" rtlCol="0">
            <a:spAutoFit/>
          </a:bodyPr>
          <a:lstStyle/>
          <a:p>
            <a:pPr marL="12700">
              <a:lnSpc>
                <a:spcPct val="100000"/>
              </a:lnSpc>
              <a:spcBef>
                <a:spcPts val="100"/>
              </a:spcBef>
              <a:tabLst>
                <a:tab pos="477520" algn="l"/>
              </a:tabLst>
            </a:pPr>
            <a:r>
              <a:rPr sz="2500" spc="-265" dirty="0">
                <a:latin typeface="Arial"/>
                <a:cs typeface="Arial"/>
              </a:rPr>
              <a:t>En	</a:t>
            </a:r>
            <a:r>
              <a:rPr sz="2500" spc="-130" dirty="0">
                <a:latin typeface="Arial"/>
                <a:cs typeface="Arial"/>
              </a:rPr>
              <a:t>réussissant</a:t>
            </a:r>
            <a:endParaRPr sz="2500">
              <a:latin typeface="Arial"/>
              <a:cs typeface="Arial"/>
            </a:endParaRPr>
          </a:p>
        </p:txBody>
      </p:sp>
      <p:sp>
        <p:nvSpPr>
          <p:cNvPr id="24" name="object 24"/>
          <p:cNvSpPr/>
          <p:nvPr/>
        </p:nvSpPr>
        <p:spPr>
          <a:xfrm>
            <a:off x="2411729" y="1629155"/>
            <a:ext cx="734695" cy="804545"/>
          </a:xfrm>
          <a:custGeom>
            <a:avLst/>
            <a:gdLst/>
            <a:ahLst/>
            <a:cxnLst/>
            <a:rect l="l" t="t" r="r" b="b"/>
            <a:pathLst>
              <a:path w="734694" h="804544">
                <a:moveTo>
                  <a:pt x="91017" y="71715"/>
                </a:moveTo>
                <a:lnTo>
                  <a:pt x="62842" y="97390"/>
                </a:lnTo>
                <a:lnTo>
                  <a:pt x="705993" y="804545"/>
                </a:lnTo>
                <a:lnTo>
                  <a:pt x="734187" y="778891"/>
                </a:lnTo>
                <a:lnTo>
                  <a:pt x="91017" y="71715"/>
                </a:lnTo>
                <a:close/>
              </a:path>
              <a:path w="734694" h="804544">
                <a:moveTo>
                  <a:pt x="0" y="0"/>
                </a:moveTo>
                <a:lnTo>
                  <a:pt x="34670" y="123063"/>
                </a:lnTo>
                <a:lnTo>
                  <a:pt x="62842" y="97390"/>
                </a:lnTo>
                <a:lnTo>
                  <a:pt x="50037" y="83312"/>
                </a:lnTo>
                <a:lnTo>
                  <a:pt x="78231" y="57658"/>
                </a:lnTo>
                <a:lnTo>
                  <a:pt x="106443" y="57658"/>
                </a:lnTo>
                <a:lnTo>
                  <a:pt x="119125" y="46101"/>
                </a:lnTo>
                <a:lnTo>
                  <a:pt x="0" y="0"/>
                </a:lnTo>
                <a:close/>
              </a:path>
              <a:path w="734694" h="804544">
                <a:moveTo>
                  <a:pt x="78231" y="57658"/>
                </a:moveTo>
                <a:lnTo>
                  <a:pt x="50037" y="83312"/>
                </a:lnTo>
                <a:lnTo>
                  <a:pt x="62842" y="97390"/>
                </a:lnTo>
                <a:lnTo>
                  <a:pt x="91017" y="71715"/>
                </a:lnTo>
                <a:lnTo>
                  <a:pt x="78231" y="57658"/>
                </a:lnTo>
                <a:close/>
              </a:path>
              <a:path w="734694" h="804544">
                <a:moveTo>
                  <a:pt x="106443" y="57658"/>
                </a:moveTo>
                <a:lnTo>
                  <a:pt x="78231" y="57658"/>
                </a:lnTo>
                <a:lnTo>
                  <a:pt x="91017" y="71715"/>
                </a:lnTo>
                <a:lnTo>
                  <a:pt x="106443" y="57658"/>
                </a:lnTo>
                <a:close/>
              </a:path>
            </a:pathLst>
          </a:custGeom>
          <a:solidFill>
            <a:srgbClr val="EAA900"/>
          </a:solidFill>
        </p:spPr>
        <p:txBody>
          <a:bodyPr wrap="square" lIns="0" tIns="0" rIns="0" bIns="0" rtlCol="0"/>
          <a:lstStyle/>
          <a:p>
            <a:endParaRPr/>
          </a:p>
        </p:txBody>
      </p:sp>
      <p:sp>
        <p:nvSpPr>
          <p:cNvPr id="25" name="object 25"/>
          <p:cNvSpPr/>
          <p:nvPr/>
        </p:nvSpPr>
        <p:spPr>
          <a:xfrm>
            <a:off x="5994400" y="1844801"/>
            <a:ext cx="663575" cy="803910"/>
          </a:xfrm>
          <a:custGeom>
            <a:avLst/>
            <a:gdLst/>
            <a:ahLst/>
            <a:cxnLst/>
            <a:rect l="l" t="t" r="r" b="b"/>
            <a:pathLst>
              <a:path w="663575" h="803910">
                <a:moveTo>
                  <a:pt x="576071" y="76326"/>
                </a:moveTo>
                <a:lnTo>
                  <a:pt x="0" y="779652"/>
                </a:lnTo>
                <a:lnTo>
                  <a:pt x="29463" y="803783"/>
                </a:lnTo>
                <a:lnTo>
                  <a:pt x="605535" y="100456"/>
                </a:lnTo>
                <a:lnTo>
                  <a:pt x="576071" y="76326"/>
                </a:lnTo>
                <a:close/>
              </a:path>
              <a:path w="663575" h="803910">
                <a:moveTo>
                  <a:pt x="649255" y="61595"/>
                </a:moveTo>
                <a:lnTo>
                  <a:pt x="588136" y="61595"/>
                </a:lnTo>
                <a:lnTo>
                  <a:pt x="617601" y="85725"/>
                </a:lnTo>
                <a:lnTo>
                  <a:pt x="605535" y="100456"/>
                </a:lnTo>
                <a:lnTo>
                  <a:pt x="635000" y="124587"/>
                </a:lnTo>
                <a:lnTo>
                  <a:pt x="649255" y="61595"/>
                </a:lnTo>
                <a:close/>
              </a:path>
              <a:path w="663575" h="803910">
                <a:moveTo>
                  <a:pt x="588136" y="61595"/>
                </a:moveTo>
                <a:lnTo>
                  <a:pt x="576071" y="76326"/>
                </a:lnTo>
                <a:lnTo>
                  <a:pt x="605535" y="100456"/>
                </a:lnTo>
                <a:lnTo>
                  <a:pt x="617601" y="85725"/>
                </a:lnTo>
                <a:lnTo>
                  <a:pt x="588136" y="61595"/>
                </a:lnTo>
                <a:close/>
              </a:path>
              <a:path w="663575" h="803910">
                <a:moveTo>
                  <a:pt x="663194" y="0"/>
                </a:moveTo>
                <a:lnTo>
                  <a:pt x="546607" y="52197"/>
                </a:lnTo>
                <a:lnTo>
                  <a:pt x="576071" y="76326"/>
                </a:lnTo>
                <a:lnTo>
                  <a:pt x="588136" y="61595"/>
                </a:lnTo>
                <a:lnTo>
                  <a:pt x="649255" y="61595"/>
                </a:lnTo>
                <a:lnTo>
                  <a:pt x="663194" y="0"/>
                </a:lnTo>
                <a:close/>
              </a:path>
            </a:pathLst>
          </a:custGeom>
          <a:solidFill>
            <a:srgbClr val="EAA900"/>
          </a:solidFill>
        </p:spPr>
        <p:txBody>
          <a:bodyPr wrap="square" lIns="0" tIns="0" rIns="0" bIns="0" rtlCol="0"/>
          <a:lstStyle/>
          <a:p>
            <a:endParaRPr/>
          </a:p>
        </p:txBody>
      </p:sp>
      <p:sp>
        <p:nvSpPr>
          <p:cNvPr id="26" name="object 26"/>
          <p:cNvSpPr/>
          <p:nvPr/>
        </p:nvSpPr>
        <p:spPr>
          <a:xfrm>
            <a:off x="6074409" y="3304159"/>
            <a:ext cx="1090295" cy="628650"/>
          </a:xfrm>
          <a:custGeom>
            <a:avLst/>
            <a:gdLst/>
            <a:ahLst/>
            <a:cxnLst/>
            <a:rect l="l" t="t" r="r" b="b"/>
            <a:pathLst>
              <a:path w="1090295" h="628650">
                <a:moveTo>
                  <a:pt x="981053" y="588809"/>
                </a:moveTo>
                <a:lnTo>
                  <a:pt x="962279" y="621918"/>
                </a:lnTo>
                <a:lnTo>
                  <a:pt x="1089914" y="628522"/>
                </a:lnTo>
                <a:lnTo>
                  <a:pt x="1069521" y="598169"/>
                </a:lnTo>
                <a:lnTo>
                  <a:pt x="997585" y="598169"/>
                </a:lnTo>
                <a:lnTo>
                  <a:pt x="981053" y="588809"/>
                </a:lnTo>
                <a:close/>
              </a:path>
              <a:path w="1090295" h="628650">
                <a:moveTo>
                  <a:pt x="999850" y="555660"/>
                </a:moveTo>
                <a:lnTo>
                  <a:pt x="981053" y="588809"/>
                </a:lnTo>
                <a:lnTo>
                  <a:pt x="997585" y="598169"/>
                </a:lnTo>
                <a:lnTo>
                  <a:pt x="1016381" y="565022"/>
                </a:lnTo>
                <a:lnTo>
                  <a:pt x="999850" y="555660"/>
                </a:lnTo>
                <a:close/>
              </a:path>
              <a:path w="1090295" h="628650">
                <a:moveTo>
                  <a:pt x="1018666" y="522477"/>
                </a:moveTo>
                <a:lnTo>
                  <a:pt x="999850" y="555660"/>
                </a:lnTo>
                <a:lnTo>
                  <a:pt x="1016381" y="565022"/>
                </a:lnTo>
                <a:lnTo>
                  <a:pt x="997585" y="598169"/>
                </a:lnTo>
                <a:lnTo>
                  <a:pt x="1069521" y="598169"/>
                </a:lnTo>
                <a:lnTo>
                  <a:pt x="1018666" y="522477"/>
                </a:lnTo>
                <a:close/>
              </a:path>
              <a:path w="1090295" h="628650">
                <a:moveTo>
                  <a:pt x="18795" y="0"/>
                </a:moveTo>
                <a:lnTo>
                  <a:pt x="0" y="33274"/>
                </a:lnTo>
                <a:lnTo>
                  <a:pt x="981053" y="588809"/>
                </a:lnTo>
                <a:lnTo>
                  <a:pt x="999850" y="555660"/>
                </a:lnTo>
                <a:lnTo>
                  <a:pt x="18795" y="0"/>
                </a:lnTo>
                <a:close/>
              </a:path>
            </a:pathLst>
          </a:custGeom>
          <a:solidFill>
            <a:srgbClr val="EAA900"/>
          </a:solidFill>
        </p:spPr>
        <p:txBody>
          <a:bodyPr wrap="square" lIns="0" tIns="0" rIns="0" bIns="0" rtlCol="0"/>
          <a:lstStyle/>
          <a:p>
            <a:endParaRPr/>
          </a:p>
        </p:txBody>
      </p:sp>
      <p:sp>
        <p:nvSpPr>
          <p:cNvPr id="27" name="object 27"/>
          <p:cNvSpPr/>
          <p:nvPr/>
        </p:nvSpPr>
        <p:spPr>
          <a:xfrm>
            <a:off x="1979676" y="3483609"/>
            <a:ext cx="1016635" cy="521970"/>
          </a:xfrm>
          <a:custGeom>
            <a:avLst/>
            <a:gdLst/>
            <a:ahLst/>
            <a:cxnLst/>
            <a:rect l="l" t="t" r="r" b="b"/>
            <a:pathLst>
              <a:path w="1016635" h="521970">
                <a:moveTo>
                  <a:pt x="76581" y="419226"/>
                </a:moveTo>
                <a:lnTo>
                  <a:pt x="0" y="521462"/>
                </a:lnTo>
                <a:lnTo>
                  <a:pt x="127762" y="521462"/>
                </a:lnTo>
                <a:lnTo>
                  <a:pt x="114982" y="495934"/>
                </a:lnTo>
                <a:lnTo>
                  <a:pt x="93725" y="495934"/>
                </a:lnTo>
                <a:lnTo>
                  <a:pt x="76707" y="461771"/>
                </a:lnTo>
                <a:lnTo>
                  <a:pt x="93639" y="453300"/>
                </a:lnTo>
                <a:lnTo>
                  <a:pt x="76581" y="419226"/>
                </a:lnTo>
                <a:close/>
              </a:path>
              <a:path w="1016635" h="521970">
                <a:moveTo>
                  <a:pt x="93639" y="453300"/>
                </a:moveTo>
                <a:lnTo>
                  <a:pt x="76707" y="461771"/>
                </a:lnTo>
                <a:lnTo>
                  <a:pt x="93725" y="495934"/>
                </a:lnTo>
                <a:lnTo>
                  <a:pt x="110723" y="487427"/>
                </a:lnTo>
                <a:lnTo>
                  <a:pt x="93639" y="453300"/>
                </a:lnTo>
                <a:close/>
              </a:path>
              <a:path w="1016635" h="521970">
                <a:moveTo>
                  <a:pt x="110723" y="487427"/>
                </a:moveTo>
                <a:lnTo>
                  <a:pt x="93725" y="495934"/>
                </a:lnTo>
                <a:lnTo>
                  <a:pt x="114982" y="495934"/>
                </a:lnTo>
                <a:lnTo>
                  <a:pt x="110723" y="487427"/>
                </a:lnTo>
                <a:close/>
              </a:path>
              <a:path w="1016635" h="521970">
                <a:moveTo>
                  <a:pt x="999617" y="0"/>
                </a:moveTo>
                <a:lnTo>
                  <a:pt x="93639" y="453300"/>
                </a:lnTo>
                <a:lnTo>
                  <a:pt x="110723" y="487427"/>
                </a:lnTo>
                <a:lnTo>
                  <a:pt x="1016635" y="34036"/>
                </a:lnTo>
                <a:lnTo>
                  <a:pt x="999617" y="0"/>
                </a:lnTo>
                <a:close/>
              </a:path>
            </a:pathLst>
          </a:custGeom>
          <a:solidFill>
            <a:srgbClr val="EAA900"/>
          </a:solidFill>
        </p:spPr>
        <p:txBody>
          <a:bodyPr wrap="square" lIns="0" tIns="0" rIns="0" bIns="0" rtlCol="0"/>
          <a:lstStyle/>
          <a:p>
            <a:endParaRPr/>
          </a:p>
        </p:txBody>
      </p:sp>
      <p:sp>
        <p:nvSpPr>
          <p:cNvPr id="28" name="object 28"/>
          <p:cNvSpPr/>
          <p:nvPr/>
        </p:nvSpPr>
        <p:spPr>
          <a:xfrm>
            <a:off x="4455033" y="4150995"/>
            <a:ext cx="485140" cy="1080770"/>
          </a:xfrm>
          <a:custGeom>
            <a:avLst/>
            <a:gdLst/>
            <a:ahLst/>
            <a:cxnLst/>
            <a:rect l="l" t="t" r="r" b="b"/>
            <a:pathLst>
              <a:path w="485139" h="1080770">
                <a:moveTo>
                  <a:pt x="484631" y="838072"/>
                </a:moveTo>
                <a:lnTo>
                  <a:pt x="0" y="838072"/>
                </a:lnTo>
                <a:lnTo>
                  <a:pt x="242315" y="1080515"/>
                </a:lnTo>
                <a:lnTo>
                  <a:pt x="484631" y="838072"/>
                </a:lnTo>
                <a:close/>
              </a:path>
              <a:path w="485139" h="1080770">
                <a:moveTo>
                  <a:pt x="363474" y="0"/>
                </a:moveTo>
                <a:lnTo>
                  <a:pt x="121157" y="0"/>
                </a:lnTo>
                <a:lnTo>
                  <a:pt x="121157" y="838072"/>
                </a:lnTo>
                <a:lnTo>
                  <a:pt x="363474" y="838072"/>
                </a:lnTo>
                <a:lnTo>
                  <a:pt x="363474" y="0"/>
                </a:lnTo>
                <a:close/>
              </a:path>
            </a:pathLst>
          </a:custGeom>
          <a:solidFill>
            <a:srgbClr val="EFAC00"/>
          </a:solidFill>
        </p:spPr>
        <p:txBody>
          <a:bodyPr wrap="square" lIns="0" tIns="0" rIns="0" bIns="0" rtlCol="0"/>
          <a:lstStyle/>
          <a:p>
            <a:endParaRPr/>
          </a:p>
        </p:txBody>
      </p:sp>
      <p:sp>
        <p:nvSpPr>
          <p:cNvPr id="29" name="object 29"/>
          <p:cNvSpPr/>
          <p:nvPr/>
        </p:nvSpPr>
        <p:spPr>
          <a:xfrm>
            <a:off x="4455033" y="4150995"/>
            <a:ext cx="485140" cy="1080770"/>
          </a:xfrm>
          <a:custGeom>
            <a:avLst/>
            <a:gdLst/>
            <a:ahLst/>
            <a:cxnLst/>
            <a:rect l="l" t="t" r="r" b="b"/>
            <a:pathLst>
              <a:path w="485139" h="1080770">
                <a:moveTo>
                  <a:pt x="0" y="838072"/>
                </a:moveTo>
                <a:lnTo>
                  <a:pt x="121157" y="838072"/>
                </a:lnTo>
                <a:lnTo>
                  <a:pt x="121157" y="0"/>
                </a:lnTo>
                <a:lnTo>
                  <a:pt x="363474" y="0"/>
                </a:lnTo>
                <a:lnTo>
                  <a:pt x="363474" y="838072"/>
                </a:lnTo>
                <a:lnTo>
                  <a:pt x="484631" y="838072"/>
                </a:lnTo>
                <a:lnTo>
                  <a:pt x="242315" y="1080515"/>
                </a:lnTo>
                <a:lnTo>
                  <a:pt x="0" y="838072"/>
                </a:lnTo>
                <a:close/>
              </a:path>
            </a:pathLst>
          </a:custGeom>
          <a:ln w="25146">
            <a:solidFill>
              <a:srgbClr val="AE7D00"/>
            </a:solidFill>
          </a:ln>
        </p:spPr>
        <p:txBody>
          <a:bodyPr wrap="square" lIns="0" tIns="0" rIns="0" bIns="0" rtlCol="0"/>
          <a:lstStyle/>
          <a:p>
            <a:endParaRPr/>
          </a:p>
        </p:txBody>
      </p:sp>
      <p:sp>
        <p:nvSpPr>
          <p:cNvPr id="30" name="object 30"/>
          <p:cNvSpPr/>
          <p:nvPr/>
        </p:nvSpPr>
        <p:spPr>
          <a:xfrm>
            <a:off x="3364991" y="92964"/>
            <a:ext cx="2823972" cy="1815845"/>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3408807" y="116967"/>
            <a:ext cx="2736341" cy="1728215"/>
          </a:xfrm>
          <a:prstGeom prst="rect">
            <a:avLst/>
          </a:prstGeom>
          <a:solidFill>
            <a:schemeClr val="accent6">
              <a:lumMod val="40000"/>
              <a:lumOff val="60000"/>
            </a:schemeClr>
          </a:solidFill>
        </p:spPr>
        <p:txBody>
          <a:bodyPr wrap="square" lIns="0" tIns="0" rIns="0" bIns="0" rtlCol="0"/>
          <a:lstStyle/>
          <a:p>
            <a:endParaRPr/>
          </a:p>
        </p:txBody>
      </p:sp>
      <p:sp>
        <p:nvSpPr>
          <p:cNvPr id="32" name="object 32"/>
          <p:cNvSpPr/>
          <p:nvPr/>
        </p:nvSpPr>
        <p:spPr>
          <a:xfrm>
            <a:off x="3408807" y="116967"/>
            <a:ext cx="2736850" cy="1728470"/>
          </a:xfrm>
          <a:custGeom>
            <a:avLst/>
            <a:gdLst/>
            <a:ahLst/>
            <a:cxnLst/>
            <a:rect l="l" t="t" r="r" b="b"/>
            <a:pathLst>
              <a:path w="2736850" h="1728470">
                <a:moveTo>
                  <a:pt x="0" y="288035"/>
                </a:moveTo>
                <a:lnTo>
                  <a:pt x="3768" y="241302"/>
                </a:lnTo>
                <a:lnTo>
                  <a:pt x="14679" y="196973"/>
                </a:lnTo>
                <a:lnTo>
                  <a:pt x="32140" y="155643"/>
                </a:lnTo>
                <a:lnTo>
                  <a:pt x="55558" y="117902"/>
                </a:lnTo>
                <a:lnTo>
                  <a:pt x="84343" y="84343"/>
                </a:lnTo>
                <a:lnTo>
                  <a:pt x="117902" y="55558"/>
                </a:lnTo>
                <a:lnTo>
                  <a:pt x="155643" y="32140"/>
                </a:lnTo>
                <a:lnTo>
                  <a:pt x="196973" y="14679"/>
                </a:lnTo>
                <a:lnTo>
                  <a:pt x="241302" y="3768"/>
                </a:lnTo>
                <a:lnTo>
                  <a:pt x="288035" y="0"/>
                </a:lnTo>
                <a:lnTo>
                  <a:pt x="2448305" y="0"/>
                </a:lnTo>
                <a:lnTo>
                  <a:pt x="2495039" y="3768"/>
                </a:lnTo>
                <a:lnTo>
                  <a:pt x="2539368" y="14679"/>
                </a:lnTo>
                <a:lnTo>
                  <a:pt x="2580698" y="32140"/>
                </a:lnTo>
                <a:lnTo>
                  <a:pt x="2618439" y="55558"/>
                </a:lnTo>
                <a:lnTo>
                  <a:pt x="2651998" y="84343"/>
                </a:lnTo>
                <a:lnTo>
                  <a:pt x="2680783" y="117902"/>
                </a:lnTo>
                <a:lnTo>
                  <a:pt x="2704201" y="155643"/>
                </a:lnTo>
                <a:lnTo>
                  <a:pt x="2721662" y="196973"/>
                </a:lnTo>
                <a:lnTo>
                  <a:pt x="2732573" y="241302"/>
                </a:lnTo>
                <a:lnTo>
                  <a:pt x="2736341" y="288035"/>
                </a:lnTo>
                <a:lnTo>
                  <a:pt x="2736341" y="1440179"/>
                </a:lnTo>
                <a:lnTo>
                  <a:pt x="2732573" y="1486913"/>
                </a:lnTo>
                <a:lnTo>
                  <a:pt x="2721662" y="1531242"/>
                </a:lnTo>
                <a:lnTo>
                  <a:pt x="2704201" y="1572572"/>
                </a:lnTo>
                <a:lnTo>
                  <a:pt x="2680783" y="1610313"/>
                </a:lnTo>
                <a:lnTo>
                  <a:pt x="2651998" y="1643872"/>
                </a:lnTo>
                <a:lnTo>
                  <a:pt x="2618439" y="1672657"/>
                </a:lnTo>
                <a:lnTo>
                  <a:pt x="2580698" y="1696075"/>
                </a:lnTo>
                <a:lnTo>
                  <a:pt x="2539368" y="1713536"/>
                </a:lnTo>
                <a:lnTo>
                  <a:pt x="2495039" y="1724447"/>
                </a:lnTo>
                <a:lnTo>
                  <a:pt x="2448305" y="1728215"/>
                </a:lnTo>
                <a:lnTo>
                  <a:pt x="288035" y="1728215"/>
                </a:lnTo>
                <a:lnTo>
                  <a:pt x="241302" y="1724447"/>
                </a:lnTo>
                <a:lnTo>
                  <a:pt x="196973" y="1713536"/>
                </a:lnTo>
                <a:lnTo>
                  <a:pt x="155643" y="1696075"/>
                </a:lnTo>
                <a:lnTo>
                  <a:pt x="117902" y="1672657"/>
                </a:lnTo>
                <a:lnTo>
                  <a:pt x="84343" y="1643872"/>
                </a:lnTo>
                <a:lnTo>
                  <a:pt x="55558" y="1610313"/>
                </a:lnTo>
                <a:lnTo>
                  <a:pt x="32140" y="1572572"/>
                </a:lnTo>
                <a:lnTo>
                  <a:pt x="14679" y="1531242"/>
                </a:lnTo>
                <a:lnTo>
                  <a:pt x="3768" y="1486913"/>
                </a:lnTo>
                <a:lnTo>
                  <a:pt x="0" y="1440179"/>
                </a:lnTo>
                <a:lnTo>
                  <a:pt x="0" y="288035"/>
                </a:lnTo>
                <a:close/>
              </a:path>
            </a:pathLst>
          </a:custGeom>
          <a:ln w="9906">
            <a:solidFill>
              <a:srgbClr val="5BB1C9"/>
            </a:solidFill>
          </a:ln>
        </p:spPr>
        <p:txBody>
          <a:bodyPr wrap="square" lIns="0" tIns="0" rIns="0" bIns="0" rtlCol="0"/>
          <a:lstStyle/>
          <a:p>
            <a:endParaRPr/>
          </a:p>
        </p:txBody>
      </p:sp>
      <p:sp>
        <p:nvSpPr>
          <p:cNvPr id="33" name="object 33"/>
          <p:cNvSpPr txBox="1">
            <a:spLocks noGrp="1"/>
          </p:cNvSpPr>
          <p:nvPr>
            <p:ph type="title"/>
          </p:nvPr>
        </p:nvSpPr>
        <p:spPr>
          <a:xfrm>
            <a:off x="3571747" y="566165"/>
            <a:ext cx="2411730" cy="788670"/>
          </a:xfrm>
          <a:prstGeom prst="rect">
            <a:avLst/>
          </a:prstGeom>
        </p:spPr>
        <p:txBody>
          <a:bodyPr vert="horz" wrap="square" lIns="0" tIns="13335" rIns="0" bIns="0" rtlCol="0">
            <a:spAutoFit/>
          </a:bodyPr>
          <a:lstStyle/>
          <a:p>
            <a:pPr marL="54610" marR="5080" indent="-41910">
              <a:lnSpc>
                <a:spcPct val="100000"/>
              </a:lnSpc>
              <a:spcBef>
                <a:spcPts val="105"/>
              </a:spcBef>
            </a:pPr>
            <a:r>
              <a:rPr sz="2500" b="0" spc="-265" dirty="0">
                <a:solidFill>
                  <a:srgbClr val="000000"/>
                </a:solidFill>
                <a:latin typeface="Arial"/>
                <a:cs typeface="Arial"/>
              </a:rPr>
              <a:t>En </a:t>
            </a:r>
            <a:r>
              <a:rPr sz="2500" b="0" spc="-215" dirty="0">
                <a:solidFill>
                  <a:srgbClr val="000000"/>
                </a:solidFill>
                <a:latin typeface="Arial"/>
                <a:cs typeface="Arial"/>
              </a:rPr>
              <a:t>se </a:t>
            </a:r>
            <a:r>
              <a:rPr sz="2500" b="0" spc="-60" dirty="0">
                <a:solidFill>
                  <a:srgbClr val="000000"/>
                </a:solidFill>
                <a:latin typeface="Arial"/>
                <a:cs typeface="Arial"/>
              </a:rPr>
              <a:t>remémorant  </a:t>
            </a:r>
            <a:r>
              <a:rPr sz="2500" b="0" spc="-5" dirty="0">
                <a:solidFill>
                  <a:srgbClr val="000000"/>
                </a:solidFill>
                <a:latin typeface="Arial"/>
                <a:cs typeface="Arial"/>
              </a:rPr>
              <a:t>et </a:t>
            </a:r>
            <a:r>
              <a:rPr sz="2500" b="0" spc="-114" dirty="0">
                <a:solidFill>
                  <a:srgbClr val="000000"/>
                </a:solidFill>
                <a:latin typeface="Arial"/>
                <a:cs typeface="Arial"/>
              </a:rPr>
              <a:t>en</a:t>
            </a:r>
            <a:r>
              <a:rPr sz="2500" b="0" spc="-300" dirty="0">
                <a:solidFill>
                  <a:srgbClr val="000000"/>
                </a:solidFill>
                <a:latin typeface="Arial"/>
                <a:cs typeface="Arial"/>
              </a:rPr>
              <a:t> </a:t>
            </a:r>
            <a:r>
              <a:rPr sz="2500" b="0" spc="-75" dirty="0">
                <a:solidFill>
                  <a:srgbClr val="000000"/>
                </a:solidFill>
                <a:latin typeface="Arial"/>
                <a:cs typeface="Arial"/>
              </a:rPr>
              <a:t>mémorisant</a:t>
            </a:r>
            <a:endParaRPr sz="2500" dirty="0">
              <a:latin typeface="Arial"/>
              <a:cs typeface="Arial"/>
            </a:endParaRPr>
          </a:p>
        </p:txBody>
      </p:sp>
      <p:sp>
        <p:nvSpPr>
          <p:cNvPr id="34" name="object 34"/>
          <p:cNvSpPr/>
          <p:nvPr/>
        </p:nvSpPr>
        <p:spPr>
          <a:xfrm>
            <a:off x="4639817" y="1847088"/>
            <a:ext cx="114300" cy="576580"/>
          </a:xfrm>
          <a:custGeom>
            <a:avLst/>
            <a:gdLst/>
            <a:ahLst/>
            <a:cxnLst/>
            <a:rect l="l" t="t" r="r" b="b"/>
            <a:pathLst>
              <a:path w="114300" h="576580">
                <a:moveTo>
                  <a:pt x="76200" y="95250"/>
                </a:moveTo>
                <a:lnTo>
                  <a:pt x="38100" y="95250"/>
                </a:lnTo>
                <a:lnTo>
                  <a:pt x="38100" y="576072"/>
                </a:lnTo>
                <a:lnTo>
                  <a:pt x="76200" y="576072"/>
                </a:lnTo>
                <a:lnTo>
                  <a:pt x="76200" y="95250"/>
                </a:lnTo>
                <a:close/>
              </a:path>
              <a:path w="114300" h="576580">
                <a:moveTo>
                  <a:pt x="57150" y="0"/>
                </a:moveTo>
                <a:lnTo>
                  <a:pt x="0" y="114300"/>
                </a:lnTo>
                <a:lnTo>
                  <a:pt x="38100" y="114300"/>
                </a:lnTo>
                <a:lnTo>
                  <a:pt x="38100" y="95250"/>
                </a:lnTo>
                <a:lnTo>
                  <a:pt x="104775" y="95250"/>
                </a:lnTo>
                <a:lnTo>
                  <a:pt x="57150" y="0"/>
                </a:lnTo>
                <a:close/>
              </a:path>
              <a:path w="114300" h="576580">
                <a:moveTo>
                  <a:pt x="104775" y="95250"/>
                </a:moveTo>
                <a:lnTo>
                  <a:pt x="76200" y="95250"/>
                </a:lnTo>
                <a:lnTo>
                  <a:pt x="76200" y="114300"/>
                </a:lnTo>
                <a:lnTo>
                  <a:pt x="114300" y="114300"/>
                </a:lnTo>
                <a:lnTo>
                  <a:pt x="104775" y="95250"/>
                </a:lnTo>
                <a:close/>
              </a:path>
            </a:pathLst>
          </a:custGeom>
          <a:solidFill>
            <a:srgbClr val="EAA900"/>
          </a:solidFill>
        </p:spPr>
        <p:txBody>
          <a:bodyPr wrap="square" lIns="0" tIns="0" rIns="0" bIns="0" rtlCol="0"/>
          <a:lstStyle/>
          <a:p>
            <a:endParaRPr/>
          </a:p>
        </p:txBody>
      </p:sp>
      <p:sp>
        <p:nvSpPr>
          <p:cNvPr id="35" name="object 35"/>
          <p:cNvSpPr txBox="1"/>
          <p:nvPr/>
        </p:nvSpPr>
        <p:spPr>
          <a:xfrm>
            <a:off x="3750563" y="6550278"/>
            <a:ext cx="6662420" cy="141064"/>
          </a:xfrm>
          <a:prstGeom prst="rect">
            <a:avLst/>
          </a:prstGeom>
        </p:spPr>
        <p:txBody>
          <a:bodyPr vert="horz" wrap="square" lIns="0" tIns="0" rIns="0" bIns="0" rtlCol="0">
            <a:spAutoFit/>
          </a:bodyPr>
          <a:lstStyle/>
          <a:p>
            <a:pPr marL="12700">
              <a:lnSpc>
                <a:spcPts val="1050"/>
              </a:lnSpc>
            </a:pPr>
            <a:r>
              <a:rPr sz="1000" spc="-60" dirty="0">
                <a:solidFill>
                  <a:srgbClr val="878787"/>
                </a:solidFill>
                <a:latin typeface="Arial"/>
                <a:cs typeface="Arial"/>
              </a:rPr>
              <a:t>Pôle </a:t>
            </a:r>
            <a:r>
              <a:rPr sz="1000" spc="-25" dirty="0" err="1">
                <a:solidFill>
                  <a:srgbClr val="878787"/>
                </a:solidFill>
                <a:latin typeface="Arial"/>
                <a:cs typeface="Arial"/>
              </a:rPr>
              <a:t>maternelle</a:t>
            </a:r>
            <a:r>
              <a:rPr sz="1000" spc="-25" dirty="0">
                <a:solidFill>
                  <a:srgbClr val="878787"/>
                </a:solidFill>
                <a:latin typeface="Arial"/>
                <a:cs typeface="Arial"/>
              </a:rPr>
              <a:t> </a:t>
            </a:r>
            <a:r>
              <a:rPr lang="fr-FR" sz="1000" spc="-40" dirty="0" smtClean="0">
                <a:solidFill>
                  <a:srgbClr val="878787"/>
                </a:solidFill>
                <a:latin typeface="Arial"/>
                <a:cs typeface="Arial"/>
              </a:rPr>
              <a:t>DAPE Polynésie française</a:t>
            </a:r>
            <a:endParaRPr sz="10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52800" y="4114800"/>
            <a:ext cx="2971801" cy="751488"/>
          </a:xfrm>
          <a:prstGeom prst="rect">
            <a:avLst/>
          </a:prstGeom>
        </p:spPr>
        <p:txBody>
          <a:bodyPr vert="horz" wrap="square" lIns="0" tIns="12700" rIns="0" bIns="0" rtlCol="0">
            <a:spAutoFit/>
          </a:bodyPr>
          <a:lstStyle/>
          <a:p>
            <a:pPr marL="12700">
              <a:lnSpc>
                <a:spcPct val="100000"/>
              </a:lnSpc>
              <a:spcBef>
                <a:spcPts val="100"/>
              </a:spcBef>
            </a:pPr>
            <a:r>
              <a:rPr sz="4800" b="1" spc="-370" dirty="0">
                <a:latin typeface="Arial"/>
                <a:cs typeface="Arial"/>
              </a:rPr>
              <a:t>Des</a:t>
            </a:r>
            <a:r>
              <a:rPr sz="4800" b="1" spc="-260" dirty="0">
                <a:latin typeface="Arial"/>
                <a:cs typeface="Arial"/>
              </a:rPr>
              <a:t> </a:t>
            </a:r>
            <a:r>
              <a:rPr sz="4800" b="1" spc="-215" dirty="0">
                <a:latin typeface="Arial"/>
                <a:cs typeface="Arial"/>
              </a:rPr>
              <a:t>outils</a:t>
            </a:r>
            <a:endParaRPr sz="4800" dirty="0">
              <a:latin typeface="Arial"/>
              <a:cs typeface="Arial"/>
            </a:endParaRPr>
          </a:p>
        </p:txBody>
      </p:sp>
      <p:sp>
        <p:nvSpPr>
          <p:cNvPr id="4" name="object 4"/>
          <p:cNvSpPr txBox="1"/>
          <p:nvPr/>
        </p:nvSpPr>
        <p:spPr>
          <a:xfrm>
            <a:off x="3512036" y="6553200"/>
            <a:ext cx="6662420" cy="141064"/>
          </a:xfrm>
          <a:prstGeom prst="rect">
            <a:avLst/>
          </a:prstGeom>
        </p:spPr>
        <p:txBody>
          <a:bodyPr vert="horz" wrap="square" lIns="0" tIns="0" rIns="0" bIns="0" rtlCol="0">
            <a:spAutoFit/>
          </a:bodyPr>
          <a:lstStyle/>
          <a:p>
            <a:pPr marL="12700">
              <a:lnSpc>
                <a:spcPts val="1050"/>
              </a:lnSpc>
            </a:pPr>
            <a:r>
              <a:rPr sz="1000" spc="-60" dirty="0">
                <a:solidFill>
                  <a:srgbClr val="878787"/>
                </a:solidFill>
                <a:latin typeface="Arial"/>
                <a:cs typeface="Arial"/>
              </a:rPr>
              <a:t>Pôle </a:t>
            </a:r>
            <a:r>
              <a:rPr sz="1000" spc="-25" dirty="0" err="1">
                <a:solidFill>
                  <a:srgbClr val="878787"/>
                </a:solidFill>
                <a:latin typeface="Arial"/>
                <a:cs typeface="Arial"/>
              </a:rPr>
              <a:t>maternelle</a:t>
            </a:r>
            <a:r>
              <a:rPr sz="1000" spc="-25" dirty="0">
                <a:solidFill>
                  <a:srgbClr val="878787"/>
                </a:solidFill>
                <a:latin typeface="Arial"/>
                <a:cs typeface="Arial"/>
              </a:rPr>
              <a:t> </a:t>
            </a:r>
            <a:r>
              <a:rPr lang="fr-FR" sz="1000" spc="-40" dirty="0" smtClean="0">
                <a:solidFill>
                  <a:srgbClr val="878787"/>
                </a:solidFill>
                <a:latin typeface="Arial"/>
                <a:cs typeface="Arial"/>
              </a:rPr>
              <a:t>DAPE Polynésie française</a:t>
            </a:r>
            <a:endParaRPr sz="1000" dirty="0">
              <a:latin typeface="Arial"/>
              <a:cs typeface="Arial"/>
            </a:endParaRPr>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3000" y="838200"/>
            <a:ext cx="6873282" cy="45385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3539" y="563880"/>
            <a:ext cx="5836920" cy="513080"/>
          </a:xfrm>
          <a:prstGeom prst="rect">
            <a:avLst/>
          </a:prstGeom>
        </p:spPr>
        <p:txBody>
          <a:bodyPr vert="horz" wrap="square" lIns="0" tIns="12065" rIns="0" bIns="0" rtlCol="0">
            <a:spAutoFit/>
          </a:bodyPr>
          <a:lstStyle/>
          <a:p>
            <a:pPr marL="12700">
              <a:lnSpc>
                <a:spcPct val="100000"/>
              </a:lnSpc>
              <a:spcBef>
                <a:spcPts val="95"/>
              </a:spcBef>
            </a:pPr>
            <a:r>
              <a:rPr sz="3200" b="0" spc="-80" dirty="0">
                <a:latin typeface="Arial"/>
                <a:cs typeface="Arial"/>
              </a:rPr>
              <a:t>Différents </a:t>
            </a:r>
            <a:r>
              <a:rPr sz="3200" b="0" spc="-125" dirty="0">
                <a:latin typeface="Arial"/>
                <a:cs typeface="Arial"/>
              </a:rPr>
              <a:t>types </a:t>
            </a:r>
            <a:r>
              <a:rPr sz="3200" b="0" spc="-145" dirty="0">
                <a:latin typeface="Arial"/>
                <a:cs typeface="Arial"/>
              </a:rPr>
              <a:t>de</a:t>
            </a:r>
            <a:r>
              <a:rPr sz="3200" b="0" spc="-305" dirty="0">
                <a:latin typeface="Arial"/>
                <a:cs typeface="Arial"/>
              </a:rPr>
              <a:t> </a:t>
            </a:r>
            <a:r>
              <a:rPr sz="3200" b="0" spc="-125" dirty="0">
                <a:latin typeface="Arial"/>
                <a:cs typeface="Arial"/>
              </a:rPr>
              <a:t>remplacements</a:t>
            </a:r>
            <a:endParaRPr sz="3200">
              <a:latin typeface="Arial"/>
              <a:cs typeface="Arial"/>
            </a:endParaRPr>
          </a:p>
        </p:txBody>
      </p:sp>
      <p:sp>
        <p:nvSpPr>
          <p:cNvPr id="3" name="object 3"/>
          <p:cNvSpPr/>
          <p:nvPr/>
        </p:nvSpPr>
        <p:spPr>
          <a:xfrm>
            <a:off x="384047" y="1905000"/>
            <a:ext cx="2513266" cy="2362200"/>
          </a:xfrm>
          <a:custGeom>
            <a:avLst/>
            <a:gdLst/>
            <a:ahLst/>
            <a:cxnLst/>
            <a:rect l="l" t="t" r="r" b="b"/>
            <a:pathLst>
              <a:path w="2571750" h="1543050">
                <a:moveTo>
                  <a:pt x="2417445" y="0"/>
                </a:moveTo>
                <a:lnTo>
                  <a:pt x="154305" y="0"/>
                </a:lnTo>
                <a:lnTo>
                  <a:pt x="105533" y="7866"/>
                </a:lnTo>
                <a:lnTo>
                  <a:pt x="63175" y="29772"/>
                </a:lnTo>
                <a:lnTo>
                  <a:pt x="29772" y="63175"/>
                </a:lnTo>
                <a:lnTo>
                  <a:pt x="7866" y="105533"/>
                </a:lnTo>
                <a:lnTo>
                  <a:pt x="0" y="154304"/>
                </a:lnTo>
                <a:lnTo>
                  <a:pt x="0" y="1388744"/>
                </a:lnTo>
                <a:lnTo>
                  <a:pt x="7866" y="1437516"/>
                </a:lnTo>
                <a:lnTo>
                  <a:pt x="29772" y="1479874"/>
                </a:lnTo>
                <a:lnTo>
                  <a:pt x="63175" y="1513277"/>
                </a:lnTo>
                <a:lnTo>
                  <a:pt x="105533" y="1535183"/>
                </a:lnTo>
                <a:lnTo>
                  <a:pt x="154305" y="1543050"/>
                </a:lnTo>
                <a:lnTo>
                  <a:pt x="2417445" y="1543050"/>
                </a:lnTo>
                <a:lnTo>
                  <a:pt x="2466216" y="1535183"/>
                </a:lnTo>
                <a:lnTo>
                  <a:pt x="2508574" y="1513277"/>
                </a:lnTo>
                <a:lnTo>
                  <a:pt x="2541977" y="1479874"/>
                </a:lnTo>
                <a:lnTo>
                  <a:pt x="2563883" y="1437516"/>
                </a:lnTo>
                <a:lnTo>
                  <a:pt x="2571750" y="1388744"/>
                </a:lnTo>
                <a:lnTo>
                  <a:pt x="2571750" y="154304"/>
                </a:lnTo>
                <a:lnTo>
                  <a:pt x="2563883" y="105533"/>
                </a:lnTo>
                <a:lnTo>
                  <a:pt x="2541977" y="63175"/>
                </a:lnTo>
                <a:lnTo>
                  <a:pt x="2508574" y="29772"/>
                </a:lnTo>
                <a:lnTo>
                  <a:pt x="2466216" y="7866"/>
                </a:lnTo>
                <a:lnTo>
                  <a:pt x="2417445" y="0"/>
                </a:lnTo>
                <a:close/>
              </a:path>
            </a:pathLst>
          </a:custGeom>
          <a:solidFill>
            <a:schemeClr val="accent4">
              <a:lumMod val="20000"/>
              <a:lumOff val="80000"/>
            </a:schemeClr>
          </a:solidFill>
        </p:spPr>
        <p:txBody>
          <a:bodyPr wrap="square" lIns="0" tIns="0" rIns="0" bIns="0" rtlCol="0"/>
          <a:lstStyle/>
          <a:p>
            <a:endParaRPr/>
          </a:p>
        </p:txBody>
      </p:sp>
      <p:sp>
        <p:nvSpPr>
          <p:cNvPr id="4" name="object 4"/>
          <p:cNvSpPr/>
          <p:nvPr/>
        </p:nvSpPr>
        <p:spPr>
          <a:xfrm>
            <a:off x="384047" y="1905000"/>
            <a:ext cx="2513265" cy="2362200"/>
          </a:xfrm>
          <a:custGeom>
            <a:avLst/>
            <a:gdLst/>
            <a:ahLst/>
            <a:cxnLst/>
            <a:rect l="l" t="t" r="r" b="b"/>
            <a:pathLst>
              <a:path w="2571750" h="1543050">
                <a:moveTo>
                  <a:pt x="0" y="154304"/>
                </a:moveTo>
                <a:lnTo>
                  <a:pt x="7866" y="105533"/>
                </a:lnTo>
                <a:lnTo>
                  <a:pt x="29772" y="63175"/>
                </a:lnTo>
                <a:lnTo>
                  <a:pt x="63175" y="29772"/>
                </a:lnTo>
                <a:lnTo>
                  <a:pt x="105533" y="7866"/>
                </a:lnTo>
                <a:lnTo>
                  <a:pt x="154305" y="0"/>
                </a:lnTo>
                <a:lnTo>
                  <a:pt x="2417445" y="0"/>
                </a:lnTo>
                <a:lnTo>
                  <a:pt x="2466216" y="7866"/>
                </a:lnTo>
                <a:lnTo>
                  <a:pt x="2508574" y="29772"/>
                </a:lnTo>
                <a:lnTo>
                  <a:pt x="2541977" y="63175"/>
                </a:lnTo>
                <a:lnTo>
                  <a:pt x="2563883" y="105533"/>
                </a:lnTo>
                <a:lnTo>
                  <a:pt x="2571750" y="154304"/>
                </a:lnTo>
                <a:lnTo>
                  <a:pt x="2571750" y="1388744"/>
                </a:lnTo>
                <a:lnTo>
                  <a:pt x="2563883" y="1437516"/>
                </a:lnTo>
                <a:lnTo>
                  <a:pt x="2541977" y="1479874"/>
                </a:lnTo>
                <a:lnTo>
                  <a:pt x="2508574" y="1513277"/>
                </a:lnTo>
                <a:lnTo>
                  <a:pt x="2466216" y="1535183"/>
                </a:lnTo>
                <a:lnTo>
                  <a:pt x="2417445" y="1543050"/>
                </a:lnTo>
                <a:lnTo>
                  <a:pt x="154305" y="1543050"/>
                </a:lnTo>
                <a:lnTo>
                  <a:pt x="105533" y="1535183"/>
                </a:lnTo>
                <a:lnTo>
                  <a:pt x="63175" y="1513277"/>
                </a:lnTo>
                <a:lnTo>
                  <a:pt x="29772" y="1479874"/>
                </a:lnTo>
                <a:lnTo>
                  <a:pt x="7866" y="1437516"/>
                </a:lnTo>
                <a:lnTo>
                  <a:pt x="0" y="1388744"/>
                </a:lnTo>
                <a:lnTo>
                  <a:pt x="0" y="154304"/>
                </a:lnTo>
                <a:close/>
              </a:path>
            </a:pathLst>
          </a:custGeom>
          <a:ln w="6096">
            <a:solidFill>
              <a:srgbClr val="000000"/>
            </a:solidFill>
          </a:ln>
        </p:spPr>
        <p:txBody>
          <a:bodyPr wrap="square" lIns="0" tIns="0" rIns="0" bIns="0" rtlCol="0"/>
          <a:lstStyle/>
          <a:p>
            <a:endParaRPr/>
          </a:p>
        </p:txBody>
      </p:sp>
      <p:sp>
        <p:nvSpPr>
          <p:cNvPr id="5" name="object 5"/>
          <p:cNvSpPr txBox="1"/>
          <p:nvPr/>
        </p:nvSpPr>
        <p:spPr>
          <a:xfrm>
            <a:off x="609601" y="2212594"/>
            <a:ext cx="2209800" cy="1859483"/>
          </a:xfrm>
          <a:prstGeom prst="rect">
            <a:avLst/>
          </a:prstGeom>
        </p:spPr>
        <p:txBody>
          <a:bodyPr vert="horz" wrap="square" lIns="0" tIns="12700" rIns="0" bIns="0" rtlCol="0">
            <a:spAutoFit/>
          </a:bodyPr>
          <a:lstStyle/>
          <a:p>
            <a:pPr marL="12700" marR="5080" algn="ctr">
              <a:lnSpc>
                <a:spcPct val="100000"/>
              </a:lnSpc>
              <a:spcBef>
                <a:spcPts val="100"/>
              </a:spcBef>
            </a:pPr>
            <a:r>
              <a:rPr sz="2400" spc="-110" dirty="0" err="1">
                <a:latin typeface="Arial"/>
                <a:cs typeface="Arial"/>
              </a:rPr>
              <a:t>Remplacement</a:t>
            </a:r>
            <a:r>
              <a:rPr sz="2400" spc="-110" dirty="0">
                <a:latin typeface="Arial"/>
                <a:cs typeface="Arial"/>
              </a:rPr>
              <a:t>  </a:t>
            </a:r>
            <a:endParaRPr sz="2400" dirty="0">
              <a:latin typeface="Arial"/>
              <a:cs typeface="Arial"/>
            </a:endParaRPr>
          </a:p>
          <a:p>
            <a:pPr marL="67945" algn="ctr">
              <a:lnSpc>
                <a:spcPct val="100000"/>
              </a:lnSpc>
            </a:pPr>
            <a:r>
              <a:rPr lang="fr-FR" sz="2400" spc="-120" dirty="0">
                <a:latin typeface="Arial"/>
                <a:cs typeface="Arial"/>
              </a:rPr>
              <a:t>d</a:t>
            </a:r>
            <a:r>
              <a:rPr lang="fr-FR" sz="2400" spc="-120" dirty="0" smtClean="0">
                <a:latin typeface="Arial"/>
                <a:cs typeface="Arial"/>
              </a:rPr>
              <a:t>e</a:t>
            </a:r>
          </a:p>
          <a:p>
            <a:pPr marL="67945" algn="ctr">
              <a:lnSpc>
                <a:spcPct val="100000"/>
              </a:lnSpc>
            </a:pPr>
            <a:endParaRPr lang="fr-FR" sz="2400" spc="-120" dirty="0" smtClean="0">
              <a:latin typeface="Arial"/>
              <a:cs typeface="Arial"/>
            </a:endParaRPr>
          </a:p>
          <a:p>
            <a:pPr marL="67945" algn="ctr">
              <a:lnSpc>
                <a:spcPct val="100000"/>
              </a:lnSpc>
            </a:pPr>
            <a:r>
              <a:rPr sz="2400" spc="-120" dirty="0" smtClean="0">
                <a:latin typeface="Arial"/>
                <a:cs typeface="Arial"/>
              </a:rPr>
              <a:t>1 </a:t>
            </a:r>
            <a:r>
              <a:rPr sz="2400" spc="-190" dirty="0">
                <a:latin typeface="Arial"/>
                <a:cs typeface="Arial"/>
              </a:rPr>
              <a:t>à </a:t>
            </a:r>
            <a:r>
              <a:rPr sz="2400" spc="-120" dirty="0">
                <a:latin typeface="Arial"/>
                <a:cs typeface="Arial"/>
              </a:rPr>
              <a:t>3</a:t>
            </a:r>
            <a:r>
              <a:rPr sz="2400" spc="-125" dirty="0">
                <a:latin typeface="Arial"/>
                <a:cs typeface="Arial"/>
              </a:rPr>
              <a:t> </a:t>
            </a:r>
            <a:r>
              <a:rPr sz="2400" spc="-75" dirty="0" err="1" smtClean="0">
                <a:latin typeface="Arial"/>
                <a:cs typeface="Arial"/>
              </a:rPr>
              <a:t>jours</a:t>
            </a:r>
            <a:endParaRPr lang="fr-FR" sz="2400" spc="-75" dirty="0" smtClean="0">
              <a:latin typeface="Arial"/>
              <a:cs typeface="Arial"/>
            </a:endParaRPr>
          </a:p>
          <a:p>
            <a:pPr marL="67945" algn="ctr">
              <a:lnSpc>
                <a:spcPct val="100000"/>
              </a:lnSpc>
            </a:pPr>
            <a:endParaRPr lang="fr-FR" sz="2400" spc="-75" dirty="0">
              <a:latin typeface="Arial"/>
              <a:cs typeface="Arial"/>
            </a:endParaRPr>
          </a:p>
        </p:txBody>
      </p:sp>
      <p:sp>
        <p:nvSpPr>
          <p:cNvPr id="10" name="object 10"/>
          <p:cNvSpPr/>
          <p:nvPr/>
        </p:nvSpPr>
        <p:spPr>
          <a:xfrm>
            <a:off x="6080378" y="1905000"/>
            <a:ext cx="2571750" cy="2362199"/>
          </a:xfrm>
          <a:custGeom>
            <a:avLst/>
            <a:gdLst/>
            <a:ahLst/>
            <a:cxnLst/>
            <a:rect l="l" t="t" r="r" b="b"/>
            <a:pathLst>
              <a:path w="2571750" h="1543050">
                <a:moveTo>
                  <a:pt x="2417445" y="0"/>
                </a:moveTo>
                <a:lnTo>
                  <a:pt x="154305" y="0"/>
                </a:lnTo>
                <a:lnTo>
                  <a:pt x="105533" y="7866"/>
                </a:lnTo>
                <a:lnTo>
                  <a:pt x="63175" y="29772"/>
                </a:lnTo>
                <a:lnTo>
                  <a:pt x="29772" y="63175"/>
                </a:lnTo>
                <a:lnTo>
                  <a:pt x="7866" y="105533"/>
                </a:lnTo>
                <a:lnTo>
                  <a:pt x="0" y="154305"/>
                </a:lnTo>
                <a:lnTo>
                  <a:pt x="0" y="1388745"/>
                </a:lnTo>
                <a:lnTo>
                  <a:pt x="7866" y="1437516"/>
                </a:lnTo>
                <a:lnTo>
                  <a:pt x="29772" y="1479874"/>
                </a:lnTo>
                <a:lnTo>
                  <a:pt x="63175" y="1513277"/>
                </a:lnTo>
                <a:lnTo>
                  <a:pt x="105533" y="1535183"/>
                </a:lnTo>
                <a:lnTo>
                  <a:pt x="154305" y="1543050"/>
                </a:lnTo>
                <a:lnTo>
                  <a:pt x="2417445" y="1543050"/>
                </a:lnTo>
                <a:lnTo>
                  <a:pt x="2466216" y="1535183"/>
                </a:lnTo>
                <a:lnTo>
                  <a:pt x="2508574" y="1513277"/>
                </a:lnTo>
                <a:lnTo>
                  <a:pt x="2541977" y="1479874"/>
                </a:lnTo>
                <a:lnTo>
                  <a:pt x="2563883" y="1437516"/>
                </a:lnTo>
                <a:lnTo>
                  <a:pt x="2571750" y="1388745"/>
                </a:lnTo>
                <a:lnTo>
                  <a:pt x="2571750" y="154305"/>
                </a:lnTo>
                <a:lnTo>
                  <a:pt x="2563883" y="105533"/>
                </a:lnTo>
                <a:lnTo>
                  <a:pt x="2541977" y="63175"/>
                </a:lnTo>
                <a:lnTo>
                  <a:pt x="2508574" y="29772"/>
                </a:lnTo>
                <a:lnTo>
                  <a:pt x="2466216" y="7866"/>
                </a:lnTo>
                <a:lnTo>
                  <a:pt x="2417445" y="0"/>
                </a:lnTo>
                <a:close/>
              </a:path>
            </a:pathLst>
          </a:custGeom>
          <a:solidFill>
            <a:schemeClr val="accent6">
              <a:lumMod val="20000"/>
              <a:lumOff val="80000"/>
            </a:schemeClr>
          </a:solidFill>
          <a:ln>
            <a:solidFill>
              <a:schemeClr val="tx1"/>
            </a:solidFill>
          </a:ln>
        </p:spPr>
        <p:txBody>
          <a:bodyPr wrap="square" lIns="0" tIns="0" rIns="0" bIns="0" rtlCol="0"/>
          <a:lstStyle/>
          <a:p>
            <a:endParaRPr/>
          </a:p>
        </p:txBody>
      </p:sp>
      <p:sp>
        <p:nvSpPr>
          <p:cNvPr id="11" name="object 11"/>
          <p:cNvSpPr txBox="1"/>
          <p:nvPr/>
        </p:nvSpPr>
        <p:spPr>
          <a:xfrm>
            <a:off x="6247638" y="2029714"/>
            <a:ext cx="2404490" cy="1713290"/>
          </a:xfrm>
          <a:prstGeom prst="rect">
            <a:avLst/>
          </a:prstGeom>
        </p:spPr>
        <p:txBody>
          <a:bodyPr vert="horz" wrap="square" lIns="0" tIns="12700" rIns="0" bIns="0" rtlCol="0">
            <a:spAutoFit/>
          </a:bodyPr>
          <a:lstStyle/>
          <a:p>
            <a:pPr marL="180975" marR="172720" algn="ctr">
              <a:lnSpc>
                <a:spcPct val="100000"/>
              </a:lnSpc>
              <a:spcBef>
                <a:spcPts val="100"/>
              </a:spcBef>
            </a:pPr>
            <a:r>
              <a:rPr sz="2800" spc="-110" dirty="0" err="1" smtClean="0">
                <a:latin typeface="Arial"/>
                <a:cs typeface="Arial"/>
              </a:rPr>
              <a:t>R</a:t>
            </a:r>
            <a:r>
              <a:rPr sz="2400" spc="-110" dirty="0" err="1" smtClean="0">
                <a:latin typeface="Arial"/>
                <a:cs typeface="Arial"/>
              </a:rPr>
              <a:t>emplacemen</a:t>
            </a:r>
            <a:r>
              <a:rPr lang="fr-FR" sz="2400" spc="-110" dirty="0" smtClean="0">
                <a:latin typeface="Arial"/>
                <a:cs typeface="Arial"/>
              </a:rPr>
              <a:t>t</a:t>
            </a:r>
          </a:p>
          <a:p>
            <a:pPr marL="180975" marR="172720" algn="ctr">
              <a:lnSpc>
                <a:spcPct val="100000"/>
              </a:lnSpc>
              <a:spcBef>
                <a:spcPts val="100"/>
              </a:spcBef>
            </a:pPr>
            <a:r>
              <a:rPr lang="fr-FR" sz="2400" spc="-110" dirty="0" smtClean="0">
                <a:latin typeface="Arial"/>
                <a:cs typeface="Arial"/>
              </a:rPr>
              <a:t>de</a:t>
            </a:r>
          </a:p>
          <a:p>
            <a:pPr marL="180975" marR="172720" algn="ctr">
              <a:lnSpc>
                <a:spcPct val="100000"/>
              </a:lnSpc>
              <a:spcBef>
                <a:spcPts val="100"/>
              </a:spcBef>
            </a:pPr>
            <a:endParaRPr lang="fr-FR" sz="3200" spc="-110" dirty="0" smtClean="0">
              <a:latin typeface="Arial"/>
              <a:cs typeface="Arial"/>
            </a:endParaRPr>
          </a:p>
          <a:p>
            <a:pPr marL="180975" marR="172720" algn="ctr">
              <a:lnSpc>
                <a:spcPct val="100000"/>
              </a:lnSpc>
              <a:spcBef>
                <a:spcPts val="100"/>
              </a:spcBef>
            </a:pPr>
            <a:r>
              <a:rPr lang="fr-FR" sz="2400" dirty="0" smtClean="0">
                <a:latin typeface="Arial"/>
                <a:cs typeface="Arial"/>
              </a:rPr>
              <a:t>1 mois et plus</a:t>
            </a:r>
            <a:endParaRPr sz="2400" dirty="0">
              <a:latin typeface="Arial"/>
              <a:cs typeface="Arial"/>
            </a:endParaRPr>
          </a:p>
        </p:txBody>
      </p:sp>
      <p:sp>
        <p:nvSpPr>
          <p:cNvPr id="13" name="object 13"/>
          <p:cNvSpPr/>
          <p:nvPr/>
        </p:nvSpPr>
        <p:spPr>
          <a:xfrm>
            <a:off x="3285682" y="1905000"/>
            <a:ext cx="2401190" cy="2362200"/>
          </a:xfrm>
          <a:custGeom>
            <a:avLst/>
            <a:gdLst/>
            <a:ahLst/>
            <a:cxnLst/>
            <a:rect l="l" t="t" r="r" b="b"/>
            <a:pathLst>
              <a:path w="2571750" h="1543050">
                <a:moveTo>
                  <a:pt x="2417445" y="0"/>
                </a:moveTo>
                <a:lnTo>
                  <a:pt x="154305" y="0"/>
                </a:lnTo>
                <a:lnTo>
                  <a:pt x="105533" y="7866"/>
                </a:lnTo>
                <a:lnTo>
                  <a:pt x="63175" y="29772"/>
                </a:lnTo>
                <a:lnTo>
                  <a:pt x="29772" y="63175"/>
                </a:lnTo>
                <a:lnTo>
                  <a:pt x="7866" y="105533"/>
                </a:lnTo>
                <a:lnTo>
                  <a:pt x="0" y="154305"/>
                </a:lnTo>
                <a:lnTo>
                  <a:pt x="0" y="1388745"/>
                </a:lnTo>
                <a:lnTo>
                  <a:pt x="7866" y="1437516"/>
                </a:lnTo>
                <a:lnTo>
                  <a:pt x="29772" y="1479874"/>
                </a:lnTo>
                <a:lnTo>
                  <a:pt x="63175" y="1513277"/>
                </a:lnTo>
                <a:lnTo>
                  <a:pt x="105533" y="1535183"/>
                </a:lnTo>
                <a:lnTo>
                  <a:pt x="154305" y="1543050"/>
                </a:lnTo>
                <a:lnTo>
                  <a:pt x="2417445" y="1543050"/>
                </a:lnTo>
                <a:lnTo>
                  <a:pt x="2466216" y="1535183"/>
                </a:lnTo>
                <a:lnTo>
                  <a:pt x="2508574" y="1513277"/>
                </a:lnTo>
                <a:lnTo>
                  <a:pt x="2541977" y="1479874"/>
                </a:lnTo>
                <a:lnTo>
                  <a:pt x="2563883" y="1437516"/>
                </a:lnTo>
                <a:lnTo>
                  <a:pt x="2571750" y="1388745"/>
                </a:lnTo>
                <a:lnTo>
                  <a:pt x="2571750" y="154305"/>
                </a:lnTo>
                <a:lnTo>
                  <a:pt x="2563883" y="105533"/>
                </a:lnTo>
                <a:lnTo>
                  <a:pt x="2541977" y="63175"/>
                </a:lnTo>
                <a:lnTo>
                  <a:pt x="2508574" y="29772"/>
                </a:lnTo>
                <a:lnTo>
                  <a:pt x="2466216" y="7866"/>
                </a:lnTo>
                <a:lnTo>
                  <a:pt x="2417445" y="0"/>
                </a:lnTo>
                <a:close/>
              </a:path>
            </a:pathLst>
          </a:custGeom>
          <a:solidFill>
            <a:schemeClr val="accent5">
              <a:lumMod val="20000"/>
              <a:lumOff val="80000"/>
            </a:schemeClr>
          </a:solidFill>
          <a:ln>
            <a:solidFill>
              <a:schemeClr val="tx1"/>
            </a:solidFill>
          </a:ln>
        </p:spPr>
        <p:txBody>
          <a:bodyPr wrap="square" lIns="0" tIns="0" rIns="0" bIns="0" rtlCol="0"/>
          <a:lstStyle/>
          <a:p>
            <a:endParaRPr/>
          </a:p>
        </p:txBody>
      </p:sp>
      <p:sp>
        <p:nvSpPr>
          <p:cNvPr id="31" name="object 31"/>
          <p:cNvSpPr txBox="1"/>
          <p:nvPr/>
        </p:nvSpPr>
        <p:spPr>
          <a:xfrm>
            <a:off x="3294149" y="6403290"/>
            <a:ext cx="6662420" cy="141064"/>
          </a:xfrm>
          <a:prstGeom prst="rect">
            <a:avLst/>
          </a:prstGeom>
        </p:spPr>
        <p:txBody>
          <a:bodyPr vert="horz" wrap="square" lIns="0" tIns="0" rIns="0" bIns="0" rtlCol="0">
            <a:spAutoFit/>
          </a:bodyPr>
          <a:lstStyle/>
          <a:p>
            <a:pPr marL="12700">
              <a:lnSpc>
                <a:spcPts val="1050"/>
              </a:lnSpc>
            </a:pPr>
            <a:r>
              <a:rPr sz="1000" spc="-60" dirty="0" err="1" smtClean="0">
                <a:solidFill>
                  <a:srgbClr val="878787"/>
                </a:solidFill>
                <a:latin typeface="Arial"/>
                <a:cs typeface="Arial"/>
              </a:rPr>
              <a:t>Pôle</a:t>
            </a:r>
            <a:r>
              <a:rPr lang="fr-FR" sz="1000" spc="-60" dirty="0">
                <a:solidFill>
                  <a:srgbClr val="878787"/>
                </a:solidFill>
                <a:latin typeface="Arial"/>
                <a:cs typeface="Arial"/>
              </a:rPr>
              <a:t> </a:t>
            </a:r>
            <a:r>
              <a:rPr lang="fr-FR" sz="1000" spc="-60" dirty="0" smtClean="0">
                <a:solidFill>
                  <a:srgbClr val="878787"/>
                </a:solidFill>
                <a:latin typeface="Arial"/>
                <a:cs typeface="Arial"/>
              </a:rPr>
              <a:t>maternelle DAPE Polynésie française</a:t>
            </a:r>
            <a:endParaRPr sz="1000" dirty="0">
              <a:latin typeface="Arial"/>
              <a:cs typeface="Arial"/>
            </a:endParaRPr>
          </a:p>
        </p:txBody>
      </p:sp>
      <p:sp>
        <p:nvSpPr>
          <p:cNvPr id="32" name="object 5"/>
          <p:cNvSpPr txBox="1"/>
          <p:nvPr/>
        </p:nvSpPr>
        <p:spPr>
          <a:xfrm>
            <a:off x="3514278" y="2212594"/>
            <a:ext cx="2099819" cy="2241639"/>
          </a:xfrm>
          <a:prstGeom prst="rect">
            <a:avLst/>
          </a:prstGeom>
        </p:spPr>
        <p:txBody>
          <a:bodyPr vert="horz" wrap="square" lIns="0" tIns="12700" rIns="0" bIns="0" rtlCol="0">
            <a:spAutoFit/>
          </a:bodyPr>
          <a:lstStyle/>
          <a:p>
            <a:pPr marL="12700" marR="5080" algn="ctr">
              <a:lnSpc>
                <a:spcPct val="100000"/>
              </a:lnSpc>
              <a:spcBef>
                <a:spcPts val="100"/>
              </a:spcBef>
            </a:pPr>
            <a:r>
              <a:rPr sz="2400" spc="-110" dirty="0" err="1" smtClean="0">
                <a:latin typeface="Arial"/>
                <a:cs typeface="Arial"/>
              </a:rPr>
              <a:t>Rempl</a:t>
            </a:r>
            <a:r>
              <a:rPr lang="fr-FR" sz="2400" spc="-110" dirty="0" err="1" smtClean="0">
                <a:latin typeface="Arial"/>
                <a:cs typeface="Arial"/>
              </a:rPr>
              <a:t>acement</a:t>
            </a:r>
            <a:endParaRPr lang="fr-FR" sz="2400" spc="-110" dirty="0" smtClean="0">
              <a:latin typeface="Arial"/>
              <a:cs typeface="Arial"/>
            </a:endParaRPr>
          </a:p>
          <a:p>
            <a:pPr marL="12700" marR="5080" algn="ctr">
              <a:lnSpc>
                <a:spcPct val="100000"/>
              </a:lnSpc>
              <a:spcBef>
                <a:spcPts val="100"/>
              </a:spcBef>
            </a:pPr>
            <a:r>
              <a:rPr lang="fr-FR" sz="2400" spc="-110" dirty="0" smtClean="0">
                <a:latin typeface="Arial"/>
                <a:cs typeface="Arial"/>
              </a:rPr>
              <a:t>de</a:t>
            </a:r>
            <a:endParaRPr sz="2400" dirty="0">
              <a:latin typeface="Arial"/>
              <a:cs typeface="Arial"/>
            </a:endParaRPr>
          </a:p>
          <a:p>
            <a:pPr marL="67945" algn="ctr">
              <a:lnSpc>
                <a:spcPct val="100000"/>
              </a:lnSpc>
            </a:pPr>
            <a:endParaRPr lang="fr-FR" sz="2400" spc="-120" dirty="0" smtClean="0">
              <a:latin typeface="Arial"/>
              <a:cs typeface="Arial"/>
            </a:endParaRPr>
          </a:p>
          <a:p>
            <a:pPr marL="67945" algn="ctr">
              <a:lnSpc>
                <a:spcPct val="100000"/>
              </a:lnSpc>
            </a:pPr>
            <a:r>
              <a:rPr sz="2400" spc="-120" dirty="0" smtClean="0">
                <a:latin typeface="Arial"/>
                <a:cs typeface="Arial"/>
              </a:rPr>
              <a:t>1 </a:t>
            </a:r>
            <a:r>
              <a:rPr lang="fr-FR" sz="2400" spc="-190" dirty="0" smtClean="0">
                <a:latin typeface="Arial"/>
                <a:cs typeface="Arial"/>
              </a:rPr>
              <a:t>semaine à </a:t>
            </a:r>
          </a:p>
          <a:p>
            <a:pPr marL="67945" algn="ctr">
              <a:lnSpc>
                <a:spcPct val="100000"/>
              </a:lnSpc>
            </a:pPr>
            <a:r>
              <a:rPr lang="fr-FR" sz="2400" spc="-190" dirty="0" smtClean="0">
                <a:latin typeface="Arial"/>
                <a:cs typeface="Arial"/>
              </a:rPr>
              <a:t>10 </a:t>
            </a:r>
            <a:r>
              <a:rPr sz="2400" spc="-75" dirty="0" err="1" smtClean="0">
                <a:latin typeface="Arial"/>
                <a:cs typeface="Arial"/>
              </a:rPr>
              <a:t>jours</a:t>
            </a:r>
            <a:endParaRPr lang="fr-FR" sz="2400" spc="-75" dirty="0" smtClean="0">
              <a:latin typeface="Arial"/>
              <a:cs typeface="Arial"/>
            </a:endParaRPr>
          </a:p>
          <a:p>
            <a:pPr marL="67945" algn="ctr">
              <a:lnSpc>
                <a:spcPct val="100000"/>
              </a:lnSpc>
            </a:pPr>
            <a:endParaRPr lang="fr-FR" sz="2400" spc="-75" dirty="0">
              <a:latin typeface="Arial"/>
              <a:cs typeface="Arial"/>
            </a:endParaRPr>
          </a:p>
        </p:txBody>
      </p:sp>
      <p:sp>
        <p:nvSpPr>
          <p:cNvPr id="33" name="ZoneTexte 32"/>
          <p:cNvSpPr txBox="1"/>
          <p:nvPr/>
        </p:nvSpPr>
        <p:spPr>
          <a:xfrm>
            <a:off x="526006" y="1155756"/>
            <a:ext cx="7920542" cy="584775"/>
          </a:xfrm>
          <a:prstGeom prst="rect">
            <a:avLst/>
          </a:prstGeom>
          <a:noFill/>
        </p:spPr>
        <p:txBody>
          <a:bodyPr wrap="square" rtlCol="0">
            <a:spAutoFit/>
          </a:bodyPr>
          <a:lstStyle/>
          <a:p>
            <a:r>
              <a:rPr lang="fr-FR" sz="1600" u="sng" dirty="0"/>
              <a:t>Mode d’utilisation: </a:t>
            </a:r>
          </a:p>
          <a:p>
            <a:r>
              <a:rPr lang="fr-FR" sz="1600" dirty="0"/>
              <a:t>Les mêmes couleurs sont reprises dans la progression des fiches d’activités</a:t>
            </a:r>
            <a:endParaRPr lang="fr-FR"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57600" y="6526157"/>
            <a:ext cx="6662420" cy="166712"/>
          </a:xfrm>
          <a:prstGeom prst="rect">
            <a:avLst/>
          </a:prstGeom>
        </p:spPr>
        <p:txBody>
          <a:bodyPr vert="horz" wrap="square" lIns="0" tIns="12700" rIns="0" bIns="0" rtlCol="0">
            <a:spAutoFit/>
          </a:bodyPr>
          <a:lstStyle/>
          <a:p>
            <a:pPr marL="12700">
              <a:lnSpc>
                <a:spcPct val="100000"/>
              </a:lnSpc>
              <a:spcBef>
                <a:spcPts val="100"/>
              </a:spcBef>
            </a:pPr>
            <a:r>
              <a:rPr sz="1000" spc="-60" dirty="0" err="1">
                <a:solidFill>
                  <a:srgbClr val="878787"/>
                </a:solidFill>
                <a:latin typeface="Arial"/>
                <a:cs typeface="Arial"/>
              </a:rPr>
              <a:t>Pôle</a:t>
            </a:r>
            <a:r>
              <a:rPr sz="1000" spc="-60" dirty="0">
                <a:solidFill>
                  <a:srgbClr val="878787"/>
                </a:solidFill>
                <a:latin typeface="Arial"/>
                <a:cs typeface="Arial"/>
              </a:rPr>
              <a:t> </a:t>
            </a:r>
            <a:r>
              <a:rPr sz="1000" spc="-25" dirty="0" smtClean="0">
                <a:solidFill>
                  <a:srgbClr val="878787"/>
                </a:solidFill>
                <a:latin typeface="Arial"/>
                <a:cs typeface="Arial"/>
              </a:rPr>
              <a:t>mater</a:t>
            </a:r>
            <a:r>
              <a:rPr lang="fr-FR" sz="1000" spc="-25" dirty="0" err="1" smtClean="0">
                <a:solidFill>
                  <a:srgbClr val="878787"/>
                </a:solidFill>
                <a:latin typeface="Arial"/>
                <a:cs typeface="Arial"/>
              </a:rPr>
              <a:t>nelle</a:t>
            </a:r>
            <a:r>
              <a:rPr lang="fr-FR" sz="1000" spc="-25" dirty="0" smtClean="0">
                <a:solidFill>
                  <a:srgbClr val="878787"/>
                </a:solidFill>
                <a:latin typeface="Arial"/>
                <a:cs typeface="Arial"/>
              </a:rPr>
              <a:t> DAPE Polynésie française</a:t>
            </a:r>
            <a:endParaRPr sz="1000" dirty="0">
              <a:latin typeface="Arial"/>
              <a:cs typeface="Arial"/>
            </a:endParaRPr>
          </a:p>
        </p:txBody>
      </p:sp>
      <p:sp>
        <p:nvSpPr>
          <p:cNvPr id="3" name="object 3"/>
          <p:cNvSpPr txBox="1">
            <a:spLocks noGrp="1"/>
          </p:cNvSpPr>
          <p:nvPr>
            <p:ph type="title"/>
          </p:nvPr>
        </p:nvSpPr>
        <p:spPr>
          <a:xfrm>
            <a:off x="853439" y="149860"/>
            <a:ext cx="6380738" cy="319959"/>
          </a:xfrm>
          <a:prstGeom prst="rect">
            <a:avLst/>
          </a:prstGeom>
        </p:spPr>
        <p:txBody>
          <a:bodyPr vert="horz" wrap="square" lIns="0" tIns="12065" rIns="0" bIns="0" rtlCol="0">
            <a:spAutoFit/>
          </a:bodyPr>
          <a:lstStyle/>
          <a:p>
            <a:pPr marL="1271270" marR="5080" indent="-1259205" algn="ctr">
              <a:lnSpc>
                <a:spcPct val="100499"/>
              </a:lnSpc>
              <a:spcBef>
                <a:spcPts val="95"/>
              </a:spcBef>
            </a:pPr>
            <a:r>
              <a:rPr sz="2000" spc="-180" dirty="0" err="1"/>
              <a:t>Une</a:t>
            </a:r>
            <a:r>
              <a:rPr sz="2000" spc="-180" dirty="0"/>
              <a:t> </a:t>
            </a:r>
            <a:r>
              <a:rPr lang="fr-FR" sz="2000" spc="-180" dirty="0" smtClean="0"/>
              <a:t> </a:t>
            </a:r>
            <a:r>
              <a:rPr sz="2000" spc="-195" dirty="0" err="1" smtClean="0"/>
              <a:t>école</a:t>
            </a:r>
            <a:r>
              <a:rPr lang="fr-FR" sz="2000" spc="-195" dirty="0" smtClean="0"/>
              <a:t> qui organise le temps scolaire</a:t>
            </a:r>
            <a:endParaRPr sz="2000" dirty="0"/>
          </a:p>
        </p:txBody>
      </p:sp>
      <p:pic>
        <p:nvPicPr>
          <p:cNvPr id="35" name="Image 3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3977" y="531375"/>
            <a:ext cx="5410200" cy="56966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3124200" y="6477000"/>
            <a:ext cx="6662420" cy="141064"/>
          </a:xfrm>
          <a:prstGeom prst="rect">
            <a:avLst/>
          </a:prstGeom>
        </p:spPr>
        <p:txBody>
          <a:bodyPr vert="horz" wrap="square" lIns="0" tIns="0" rIns="0" bIns="0" rtlCol="0">
            <a:spAutoFit/>
          </a:bodyPr>
          <a:lstStyle/>
          <a:p>
            <a:pPr marL="12700">
              <a:lnSpc>
                <a:spcPts val="1050"/>
              </a:lnSpc>
            </a:pPr>
            <a:r>
              <a:rPr spc="-60" dirty="0"/>
              <a:t>Pôle </a:t>
            </a:r>
            <a:r>
              <a:rPr spc="-25" dirty="0" err="1"/>
              <a:t>maternelle</a:t>
            </a:r>
            <a:r>
              <a:rPr spc="-25" dirty="0"/>
              <a:t> </a:t>
            </a:r>
            <a:r>
              <a:rPr lang="fr-FR" spc="-40" dirty="0" smtClean="0"/>
              <a:t>DAPE Polynésie française</a:t>
            </a:r>
            <a:endParaRPr spc="-35" dirty="0"/>
          </a:p>
        </p:txBody>
      </p:sp>
      <p:sp>
        <p:nvSpPr>
          <p:cNvPr id="2" name="object 2"/>
          <p:cNvSpPr txBox="1">
            <a:spLocks noGrp="1"/>
          </p:cNvSpPr>
          <p:nvPr>
            <p:ph type="title"/>
          </p:nvPr>
        </p:nvSpPr>
        <p:spPr>
          <a:xfrm>
            <a:off x="801369" y="442975"/>
            <a:ext cx="7535545" cy="817880"/>
          </a:xfrm>
          <a:prstGeom prst="rect">
            <a:avLst/>
          </a:prstGeom>
        </p:spPr>
        <p:txBody>
          <a:bodyPr vert="horz" wrap="square" lIns="0" tIns="12065" rIns="0" bIns="0" rtlCol="0">
            <a:spAutoFit/>
          </a:bodyPr>
          <a:lstStyle/>
          <a:p>
            <a:pPr marL="2277110" marR="5080" indent="-2265045">
              <a:lnSpc>
                <a:spcPct val="100000"/>
              </a:lnSpc>
              <a:spcBef>
                <a:spcPts val="95"/>
              </a:spcBef>
            </a:pPr>
            <a:r>
              <a:rPr sz="2600" spc="-204" dirty="0"/>
              <a:t>Comment </a:t>
            </a:r>
            <a:r>
              <a:rPr sz="2600" spc="-275" dirty="0"/>
              <a:t>se </a:t>
            </a:r>
            <a:r>
              <a:rPr sz="2600" spc="-140" dirty="0"/>
              <a:t>préparer </a:t>
            </a:r>
            <a:r>
              <a:rPr sz="2600" spc="-165" dirty="0"/>
              <a:t>à remplacer </a:t>
            </a:r>
            <a:r>
              <a:rPr sz="2600" spc="-170" dirty="0"/>
              <a:t>en </a:t>
            </a:r>
            <a:r>
              <a:rPr sz="2600" spc="-120" dirty="0"/>
              <a:t>maternelle, </a:t>
            </a:r>
            <a:r>
              <a:rPr sz="2600" spc="-245" dirty="0"/>
              <a:t>dans  </a:t>
            </a:r>
            <a:r>
              <a:rPr sz="2600" spc="-180" dirty="0"/>
              <a:t>une </a:t>
            </a:r>
            <a:r>
              <a:rPr sz="2600" spc="-265" dirty="0"/>
              <a:t>classe </a:t>
            </a:r>
            <a:r>
              <a:rPr sz="2600" spc="-195" dirty="0"/>
              <a:t>inconnue</a:t>
            </a:r>
            <a:r>
              <a:rPr sz="2600" spc="-375" dirty="0"/>
              <a:t> </a:t>
            </a:r>
            <a:r>
              <a:rPr sz="2600" spc="-385" dirty="0"/>
              <a:t>?</a:t>
            </a:r>
            <a:endParaRPr sz="2600"/>
          </a:p>
        </p:txBody>
      </p:sp>
      <p:sp>
        <p:nvSpPr>
          <p:cNvPr id="3" name="object 3"/>
          <p:cNvSpPr txBox="1"/>
          <p:nvPr/>
        </p:nvSpPr>
        <p:spPr>
          <a:xfrm>
            <a:off x="381000" y="1516125"/>
            <a:ext cx="8305800" cy="4109074"/>
          </a:xfrm>
          <a:prstGeom prst="rect">
            <a:avLst/>
          </a:prstGeom>
        </p:spPr>
        <p:txBody>
          <a:bodyPr vert="horz" wrap="square" lIns="0" tIns="80010" rIns="0" bIns="0" rtlCol="0">
            <a:spAutoFit/>
          </a:bodyPr>
          <a:lstStyle/>
          <a:p>
            <a:pPr marL="304165" marR="1277620" indent="-291465">
              <a:lnSpc>
                <a:spcPct val="80000"/>
              </a:lnSpc>
              <a:spcBef>
                <a:spcPts val="630"/>
              </a:spcBef>
              <a:buChar char="•"/>
              <a:tabLst>
                <a:tab pos="304165" algn="l"/>
                <a:tab pos="304800" algn="l"/>
              </a:tabLst>
            </a:pPr>
            <a:r>
              <a:rPr lang="fr-FR" sz="1600" spc="-110" dirty="0" smtClean="0">
                <a:latin typeface="+mj-lt"/>
                <a:cs typeface="Arial"/>
              </a:rPr>
              <a:t>Consulter le cahier du remplaçant (si mis en place dans la classe par le titulaire)</a:t>
            </a:r>
          </a:p>
          <a:p>
            <a:pPr marL="304165" marR="1277620" indent="-291465">
              <a:lnSpc>
                <a:spcPct val="80000"/>
              </a:lnSpc>
              <a:spcBef>
                <a:spcPts val="630"/>
              </a:spcBef>
              <a:buChar char="•"/>
              <a:tabLst>
                <a:tab pos="304165" algn="l"/>
                <a:tab pos="304800" algn="l"/>
              </a:tabLst>
            </a:pPr>
            <a:r>
              <a:rPr sz="1600" spc="-110" dirty="0" smtClean="0">
                <a:latin typeface="+mj-lt"/>
                <a:cs typeface="Arial"/>
              </a:rPr>
              <a:t>S’</a:t>
            </a:r>
            <a:r>
              <a:rPr lang="fr-FR" sz="1600" spc="-110" dirty="0" smtClean="0">
                <a:latin typeface="+mj-lt"/>
                <a:cs typeface="Arial"/>
              </a:rPr>
              <a:t> </a:t>
            </a:r>
            <a:r>
              <a:rPr sz="1600" spc="-110" dirty="0" err="1" smtClean="0">
                <a:latin typeface="+mj-lt"/>
                <a:cs typeface="Arial"/>
              </a:rPr>
              <a:t>appuyer</a:t>
            </a:r>
            <a:r>
              <a:rPr sz="1600" spc="-110" dirty="0" smtClean="0">
                <a:latin typeface="+mj-lt"/>
                <a:cs typeface="Arial"/>
              </a:rPr>
              <a:t> </a:t>
            </a:r>
            <a:r>
              <a:rPr sz="1600" spc="-95" dirty="0">
                <a:latin typeface="+mj-lt"/>
                <a:cs typeface="Arial"/>
              </a:rPr>
              <a:t>sur </a:t>
            </a:r>
            <a:r>
              <a:rPr sz="1600" spc="-60" dirty="0">
                <a:latin typeface="+mj-lt"/>
                <a:cs typeface="Arial"/>
              </a:rPr>
              <a:t>le </a:t>
            </a:r>
            <a:r>
              <a:rPr lang="fr-FR" sz="1600" spc="-85" dirty="0" smtClean="0">
                <a:latin typeface="+mj-lt"/>
                <a:cs typeface="Arial"/>
              </a:rPr>
              <a:t>registre</a:t>
            </a:r>
            <a:r>
              <a:rPr sz="1600" spc="-85" dirty="0" smtClean="0">
                <a:latin typeface="+mj-lt"/>
                <a:cs typeface="Arial"/>
              </a:rPr>
              <a:t> </a:t>
            </a:r>
            <a:r>
              <a:rPr sz="1600" spc="-65" dirty="0" err="1">
                <a:latin typeface="+mj-lt"/>
                <a:cs typeface="Arial"/>
              </a:rPr>
              <a:t>d’appel</a:t>
            </a:r>
            <a:r>
              <a:rPr sz="1600" spc="-65" dirty="0">
                <a:latin typeface="+mj-lt"/>
                <a:cs typeface="Arial"/>
              </a:rPr>
              <a:t> </a:t>
            </a:r>
            <a:r>
              <a:rPr sz="1600" spc="-5" dirty="0" smtClean="0">
                <a:latin typeface="+mj-lt"/>
                <a:cs typeface="Arial"/>
              </a:rPr>
              <a:t>et </a:t>
            </a:r>
            <a:r>
              <a:rPr sz="1600" spc="-120" dirty="0" smtClean="0">
                <a:latin typeface="+mj-lt"/>
                <a:cs typeface="Arial"/>
              </a:rPr>
              <a:t>les </a:t>
            </a:r>
            <a:r>
              <a:rPr sz="1600" spc="-65" dirty="0" err="1" smtClean="0">
                <a:latin typeface="+mj-lt"/>
                <a:cs typeface="Arial"/>
              </a:rPr>
              <a:t>feuilles</a:t>
            </a:r>
            <a:r>
              <a:rPr lang="fr-FR" sz="1600" spc="-65" dirty="0" smtClean="0">
                <a:latin typeface="+mj-lt"/>
                <a:cs typeface="Arial"/>
              </a:rPr>
              <a:t> </a:t>
            </a:r>
            <a:r>
              <a:rPr sz="1600" spc="-430" dirty="0" smtClean="0">
                <a:latin typeface="+mj-lt"/>
                <a:cs typeface="Arial"/>
              </a:rPr>
              <a:t> </a:t>
            </a:r>
            <a:r>
              <a:rPr lang="fr-FR" sz="1600" spc="-430" dirty="0" smtClean="0">
                <a:latin typeface="+mj-lt"/>
                <a:cs typeface="Arial"/>
              </a:rPr>
              <a:t>   </a:t>
            </a:r>
            <a:r>
              <a:rPr sz="1600" spc="-105" dirty="0" smtClean="0">
                <a:latin typeface="+mj-lt"/>
                <a:cs typeface="Arial"/>
              </a:rPr>
              <a:t>de  </a:t>
            </a:r>
            <a:r>
              <a:rPr sz="1600" spc="-80" dirty="0" err="1" smtClean="0">
                <a:latin typeface="+mj-lt"/>
                <a:cs typeface="Arial"/>
              </a:rPr>
              <a:t>renseignement</a:t>
            </a:r>
            <a:r>
              <a:rPr lang="fr-FR" sz="1600" spc="-80" dirty="0" smtClean="0">
                <a:latin typeface="+mj-lt"/>
                <a:cs typeface="Arial"/>
              </a:rPr>
              <a:t>s pour mieux connaître les particularités des élèves( garderie, allergies et autres)</a:t>
            </a:r>
            <a:endParaRPr sz="1600" dirty="0">
              <a:latin typeface="+mj-lt"/>
              <a:cs typeface="Arial"/>
            </a:endParaRPr>
          </a:p>
          <a:p>
            <a:pPr marL="304165" marR="5080" indent="-291465">
              <a:lnSpc>
                <a:spcPct val="80000"/>
              </a:lnSpc>
              <a:spcBef>
                <a:spcPts val="500"/>
              </a:spcBef>
              <a:buChar char="•"/>
              <a:tabLst>
                <a:tab pos="304165" algn="l"/>
                <a:tab pos="304800" algn="l"/>
              </a:tabLst>
            </a:pPr>
            <a:r>
              <a:rPr sz="1600" spc="-75" dirty="0">
                <a:latin typeface="+mj-lt"/>
                <a:cs typeface="Arial"/>
              </a:rPr>
              <a:t>S’approprier </a:t>
            </a:r>
            <a:r>
              <a:rPr sz="1600" spc="-60" dirty="0">
                <a:latin typeface="+mj-lt"/>
                <a:cs typeface="Arial"/>
              </a:rPr>
              <a:t>le </a:t>
            </a:r>
            <a:r>
              <a:rPr sz="1600" spc="-85" dirty="0">
                <a:latin typeface="+mj-lt"/>
                <a:cs typeface="Arial"/>
              </a:rPr>
              <a:t>cahier </a:t>
            </a:r>
            <a:r>
              <a:rPr sz="1600" spc="-45" dirty="0">
                <a:latin typeface="+mj-lt"/>
                <a:cs typeface="Arial"/>
              </a:rPr>
              <a:t>journal </a:t>
            </a:r>
            <a:r>
              <a:rPr sz="1600" spc="-70" dirty="0" err="1" smtClean="0">
                <a:latin typeface="+mj-lt"/>
                <a:cs typeface="Arial"/>
              </a:rPr>
              <a:t>ou</a:t>
            </a:r>
            <a:r>
              <a:rPr lang="fr-FR" sz="1600" spc="-70" dirty="0" smtClean="0">
                <a:latin typeface="+mj-lt"/>
                <a:cs typeface="Arial"/>
              </a:rPr>
              <a:t> </a:t>
            </a:r>
            <a:r>
              <a:rPr sz="1600" spc="-465" dirty="0" smtClean="0">
                <a:latin typeface="+mj-lt"/>
                <a:cs typeface="Arial"/>
              </a:rPr>
              <a:t> </a:t>
            </a:r>
            <a:r>
              <a:rPr sz="1600" spc="-120" dirty="0">
                <a:latin typeface="+mj-lt"/>
                <a:cs typeface="Arial"/>
              </a:rPr>
              <a:t>les </a:t>
            </a:r>
            <a:r>
              <a:rPr sz="1600" spc="-75" dirty="0">
                <a:latin typeface="+mj-lt"/>
                <a:cs typeface="Arial"/>
              </a:rPr>
              <a:t>notes </a:t>
            </a:r>
            <a:r>
              <a:rPr sz="1600" spc="-100" dirty="0">
                <a:latin typeface="+mj-lt"/>
                <a:cs typeface="Arial"/>
              </a:rPr>
              <a:t>préparées </a:t>
            </a:r>
            <a:r>
              <a:rPr sz="1600" spc="-75" dirty="0">
                <a:latin typeface="+mj-lt"/>
                <a:cs typeface="Arial"/>
              </a:rPr>
              <a:t>par </a:t>
            </a:r>
            <a:r>
              <a:rPr sz="1600" spc="-60" dirty="0">
                <a:latin typeface="+mj-lt"/>
                <a:cs typeface="Arial"/>
              </a:rPr>
              <a:t>le  </a:t>
            </a:r>
            <a:r>
              <a:rPr sz="1600" spc="-90" dirty="0">
                <a:latin typeface="+mj-lt"/>
                <a:cs typeface="Arial"/>
              </a:rPr>
              <a:t>collègue</a:t>
            </a:r>
            <a:endParaRPr sz="1600" dirty="0">
              <a:latin typeface="+mj-lt"/>
              <a:cs typeface="Arial"/>
            </a:endParaRPr>
          </a:p>
          <a:p>
            <a:pPr marL="304165" indent="-291465">
              <a:lnSpc>
                <a:spcPts val="2600"/>
              </a:lnSpc>
              <a:buChar char="•"/>
              <a:tabLst>
                <a:tab pos="304165" algn="l"/>
                <a:tab pos="304800" algn="l"/>
              </a:tabLst>
            </a:pPr>
            <a:r>
              <a:rPr sz="1600" spc="-114" dirty="0">
                <a:latin typeface="+mj-lt"/>
                <a:cs typeface="Arial"/>
              </a:rPr>
              <a:t>Repérer </a:t>
            </a:r>
            <a:r>
              <a:rPr sz="1600" spc="-80" dirty="0">
                <a:latin typeface="+mj-lt"/>
                <a:cs typeface="Arial"/>
              </a:rPr>
              <a:t>la </a:t>
            </a:r>
            <a:r>
              <a:rPr sz="1600" spc="-15" dirty="0">
                <a:latin typeface="+mj-lt"/>
                <a:cs typeface="Arial"/>
              </a:rPr>
              <a:t>répartition </a:t>
            </a:r>
            <a:r>
              <a:rPr sz="1600" spc="-150" dirty="0">
                <a:latin typeface="+mj-lt"/>
                <a:cs typeface="Arial"/>
              </a:rPr>
              <a:t>des </a:t>
            </a:r>
            <a:r>
              <a:rPr sz="1600" spc="-100" dirty="0">
                <a:latin typeface="+mj-lt"/>
                <a:cs typeface="Arial"/>
              </a:rPr>
              <a:t>locaux de</a:t>
            </a:r>
            <a:r>
              <a:rPr sz="1600" spc="-300" dirty="0">
                <a:latin typeface="+mj-lt"/>
                <a:cs typeface="Arial"/>
              </a:rPr>
              <a:t> </a:t>
            </a:r>
            <a:r>
              <a:rPr sz="1600" spc="-60" dirty="0">
                <a:latin typeface="+mj-lt"/>
                <a:cs typeface="Arial"/>
              </a:rPr>
              <a:t>l’école</a:t>
            </a:r>
            <a:endParaRPr sz="1600" dirty="0">
              <a:latin typeface="+mj-lt"/>
              <a:cs typeface="Arial"/>
            </a:endParaRPr>
          </a:p>
          <a:p>
            <a:pPr marL="304165" indent="-291465">
              <a:lnSpc>
                <a:spcPts val="2610"/>
              </a:lnSpc>
              <a:buChar char="•"/>
              <a:tabLst>
                <a:tab pos="304165" algn="l"/>
                <a:tab pos="304800" algn="l"/>
              </a:tabLst>
            </a:pPr>
            <a:r>
              <a:rPr sz="1600" spc="-95" dirty="0">
                <a:latin typeface="+mj-lt"/>
                <a:cs typeface="Arial"/>
              </a:rPr>
              <a:t>Consulter </a:t>
            </a:r>
            <a:r>
              <a:rPr sz="1600" spc="-120" dirty="0">
                <a:latin typeface="+mj-lt"/>
                <a:cs typeface="Arial"/>
              </a:rPr>
              <a:t>les </a:t>
            </a:r>
            <a:r>
              <a:rPr sz="1600" spc="-125" dirty="0">
                <a:latin typeface="+mj-lt"/>
                <a:cs typeface="Arial"/>
              </a:rPr>
              <a:t>services </a:t>
            </a:r>
            <a:r>
              <a:rPr sz="1600" spc="-100" dirty="0">
                <a:latin typeface="+mj-lt"/>
                <a:cs typeface="Arial"/>
              </a:rPr>
              <a:t>de</a:t>
            </a:r>
            <a:r>
              <a:rPr sz="1600" spc="-170" dirty="0">
                <a:latin typeface="+mj-lt"/>
                <a:cs typeface="Arial"/>
              </a:rPr>
              <a:t> </a:t>
            </a:r>
            <a:r>
              <a:rPr sz="1600" spc="-55" dirty="0">
                <a:latin typeface="+mj-lt"/>
                <a:cs typeface="Arial"/>
              </a:rPr>
              <a:t>récréation</a:t>
            </a:r>
            <a:endParaRPr sz="1600" dirty="0">
              <a:latin typeface="+mj-lt"/>
              <a:cs typeface="Arial"/>
            </a:endParaRPr>
          </a:p>
          <a:p>
            <a:pPr marL="304165" indent="-291465">
              <a:lnSpc>
                <a:spcPts val="2615"/>
              </a:lnSpc>
              <a:buChar char="•"/>
              <a:tabLst>
                <a:tab pos="304165" algn="l"/>
                <a:tab pos="304800" algn="l"/>
              </a:tabLst>
            </a:pPr>
            <a:r>
              <a:rPr sz="1600" spc="-95" dirty="0">
                <a:latin typeface="+mj-lt"/>
                <a:cs typeface="Arial"/>
              </a:rPr>
              <a:t>Prendre </a:t>
            </a:r>
            <a:r>
              <a:rPr sz="1600" spc="-135" dirty="0">
                <a:latin typeface="+mj-lt"/>
                <a:cs typeface="Arial"/>
              </a:rPr>
              <a:t>connaissance </a:t>
            </a:r>
            <a:r>
              <a:rPr sz="1600" spc="-150" dirty="0">
                <a:latin typeface="+mj-lt"/>
                <a:cs typeface="Arial"/>
              </a:rPr>
              <a:t>des </a:t>
            </a:r>
            <a:r>
              <a:rPr sz="1600" spc="-105" dirty="0">
                <a:latin typeface="+mj-lt"/>
                <a:cs typeface="Arial"/>
              </a:rPr>
              <a:t>règles </a:t>
            </a:r>
            <a:r>
              <a:rPr sz="1600" spc="-100" dirty="0">
                <a:latin typeface="+mj-lt"/>
                <a:cs typeface="Arial"/>
              </a:rPr>
              <a:t>de </a:t>
            </a:r>
            <a:r>
              <a:rPr sz="1600" spc="-75" dirty="0">
                <a:latin typeface="+mj-lt"/>
                <a:cs typeface="Arial"/>
              </a:rPr>
              <a:t>vie </a:t>
            </a:r>
            <a:r>
              <a:rPr sz="1600" spc="-100" dirty="0">
                <a:latin typeface="+mj-lt"/>
                <a:cs typeface="Arial"/>
              </a:rPr>
              <a:t>de </a:t>
            </a:r>
            <a:r>
              <a:rPr sz="1600" spc="-80" dirty="0">
                <a:latin typeface="+mj-lt"/>
                <a:cs typeface="Arial"/>
              </a:rPr>
              <a:t>la</a:t>
            </a:r>
            <a:r>
              <a:rPr sz="1600" spc="-225" dirty="0">
                <a:latin typeface="+mj-lt"/>
                <a:cs typeface="Arial"/>
              </a:rPr>
              <a:t> </a:t>
            </a:r>
            <a:r>
              <a:rPr sz="1600" spc="-155" dirty="0">
                <a:latin typeface="+mj-lt"/>
                <a:cs typeface="Arial"/>
              </a:rPr>
              <a:t>classe</a:t>
            </a:r>
            <a:endParaRPr sz="1600" dirty="0">
              <a:latin typeface="+mj-lt"/>
              <a:cs typeface="Arial"/>
            </a:endParaRPr>
          </a:p>
          <a:p>
            <a:pPr marL="304165" indent="-291465">
              <a:lnSpc>
                <a:spcPts val="2615"/>
              </a:lnSpc>
              <a:buChar char="•"/>
              <a:tabLst>
                <a:tab pos="304165" algn="l"/>
                <a:tab pos="304800" algn="l"/>
              </a:tabLst>
            </a:pPr>
            <a:r>
              <a:rPr sz="1600" spc="-220" dirty="0">
                <a:latin typeface="+mj-lt"/>
                <a:cs typeface="Arial"/>
              </a:rPr>
              <a:t>Le </a:t>
            </a:r>
            <a:r>
              <a:rPr sz="1600" spc="-85" dirty="0">
                <a:latin typeface="+mj-lt"/>
                <a:cs typeface="Arial"/>
              </a:rPr>
              <a:t>cahier </a:t>
            </a:r>
            <a:r>
              <a:rPr sz="1600" spc="-105" dirty="0">
                <a:latin typeface="+mj-lt"/>
                <a:cs typeface="Arial"/>
              </a:rPr>
              <a:t>de</a:t>
            </a:r>
            <a:r>
              <a:rPr sz="1600" spc="-55" dirty="0">
                <a:latin typeface="+mj-lt"/>
                <a:cs typeface="Arial"/>
              </a:rPr>
              <a:t> </a:t>
            </a:r>
            <a:r>
              <a:rPr sz="1600" spc="-75" dirty="0">
                <a:latin typeface="+mj-lt"/>
                <a:cs typeface="Arial"/>
              </a:rPr>
              <a:t>vie</a:t>
            </a:r>
            <a:endParaRPr sz="1600" dirty="0">
              <a:latin typeface="+mj-lt"/>
              <a:cs typeface="Arial"/>
            </a:endParaRPr>
          </a:p>
          <a:p>
            <a:pPr marL="304165" indent="-291465">
              <a:lnSpc>
                <a:spcPts val="2610"/>
              </a:lnSpc>
              <a:buChar char="•"/>
              <a:tabLst>
                <a:tab pos="304165" algn="l"/>
                <a:tab pos="304800" algn="l"/>
              </a:tabLst>
            </a:pPr>
            <a:r>
              <a:rPr sz="1600" spc="-114" dirty="0">
                <a:latin typeface="+mj-lt"/>
                <a:cs typeface="Arial"/>
              </a:rPr>
              <a:t>Repérer </a:t>
            </a:r>
            <a:r>
              <a:rPr sz="1600" spc="-30" dirty="0">
                <a:latin typeface="+mj-lt"/>
                <a:cs typeface="Arial"/>
              </a:rPr>
              <a:t>l’emploi </a:t>
            </a:r>
            <a:r>
              <a:rPr sz="1600" spc="-70" dirty="0">
                <a:latin typeface="+mj-lt"/>
                <a:cs typeface="Arial"/>
              </a:rPr>
              <a:t>du</a:t>
            </a:r>
            <a:r>
              <a:rPr sz="1600" spc="-229" dirty="0">
                <a:latin typeface="+mj-lt"/>
                <a:cs typeface="Arial"/>
              </a:rPr>
              <a:t> </a:t>
            </a:r>
            <a:r>
              <a:rPr sz="1600" spc="-80" dirty="0">
                <a:latin typeface="+mj-lt"/>
                <a:cs typeface="Arial"/>
              </a:rPr>
              <a:t>temps</a:t>
            </a:r>
            <a:endParaRPr sz="1600" dirty="0">
              <a:latin typeface="+mj-lt"/>
              <a:cs typeface="Arial"/>
            </a:endParaRPr>
          </a:p>
          <a:p>
            <a:pPr marL="304165" indent="-291465">
              <a:lnSpc>
                <a:spcPts val="2615"/>
              </a:lnSpc>
              <a:buChar char="•"/>
              <a:tabLst>
                <a:tab pos="304165" algn="l"/>
                <a:tab pos="304800" algn="l"/>
              </a:tabLst>
            </a:pPr>
            <a:r>
              <a:rPr sz="1600" spc="-55" dirty="0">
                <a:latin typeface="+mj-lt"/>
                <a:cs typeface="Arial"/>
              </a:rPr>
              <a:t>Mémoriser </a:t>
            </a:r>
            <a:r>
              <a:rPr sz="1600" spc="-120" dirty="0">
                <a:latin typeface="+mj-lt"/>
                <a:cs typeface="Arial"/>
              </a:rPr>
              <a:t>les</a:t>
            </a:r>
            <a:r>
              <a:rPr sz="1600" spc="-190" dirty="0">
                <a:latin typeface="+mj-lt"/>
                <a:cs typeface="Arial"/>
              </a:rPr>
              <a:t> </a:t>
            </a:r>
            <a:r>
              <a:rPr sz="1600" spc="-95" dirty="0">
                <a:latin typeface="+mj-lt"/>
                <a:cs typeface="Arial"/>
              </a:rPr>
              <a:t>prénoms</a:t>
            </a:r>
            <a:endParaRPr sz="1600" dirty="0">
              <a:latin typeface="+mj-lt"/>
              <a:cs typeface="Arial"/>
            </a:endParaRPr>
          </a:p>
          <a:p>
            <a:pPr marL="304165" indent="-291465">
              <a:lnSpc>
                <a:spcPts val="2615"/>
              </a:lnSpc>
              <a:buChar char="•"/>
              <a:tabLst>
                <a:tab pos="304165" algn="l"/>
                <a:tab pos="304800" algn="l"/>
              </a:tabLst>
            </a:pPr>
            <a:r>
              <a:rPr sz="1600" spc="-110" dirty="0">
                <a:latin typeface="+mj-lt"/>
                <a:cs typeface="Arial"/>
              </a:rPr>
              <a:t>Observer </a:t>
            </a:r>
            <a:r>
              <a:rPr sz="1600" spc="-120" dirty="0">
                <a:latin typeface="+mj-lt"/>
                <a:cs typeface="Arial"/>
              </a:rPr>
              <a:t>les </a:t>
            </a:r>
            <a:r>
              <a:rPr sz="1600" spc="-100" dirty="0">
                <a:latin typeface="+mj-lt"/>
                <a:cs typeface="Arial"/>
              </a:rPr>
              <a:t>affichages </a:t>
            </a:r>
            <a:r>
              <a:rPr sz="1600" spc="-70" dirty="0">
                <a:latin typeface="+mj-lt"/>
                <a:cs typeface="Arial"/>
              </a:rPr>
              <a:t>du </a:t>
            </a:r>
            <a:r>
              <a:rPr sz="1600" spc="-75" dirty="0">
                <a:latin typeface="+mj-lt"/>
                <a:cs typeface="Arial"/>
              </a:rPr>
              <a:t>coin</a:t>
            </a:r>
            <a:r>
              <a:rPr sz="1600" spc="-229" dirty="0">
                <a:latin typeface="+mj-lt"/>
                <a:cs typeface="Arial"/>
              </a:rPr>
              <a:t> </a:t>
            </a:r>
            <a:r>
              <a:rPr sz="1600" spc="-65" dirty="0">
                <a:latin typeface="+mj-lt"/>
                <a:cs typeface="Arial"/>
              </a:rPr>
              <a:t>regroupement</a:t>
            </a:r>
            <a:endParaRPr sz="1600" dirty="0">
              <a:latin typeface="+mj-lt"/>
              <a:cs typeface="Arial"/>
            </a:endParaRPr>
          </a:p>
          <a:p>
            <a:pPr marL="304165" indent="-291465">
              <a:lnSpc>
                <a:spcPts val="2610"/>
              </a:lnSpc>
              <a:buChar char="•"/>
              <a:tabLst>
                <a:tab pos="304165" algn="l"/>
                <a:tab pos="304800" algn="l"/>
              </a:tabLst>
            </a:pPr>
            <a:r>
              <a:rPr sz="1600" spc="-95" dirty="0">
                <a:latin typeface="+mj-lt"/>
                <a:cs typeface="Arial"/>
              </a:rPr>
              <a:t>Consulter </a:t>
            </a:r>
            <a:r>
              <a:rPr sz="1600" spc="-120" dirty="0">
                <a:latin typeface="+mj-lt"/>
                <a:cs typeface="Arial"/>
              </a:rPr>
              <a:t>les </a:t>
            </a:r>
            <a:r>
              <a:rPr sz="1600" spc="-105" dirty="0">
                <a:latin typeface="+mj-lt"/>
                <a:cs typeface="Arial"/>
              </a:rPr>
              <a:t>progressions </a:t>
            </a:r>
            <a:r>
              <a:rPr sz="1600" spc="-5" dirty="0">
                <a:latin typeface="+mj-lt"/>
                <a:cs typeface="Arial"/>
              </a:rPr>
              <a:t>et</a:t>
            </a:r>
            <a:r>
              <a:rPr sz="1600" spc="-210" dirty="0">
                <a:latin typeface="+mj-lt"/>
                <a:cs typeface="Arial"/>
              </a:rPr>
              <a:t> </a:t>
            </a:r>
            <a:r>
              <a:rPr sz="1600" spc="-75" dirty="0">
                <a:latin typeface="+mj-lt"/>
                <a:cs typeface="Arial"/>
              </a:rPr>
              <a:t>programmations</a:t>
            </a:r>
            <a:endParaRPr sz="1600" dirty="0">
              <a:latin typeface="+mj-lt"/>
              <a:cs typeface="Arial"/>
            </a:endParaRPr>
          </a:p>
          <a:p>
            <a:pPr marL="304165" indent="-291465">
              <a:lnSpc>
                <a:spcPts val="2625"/>
              </a:lnSpc>
              <a:buChar char="•"/>
              <a:tabLst>
                <a:tab pos="304165" algn="l"/>
                <a:tab pos="304800" algn="l"/>
              </a:tabLst>
            </a:pPr>
            <a:r>
              <a:rPr sz="1600" spc="-95" dirty="0">
                <a:latin typeface="+mj-lt"/>
                <a:cs typeface="Arial"/>
              </a:rPr>
              <a:t>Consulter </a:t>
            </a:r>
            <a:r>
              <a:rPr sz="1600" spc="-120" dirty="0">
                <a:latin typeface="+mj-lt"/>
                <a:cs typeface="Arial"/>
              </a:rPr>
              <a:t>les </a:t>
            </a:r>
            <a:r>
              <a:rPr sz="1600" spc="-100" dirty="0">
                <a:latin typeface="+mj-lt"/>
                <a:cs typeface="Arial"/>
              </a:rPr>
              <a:t>cahiers, </a:t>
            </a:r>
            <a:r>
              <a:rPr sz="1600" spc="-120" dirty="0">
                <a:latin typeface="+mj-lt"/>
                <a:cs typeface="Arial"/>
              </a:rPr>
              <a:t>les </a:t>
            </a:r>
            <a:r>
              <a:rPr sz="1600" spc="-135" dirty="0">
                <a:latin typeface="+mj-lt"/>
                <a:cs typeface="Arial"/>
              </a:rPr>
              <a:t>classeurs </a:t>
            </a:r>
            <a:r>
              <a:rPr sz="1600" spc="-150" dirty="0">
                <a:latin typeface="+mj-lt"/>
                <a:cs typeface="Arial"/>
              </a:rPr>
              <a:t>des</a:t>
            </a:r>
            <a:r>
              <a:rPr sz="1600" spc="-190" dirty="0">
                <a:latin typeface="+mj-lt"/>
                <a:cs typeface="Arial"/>
              </a:rPr>
              <a:t> </a:t>
            </a:r>
            <a:r>
              <a:rPr sz="1600" spc="-120" dirty="0">
                <a:latin typeface="+mj-lt"/>
                <a:cs typeface="Arial"/>
              </a:rPr>
              <a:t>élèves</a:t>
            </a:r>
            <a:endParaRPr sz="1600" dirty="0">
              <a:latin typeface="+mj-lt"/>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8639" y="503173"/>
            <a:ext cx="6137275" cy="579755"/>
          </a:xfrm>
          <a:prstGeom prst="rect">
            <a:avLst/>
          </a:prstGeom>
        </p:spPr>
        <p:txBody>
          <a:bodyPr vert="horz" wrap="square" lIns="0" tIns="12700" rIns="0" bIns="0" rtlCol="0">
            <a:spAutoFit/>
          </a:bodyPr>
          <a:lstStyle/>
          <a:p>
            <a:pPr marL="1007744" marR="5080" indent="-995680">
              <a:lnSpc>
                <a:spcPct val="100000"/>
              </a:lnSpc>
              <a:spcBef>
                <a:spcPts val="100"/>
              </a:spcBef>
            </a:pPr>
            <a:r>
              <a:rPr sz="1200" b="1" spc="-65" dirty="0">
                <a:solidFill>
                  <a:srgbClr val="FF0000"/>
                </a:solidFill>
                <a:latin typeface="Arial"/>
                <a:cs typeface="Arial"/>
              </a:rPr>
              <a:t>Mise </a:t>
            </a:r>
            <a:r>
              <a:rPr sz="1200" b="1" spc="-80" dirty="0">
                <a:solidFill>
                  <a:srgbClr val="FF0000"/>
                </a:solidFill>
                <a:latin typeface="Arial"/>
                <a:cs typeface="Arial"/>
              </a:rPr>
              <a:t>en </a:t>
            </a:r>
            <a:r>
              <a:rPr sz="1200" b="1" spc="-95" dirty="0">
                <a:solidFill>
                  <a:srgbClr val="FF0000"/>
                </a:solidFill>
                <a:latin typeface="Arial"/>
                <a:cs typeface="Arial"/>
              </a:rPr>
              <a:t>garde </a:t>
            </a:r>
            <a:r>
              <a:rPr sz="1200" b="1" spc="-75" dirty="0">
                <a:solidFill>
                  <a:srgbClr val="FF0000"/>
                </a:solidFill>
                <a:latin typeface="Arial"/>
                <a:cs typeface="Arial"/>
              </a:rPr>
              <a:t>à </a:t>
            </a:r>
            <a:r>
              <a:rPr sz="1200" b="1" spc="-60" dirty="0">
                <a:solidFill>
                  <a:srgbClr val="FF0000"/>
                </a:solidFill>
                <a:latin typeface="Arial"/>
                <a:cs typeface="Arial"/>
              </a:rPr>
              <a:t>la pratique </a:t>
            </a:r>
            <a:r>
              <a:rPr sz="1200" b="1" spc="-55" dirty="0">
                <a:solidFill>
                  <a:srgbClr val="FF0000"/>
                </a:solidFill>
                <a:latin typeface="Arial"/>
                <a:cs typeface="Arial"/>
              </a:rPr>
              <a:t>trop </a:t>
            </a:r>
            <a:r>
              <a:rPr sz="1200" b="1" spc="-65" dirty="0">
                <a:solidFill>
                  <a:srgbClr val="FF0000"/>
                </a:solidFill>
                <a:latin typeface="Arial"/>
                <a:cs typeface="Arial"/>
              </a:rPr>
              <a:t>fréquente </a:t>
            </a:r>
            <a:r>
              <a:rPr sz="1200" b="1" spc="-75" dirty="0">
                <a:solidFill>
                  <a:srgbClr val="FF0000"/>
                </a:solidFill>
                <a:latin typeface="Arial"/>
                <a:cs typeface="Arial"/>
              </a:rPr>
              <a:t>d’activités à </a:t>
            </a:r>
            <a:r>
              <a:rPr sz="1200" b="1" spc="-50" dirty="0">
                <a:solidFill>
                  <a:srgbClr val="FF0000"/>
                </a:solidFill>
                <a:latin typeface="Arial"/>
                <a:cs typeface="Arial"/>
              </a:rPr>
              <a:t>partir </a:t>
            </a:r>
            <a:r>
              <a:rPr sz="1200" b="1" spc="-80" dirty="0">
                <a:solidFill>
                  <a:srgbClr val="FF0000"/>
                </a:solidFill>
                <a:latin typeface="Arial"/>
                <a:cs typeface="Arial"/>
              </a:rPr>
              <a:t>de </a:t>
            </a:r>
            <a:r>
              <a:rPr sz="1200" b="1" spc="-100" dirty="0">
                <a:solidFill>
                  <a:srgbClr val="FF0000"/>
                </a:solidFill>
                <a:latin typeface="Arial"/>
                <a:cs typeface="Arial"/>
              </a:rPr>
              <a:t>fiches </a:t>
            </a:r>
            <a:r>
              <a:rPr sz="1200" b="1" spc="-95" dirty="0">
                <a:solidFill>
                  <a:srgbClr val="FF0000"/>
                </a:solidFill>
                <a:latin typeface="Arial"/>
                <a:cs typeface="Arial"/>
              </a:rPr>
              <a:t>d’exercices </a:t>
            </a:r>
            <a:r>
              <a:rPr sz="1200" b="1" spc="-85" dirty="0">
                <a:solidFill>
                  <a:srgbClr val="FF0000"/>
                </a:solidFill>
                <a:latin typeface="Arial"/>
                <a:cs typeface="Arial"/>
              </a:rPr>
              <a:t>photocopiés,  au </a:t>
            </a:r>
            <a:r>
              <a:rPr sz="1200" b="1" spc="-55" dirty="0">
                <a:solidFill>
                  <a:srgbClr val="FF0000"/>
                </a:solidFill>
                <a:latin typeface="Arial"/>
                <a:cs typeface="Arial"/>
              </a:rPr>
              <a:t>détriment </a:t>
            </a:r>
            <a:r>
              <a:rPr sz="1200" b="1" spc="-114" dirty="0">
                <a:solidFill>
                  <a:srgbClr val="FF0000"/>
                </a:solidFill>
                <a:latin typeface="Arial"/>
                <a:cs typeface="Arial"/>
              </a:rPr>
              <a:t>des </a:t>
            </a:r>
            <a:r>
              <a:rPr sz="1200" b="1" spc="-70" dirty="0">
                <a:solidFill>
                  <a:srgbClr val="FF0000"/>
                </a:solidFill>
                <a:latin typeface="Arial"/>
                <a:cs typeface="Arial"/>
              </a:rPr>
              <a:t>jeux, </a:t>
            </a:r>
            <a:r>
              <a:rPr sz="1200" b="1" spc="-114" dirty="0">
                <a:solidFill>
                  <a:srgbClr val="FF0000"/>
                </a:solidFill>
                <a:latin typeface="Arial"/>
                <a:cs typeface="Arial"/>
              </a:rPr>
              <a:t>des </a:t>
            </a:r>
            <a:r>
              <a:rPr sz="1200" b="1" spc="-100" dirty="0">
                <a:solidFill>
                  <a:srgbClr val="FF0000"/>
                </a:solidFill>
                <a:latin typeface="Arial"/>
                <a:cs typeface="Arial"/>
              </a:rPr>
              <a:t>recherches </a:t>
            </a:r>
            <a:r>
              <a:rPr sz="1200" b="1" spc="-30" dirty="0">
                <a:solidFill>
                  <a:srgbClr val="FF0000"/>
                </a:solidFill>
                <a:latin typeface="Arial"/>
                <a:cs typeface="Arial"/>
              </a:rPr>
              <a:t>et </a:t>
            </a:r>
            <a:r>
              <a:rPr sz="1200" b="1" spc="-114" dirty="0">
                <a:solidFill>
                  <a:srgbClr val="FF0000"/>
                </a:solidFill>
                <a:latin typeface="Arial"/>
                <a:cs typeface="Arial"/>
              </a:rPr>
              <a:t>des</a:t>
            </a:r>
            <a:r>
              <a:rPr sz="1200" b="1" spc="70" dirty="0">
                <a:solidFill>
                  <a:srgbClr val="FF0000"/>
                </a:solidFill>
                <a:latin typeface="Arial"/>
                <a:cs typeface="Arial"/>
              </a:rPr>
              <a:t> </a:t>
            </a:r>
            <a:r>
              <a:rPr sz="1200" b="1" spc="-75" dirty="0">
                <a:solidFill>
                  <a:srgbClr val="FF0000"/>
                </a:solidFill>
                <a:latin typeface="Arial"/>
                <a:cs typeface="Arial"/>
              </a:rPr>
              <a:t>manipulations.</a:t>
            </a:r>
            <a:endParaRPr sz="1200" dirty="0">
              <a:latin typeface="Arial"/>
              <a:cs typeface="Arial"/>
            </a:endParaRPr>
          </a:p>
          <a:p>
            <a:pPr marL="828040">
              <a:lnSpc>
                <a:spcPct val="100000"/>
              </a:lnSpc>
              <a:spcBef>
                <a:spcPts val="40"/>
              </a:spcBef>
            </a:pPr>
            <a:r>
              <a:rPr sz="1200" b="1" spc="-5" dirty="0">
                <a:solidFill>
                  <a:srgbClr val="FF0000"/>
                </a:solidFill>
                <a:latin typeface="Arial"/>
                <a:cs typeface="Arial"/>
              </a:rPr>
              <a:t>Cette </a:t>
            </a:r>
            <a:r>
              <a:rPr sz="1200" b="1" dirty="0">
                <a:solidFill>
                  <a:srgbClr val="FF0000"/>
                </a:solidFill>
                <a:latin typeface="Arial"/>
                <a:cs typeface="Arial"/>
              </a:rPr>
              <a:t>pratique n’est pas </a:t>
            </a:r>
            <a:r>
              <a:rPr sz="1200" b="1" spc="-5" dirty="0">
                <a:solidFill>
                  <a:srgbClr val="FF0000"/>
                </a:solidFill>
                <a:latin typeface="Arial"/>
                <a:cs typeface="Arial"/>
              </a:rPr>
              <a:t>adaptée aux </a:t>
            </a:r>
            <a:r>
              <a:rPr sz="1200" b="1" dirty="0">
                <a:solidFill>
                  <a:srgbClr val="FF0000"/>
                </a:solidFill>
                <a:latin typeface="Arial"/>
                <a:cs typeface="Arial"/>
              </a:rPr>
              <a:t>besoins des</a:t>
            </a:r>
            <a:r>
              <a:rPr sz="1200" b="1" spc="-25" dirty="0">
                <a:solidFill>
                  <a:srgbClr val="FF0000"/>
                </a:solidFill>
                <a:latin typeface="Arial"/>
                <a:cs typeface="Arial"/>
              </a:rPr>
              <a:t> </a:t>
            </a:r>
            <a:r>
              <a:rPr sz="1200" b="1" spc="-5" dirty="0">
                <a:solidFill>
                  <a:srgbClr val="FF0000"/>
                </a:solidFill>
                <a:latin typeface="Arial"/>
                <a:cs typeface="Arial"/>
              </a:rPr>
              <a:t>élèves</a:t>
            </a:r>
            <a:r>
              <a:rPr sz="1200" spc="-5" dirty="0">
                <a:solidFill>
                  <a:srgbClr val="001F5F"/>
                </a:solidFill>
                <a:latin typeface="Arial"/>
                <a:cs typeface="Arial"/>
              </a:rPr>
              <a:t>.</a:t>
            </a:r>
            <a:endParaRPr sz="1200" dirty="0">
              <a:latin typeface="Arial"/>
              <a:cs typeface="Arial"/>
            </a:endParaRPr>
          </a:p>
        </p:txBody>
      </p:sp>
      <p:sp>
        <p:nvSpPr>
          <p:cNvPr id="3" name="object 3"/>
          <p:cNvSpPr txBox="1"/>
          <p:nvPr/>
        </p:nvSpPr>
        <p:spPr>
          <a:xfrm>
            <a:off x="3099561" y="1230121"/>
            <a:ext cx="3262629" cy="299720"/>
          </a:xfrm>
          <a:prstGeom prst="rect">
            <a:avLst/>
          </a:prstGeom>
        </p:spPr>
        <p:txBody>
          <a:bodyPr vert="horz" wrap="square" lIns="0" tIns="12700" rIns="0" bIns="0" rtlCol="0">
            <a:spAutoFit/>
          </a:bodyPr>
          <a:lstStyle/>
          <a:p>
            <a:pPr marL="12700">
              <a:lnSpc>
                <a:spcPct val="100000"/>
              </a:lnSpc>
              <a:spcBef>
                <a:spcPts val="100"/>
              </a:spcBef>
            </a:pPr>
            <a:r>
              <a:rPr sz="1800" u="heavy" spc="-135" dirty="0">
                <a:uFill>
                  <a:solidFill>
                    <a:srgbClr val="000000"/>
                  </a:solidFill>
                </a:uFill>
                <a:latin typeface="Arial"/>
                <a:cs typeface="Arial"/>
              </a:rPr>
              <a:t>On </a:t>
            </a:r>
            <a:r>
              <a:rPr sz="1800" u="heavy" spc="-35" dirty="0">
                <a:uFill>
                  <a:solidFill>
                    <a:srgbClr val="000000"/>
                  </a:solidFill>
                </a:uFill>
                <a:latin typeface="Arial"/>
                <a:cs typeface="Arial"/>
              </a:rPr>
              <a:t>peut </a:t>
            </a:r>
            <a:r>
              <a:rPr sz="1800" u="heavy" spc="-155" dirty="0">
                <a:uFill>
                  <a:solidFill>
                    <a:srgbClr val="000000"/>
                  </a:solidFill>
                </a:uFill>
                <a:latin typeface="Arial"/>
                <a:cs typeface="Arial"/>
              </a:rPr>
              <a:t>se </a:t>
            </a:r>
            <a:r>
              <a:rPr sz="1800" u="heavy" spc="-30" dirty="0">
                <a:uFill>
                  <a:solidFill>
                    <a:srgbClr val="000000"/>
                  </a:solidFill>
                </a:uFill>
                <a:latin typeface="Arial"/>
                <a:cs typeface="Arial"/>
              </a:rPr>
              <a:t>référer </a:t>
            </a:r>
            <a:r>
              <a:rPr sz="1800" u="heavy" spc="-140" dirty="0">
                <a:uFill>
                  <a:solidFill>
                    <a:srgbClr val="000000"/>
                  </a:solidFill>
                </a:uFill>
                <a:latin typeface="Arial"/>
                <a:cs typeface="Arial"/>
              </a:rPr>
              <a:t>à </a:t>
            </a:r>
            <a:r>
              <a:rPr sz="1800" u="heavy" spc="-90" dirty="0">
                <a:uFill>
                  <a:solidFill>
                    <a:srgbClr val="000000"/>
                  </a:solidFill>
                </a:uFill>
                <a:latin typeface="Arial"/>
                <a:cs typeface="Arial"/>
              </a:rPr>
              <a:t>3 verbes </a:t>
            </a:r>
            <a:r>
              <a:rPr sz="1800" u="heavy" spc="-110" dirty="0">
                <a:uFill>
                  <a:solidFill>
                    <a:srgbClr val="000000"/>
                  </a:solidFill>
                </a:uFill>
                <a:latin typeface="Arial"/>
                <a:cs typeface="Arial"/>
              </a:rPr>
              <a:t>clés</a:t>
            </a:r>
            <a:r>
              <a:rPr sz="1800" u="heavy" spc="-45" dirty="0">
                <a:uFill>
                  <a:solidFill>
                    <a:srgbClr val="000000"/>
                  </a:solidFill>
                </a:uFill>
                <a:latin typeface="Arial"/>
                <a:cs typeface="Arial"/>
              </a:rPr>
              <a:t> </a:t>
            </a:r>
            <a:r>
              <a:rPr sz="1800" u="heavy" spc="-20" dirty="0">
                <a:uFill>
                  <a:solidFill>
                    <a:srgbClr val="000000"/>
                  </a:solidFill>
                </a:uFill>
                <a:latin typeface="Arial"/>
                <a:cs typeface="Arial"/>
              </a:rPr>
              <a:t>:</a:t>
            </a:r>
            <a:endParaRPr sz="1800">
              <a:latin typeface="Arial"/>
              <a:cs typeface="Arial"/>
            </a:endParaRPr>
          </a:p>
        </p:txBody>
      </p:sp>
      <p:sp>
        <p:nvSpPr>
          <p:cNvPr id="4" name="object 4"/>
          <p:cNvSpPr/>
          <p:nvPr/>
        </p:nvSpPr>
        <p:spPr>
          <a:xfrm>
            <a:off x="284225" y="550926"/>
            <a:ext cx="628650" cy="39852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54127" y="1981580"/>
            <a:ext cx="2592070" cy="3606800"/>
          </a:xfrm>
          <a:prstGeom prst="rect">
            <a:avLst/>
          </a:prstGeom>
          <a:ln w="9905">
            <a:solidFill>
              <a:srgbClr val="006600"/>
            </a:solidFill>
          </a:ln>
        </p:spPr>
        <p:txBody>
          <a:bodyPr vert="horz" wrap="square" lIns="0" tIns="29209" rIns="0" bIns="0" rtlCol="0">
            <a:spAutoFit/>
          </a:bodyPr>
          <a:lstStyle/>
          <a:p>
            <a:pPr marL="1031875">
              <a:lnSpc>
                <a:spcPct val="100000"/>
              </a:lnSpc>
              <a:spcBef>
                <a:spcPts val="229"/>
              </a:spcBef>
            </a:pPr>
            <a:r>
              <a:rPr sz="2000" b="1" u="heavy" spc="-215" dirty="0">
                <a:solidFill>
                  <a:srgbClr val="2E6130"/>
                </a:solidFill>
                <a:uFill>
                  <a:solidFill>
                    <a:srgbClr val="2E6130"/>
                  </a:solidFill>
                </a:uFill>
                <a:latin typeface="Arial"/>
                <a:cs typeface="Arial"/>
              </a:rPr>
              <a:t>AGIR</a:t>
            </a:r>
            <a:endParaRPr sz="2000">
              <a:latin typeface="Arial"/>
              <a:cs typeface="Arial"/>
            </a:endParaRPr>
          </a:p>
          <a:p>
            <a:pPr>
              <a:lnSpc>
                <a:spcPct val="100000"/>
              </a:lnSpc>
              <a:spcBef>
                <a:spcPts val="45"/>
              </a:spcBef>
            </a:pPr>
            <a:endParaRPr sz="2050">
              <a:latin typeface="Times New Roman"/>
              <a:cs typeface="Times New Roman"/>
            </a:endParaRPr>
          </a:p>
          <a:p>
            <a:pPr marL="44450">
              <a:lnSpc>
                <a:spcPct val="100000"/>
              </a:lnSpc>
            </a:pPr>
            <a:r>
              <a:rPr sz="2000" spc="-254" dirty="0">
                <a:latin typeface="Arial"/>
                <a:cs typeface="Arial"/>
              </a:rPr>
              <a:t>Ce </a:t>
            </a:r>
            <a:r>
              <a:rPr sz="2000" spc="-45" dirty="0">
                <a:latin typeface="Arial"/>
                <a:cs typeface="Arial"/>
              </a:rPr>
              <a:t>qui</a:t>
            </a:r>
            <a:r>
              <a:rPr sz="2000" spc="-270" dirty="0">
                <a:latin typeface="Arial"/>
                <a:cs typeface="Arial"/>
              </a:rPr>
              <a:t> </a:t>
            </a:r>
            <a:r>
              <a:rPr sz="2000" spc="-40" dirty="0">
                <a:latin typeface="Arial"/>
                <a:cs typeface="Arial"/>
              </a:rPr>
              <a:t>implique:</a:t>
            </a:r>
            <a:endParaRPr sz="2000">
              <a:latin typeface="Arial"/>
              <a:cs typeface="Arial"/>
            </a:endParaRPr>
          </a:p>
          <a:p>
            <a:pPr marL="245110" marR="291465" indent="-200025">
              <a:lnSpc>
                <a:spcPct val="100000"/>
              </a:lnSpc>
              <a:buChar char="-"/>
              <a:tabLst>
                <a:tab pos="245745" algn="l"/>
              </a:tabLst>
            </a:pPr>
            <a:r>
              <a:rPr sz="2000" spc="-75" dirty="0">
                <a:latin typeface="Arial"/>
                <a:cs typeface="Arial"/>
              </a:rPr>
              <a:t>la </a:t>
            </a:r>
            <a:r>
              <a:rPr sz="2000" spc="-55" dirty="0">
                <a:latin typeface="Arial"/>
                <a:cs typeface="Arial"/>
              </a:rPr>
              <a:t>possibilité </a:t>
            </a:r>
            <a:r>
              <a:rPr sz="2000" spc="-100" dirty="0">
                <a:latin typeface="Arial"/>
                <a:cs typeface="Arial"/>
              </a:rPr>
              <a:t>de  </a:t>
            </a:r>
            <a:r>
              <a:rPr sz="2000" spc="-60" dirty="0">
                <a:latin typeface="Arial"/>
                <a:cs typeface="Arial"/>
              </a:rPr>
              <a:t>prendre </a:t>
            </a:r>
            <a:r>
              <a:rPr sz="2000" spc="-140" dirty="0">
                <a:latin typeface="Arial"/>
                <a:cs typeface="Arial"/>
              </a:rPr>
              <a:t>des  </a:t>
            </a:r>
            <a:r>
              <a:rPr sz="2000" spc="-40" dirty="0">
                <a:latin typeface="Arial"/>
                <a:cs typeface="Arial"/>
              </a:rPr>
              <a:t>initiatives, </a:t>
            </a:r>
            <a:r>
              <a:rPr sz="2000" spc="-90" dirty="0">
                <a:latin typeface="Arial"/>
                <a:cs typeface="Arial"/>
              </a:rPr>
              <a:t>donc</a:t>
            </a:r>
            <a:r>
              <a:rPr sz="2000" spc="-180" dirty="0">
                <a:latin typeface="Arial"/>
                <a:cs typeface="Arial"/>
              </a:rPr>
              <a:t> </a:t>
            </a:r>
            <a:r>
              <a:rPr sz="2000" spc="-140" dirty="0">
                <a:latin typeface="Arial"/>
                <a:cs typeface="Arial"/>
              </a:rPr>
              <a:t>des  </a:t>
            </a:r>
            <a:r>
              <a:rPr sz="2000" spc="-120" dirty="0">
                <a:latin typeface="Arial"/>
                <a:cs typeface="Arial"/>
              </a:rPr>
              <a:t>consignes</a:t>
            </a:r>
            <a:r>
              <a:rPr sz="2000" spc="-114" dirty="0">
                <a:latin typeface="Arial"/>
                <a:cs typeface="Arial"/>
              </a:rPr>
              <a:t> </a:t>
            </a:r>
            <a:r>
              <a:rPr sz="2000" spc="-75" dirty="0">
                <a:latin typeface="Arial"/>
                <a:cs typeface="Arial"/>
              </a:rPr>
              <a:t>ouvertes,</a:t>
            </a:r>
            <a:endParaRPr sz="2000">
              <a:latin typeface="Arial"/>
              <a:cs typeface="Arial"/>
            </a:endParaRPr>
          </a:p>
          <a:p>
            <a:pPr marL="245110" marR="205740" indent="-200025">
              <a:lnSpc>
                <a:spcPct val="100000"/>
              </a:lnSpc>
              <a:buChar char="-"/>
              <a:tabLst>
                <a:tab pos="245745" algn="l"/>
              </a:tabLst>
            </a:pPr>
            <a:r>
              <a:rPr sz="2000" spc="-75" dirty="0">
                <a:latin typeface="Arial"/>
                <a:cs typeface="Arial"/>
              </a:rPr>
              <a:t>la </a:t>
            </a:r>
            <a:r>
              <a:rPr sz="2000" spc="-55" dirty="0">
                <a:latin typeface="Arial"/>
                <a:cs typeface="Arial"/>
              </a:rPr>
              <a:t>possibilité </a:t>
            </a:r>
            <a:r>
              <a:rPr sz="2000" spc="-95" dirty="0">
                <a:latin typeface="Arial"/>
                <a:cs typeface="Arial"/>
              </a:rPr>
              <a:t>de</a:t>
            </a:r>
            <a:r>
              <a:rPr sz="2000" spc="-215" dirty="0">
                <a:latin typeface="Arial"/>
                <a:cs typeface="Arial"/>
              </a:rPr>
              <a:t> </a:t>
            </a:r>
            <a:r>
              <a:rPr sz="2000" spc="-40" dirty="0">
                <a:latin typeface="Arial"/>
                <a:cs typeface="Arial"/>
              </a:rPr>
              <a:t>faire  </a:t>
            </a:r>
            <a:r>
              <a:rPr sz="2000" spc="-5" dirty="0">
                <a:latin typeface="Arial"/>
                <a:cs typeface="Arial"/>
              </a:rPr>
              <a:t>et </a:t>
            </a:r>
            <a:r>
              <a:rPr sz="2000" spc="-40" dirty="0">
                <a:latin typeface="Arial"/>
                <a:cs typeface="Arial"/>
              </a:rPr>
              <a:t>refaire </a:t>
            </a:r>
            <a:r>
              <a:rPr sz="2000" spc="-95" dirty="0">
                <a:latin typeface="Arial"/>
                <a:cs typeface="Arial"/>
              </a:rPr>
              <a:t>en  </a:t>
            </a:r>
            <a:r>
              <a:rPr sz="2000" spc="-65" dirty="0">
                <a:latin typeface="Arial"/>
                <a:cs typeface="Arial"/>
              </a:rPr>
              <a:t>procédant </a:t>
            </a:r>
            <a:r>
              <a:rPr sz="2000" spc="-70" dirty="0">
                <a:latin typeface="Arial"/>
                <a:cs typeface="Arial"/>
              </a:rPr>
              <a:t>par  </a:t>
            </a:r>
            <a:r>
              <a:rPr sz="2000" spc="-80" dirty="0">
                <a:latin typeface="Arial"/>
                <a:cs typeface="Arial"/>
              </a:rPr>
              <a:t>essais/erreurs.</a:t>
            </a:r>
            <a:endParaRPr sz="2000">
              <a:latin typeface="Arial"/>
              <a:cs typeface="Arial"/>
            </a:endParaRPr>
          </a:p>
        </p:txBody>
      </p:sp>
      <p:sp>
        <p:nvSpPr>
          <p:cNvPr id="8" name="object 8"/>
          <p:cNvSpPr txBox="1">
            <a:spLocks noGrp="1"/>
          </p:cNvSpPr>
          <p:nvPr>
            <p:ph type="ftr" sz="quarter" idx="5"/>
          </p:nvPr>
        </p:nvSpPr>
        <p:spPr>
          <a:xfrm>
            <a:off x="3276600" y="6400800"/>
            <a:ext cx="6662420" cy="141064"/>
          </a:xfrm>
          <a:prstGeom prst="rect">
            <a:avLst/>
          </a:prstGeom>
        </p:spPr>
        <p:txBody>
          <a:bodyPr vert="horz" wrap="square" lIns="0" tIns="0" rIns="0" bIns="0" rtlCol="0">
            <a:spAutoFit/>
          </a:bodyPr>
          <a:lstStyle/>
          <a:p>
            <a:pPr marL="12700">
              <a:lnSpc>
                <a:spcPts val="1050"/>
              </a:lnSpc>
            </a:pPr>
            <a:r>
              <a:rPr spc="-60" dirty="0"/>
              <a:t>Pôle </a:t>
            </a:r>
            <a:r>
              <a:rPr spc="-25" dirty="0" err="1"/>
              <a:t>maternelle</a:t>
            </a:r>
            <a:r>
              <a:rPr spc="-25" dirty="0"/>
              <a:t> </a:t>
            </a:r>
            <a:r>
              <a:rPr lang="fr-FR" spc="-40" dirty="0"/>
              <a:t> </a:t>
            </a:r>
            <a:r>
              <a:rPr lang="fr-FR" spc="-40" dirty="0" smtClean="0"/>
              <a:t>DAPE Polynésie française</a:t>
            </a:r>
            <a:endParaRPr spc="-35" dirty="0"/>
          </a:p>
        </p:txBody>
      </p:sp>
      <p:sp>
        <p:nvSpPr>
          <p:cNvPr id="6" name="object 6"/>
          <p:cNvSpPr txBox="1"/>
          <p:nvPr/>
        </p:nvSpPr>
        <p:spPr>
          <a:xfrm>
            <a:off x="6119240" y="1931289"/>
            <a:ext cx="2809875" cy="3314065"/>
          </a:xfrm>
          <a:prstGeom prst="rect">
            <a:avLst/>
          </a:prstGeom>
          <a:ln w="9905">
            <a:solidFill>
              <a:srgbClr val="006600"/>
            </a:solidFill>
          </a:ln>
        </p:spPr>
        <p:txBody>
          <a:bodyPr vert="horz" wrap="square" lIns="0" tIns="28575" rIns="0" bIns="0" rtlCol="0">
            <a:spAutoFit/>
          </a:bodyPr>
          <a:lstStyle/>
          <a:p>
            <a:pPr marL="962660">
              <a:lnSpc>
                <a:spcPct val="100000"/>
              </a:lnSpc>
              <a:spcBef>
                <a:spcPts val="225"/>
              </a:spcBef>
            </a:pPr>
            <a:r>
              <a:rPr sz="2000" b="1" u="heavy" spc="-285" dirty="0">
                <a:solidFill>
                  <a:srgbClr val="FF0000"/>
                </a:solidFill>
                <a:uFill>
                  <a:solidFill>
                    <a:srgbClr val="FF0000"/>
                  </a:solidFill>
                </a:uFill>
                <a:latin typeface="Arial"/>
                <a:cs typeface="Arial"/>
              </a:rPr>
              <a:t>REUSSIR</a:t>
            </a:r>
            <a:endParaRPr sz="2000">
              <a:latin typeface="Arial"/>
              <a:cs typeface="Arial"/>
            </a:endParaRPr>
          </a:p>
          <a:p>
            <a:pPr>
              <a:lnSpc>
                <a:spcPct val="100000"/>
              </a:lnSpc>
              <a:spcBef>
                <a:spcPts val="45"/>
              </a:spcBef>
            </a:pPr>
            <a:endParaRPr sz="2050">
              <a:latin typeface="Times New Roman"/>
              <a:cs typeface="Times New Roman"/>
            </a:endParaRPr>
          </a:p>
          <a:p>
            <a:pPr marL="45720" marR="137160">
              <a:lnSpc>
                <a:spcPct val="100000"/>
              </a:lnSpc>
            </a:pPr>
            <a:r>
              <a:rPr sz="2000" spc="-85" dirty="0">
                <a:latin typeface="Arial"/>
                <a:cs typeface="Arial"/>
              </a:rPr>
              <a:t>C'est-à-dire </a:t>
            </a:r>
            <a:r>
              <a:rPr sz="2000" spc="-45" dirty="0">
                <a:latin typeface="Arial"/>
                <a:cs typeface="Arial"/>
              </a:rPr>
              <a:t>aller </a:t>
            </a:r>
            <a:r>
              <a:rPr sz="2000" spc="-110" dirty="0">
                <a:latin typeface="Arial"/>
                <a:cs typeface="Arial"/>
              </a:rPr>
              <a:t>au </a:t>
            </a:r>
            <a:r>
              <a:rPr sz="2000" spc="-25" dirty="0">
                <a:latin typeface="Arial"/>
                <a:cs typeface="Arial"/>
              </a:rPr>
              <a:t>bout  </a:t>
            </a:r>
            <a:r>
              <a:rPr sz="2000" spc="-55" dirty="0">
                <a:latin typeface="Arial"/>
                <a:cs typeface="Arial"/>
              </a:rPr>
              <a:t>d’une </a:t>
            </a:r>
            <a:r>
              <a:rPr sz="2000" spc="-20" dirty="0">
                <a:latin typeface="Arial"/>
                <a:cs typeface="Arial"/>
              </a:rPr>
              <a:t>intention, </a:t>
            </a:r>
            <a:r>
              <a:rPr sz="2000" spc="-40" dirty="0">
                <a:latin typeface="Arial"/>
                <a:cs typeface="Arial"/>
              </a:rPr>
              <a:t>d’un  </a:t>
            </a:r>
            <a:r>
              <a:rPr sz="2000" spc="-25" dirty="0">
                <a:latin typeface="Arial"/>
                <a:cs typeface="Arial"/>
              </a:rPr>
              <a:t>projet, </a:t>
            </a:r>
            <a:r>
              <a:rPr sz="2000" spc="-55" dirty="0">
                <a:latin typeface="Arial"/>
                <a:cs typeface="Arial"/>
              </a:rPr>
              <a:t>d’une </a:t>
            </a:r>
            <a:r>
              <a:rPr sz="2000" spc="-85" dirty="0">
                <a:latin typeface="Arial"/>
                <a:cs typeface="Arial"/>
              </a:rPr>
              <a:t>réponse,</a:t>
            </a:r>
            <a:r>
              <a:rPr sz="2000" spc="-275" dirty="0">
                <a:latin typeface="Arial"/>
                <a:cs typeface="Arial"/>
              </a:rPr>
              <a:t> </a:t>
            </a:r>
            <a:r>
              <a:rPr sz="2000" spc="-95" dirty="0">
                <a:latin typeface="Arial"/>
                <a:cs typeface="Arial"/>
              </a:rPr>
              <a:t>de  </a:t>
            </a:r>
            <a:r>
              <a:rPr sz="2000" spc="-70" dirty="0">
                <a:latin typeface="Arial"/>
                <a:cs typeface="Arial"/>
              </a:rPr>
              <a:t>manière </a:t>
            </a:r>
            <a:r>
              <a:rPr sz="2000" spc="-80" dirty="0">
                <a:latin typeface="Arial"/>
                <a:cs typeface="Arial"/>
              </a:rPr>
              <a:t>satisfaisante  </a:t>
            </a:r>
            <a:r>
              <a:rPr sz="2000" spc="-75" dirty="0">
                <a:latin typeface="Arial"/>
                <a:cs typeface="Arial"/>
              </a:rPr>
              <a:t>(certains </a:t>
            </a:r>
            <a:r>
              <a:rPr sz="2000" spc="-10" dirty="0">
                <a:latin typeface="Arial"/>
                <a:cs typeface="Arial"/>
              </a:rPr>
              <a:t>ont </a:t>
            </a:r>
            <a:r>
              <a:rPr sz="2000" spc="-90" dirty="0">
                <a:latin typeface="Arial"/>
                <a:cs typeface="Arial"/>
              </a:rPr>
              <a:t>besoin </a:t>
            </a:r>
            <a:r>
              <a:rPr sz="2000" spc="-45" dirty="0">
                <a:latin typeface="Arial"/>
                <a:cs typeface="Arial"/>
              </a:rPr>
              <a:t>pour  </a:t>
            </a:r>
            <a:r>
              <a:rPr sz="2000" spc="-105" dirty="0">
                <a:latin typeface="Arial"/>
                <a:cs typeface="Arial"/>
              </a:rPr>
              <a:t>cela </a:t>
            </a:r>
            <a:r>
              <a:rPr sz="2000" spc="-25" dirty="0">
                <a:latin typeface="Arial"/>
                <a:cs typeface="Arial"/>
              </a:rPr>
              <a:t>d’être </a:t>
            </a:r>
            <a:r>
              <a:rPr sz="2000" spc="-90" dirty="0">
                <a:latin typeface="Arial"/>
                <a:cs typeface="Arial"/>
              </a:rPr>
              <a:t>soutenus,  </a:t>
            </a:r>
            <a:r>
              <a:rPr sz="2000" spc="-95" dirty="0">
                <a:latin typeface="Arial"/>
                <a:cs typeface="Arial"/>
              </a:rPr>
              <a:t>guidés).</a:t>
            </a:r>
            <a:endParaRPr sz="2000">
              <a:latin typeface="Arial"/>
              <a:cs typeface="Arial"/>
            </a:endParaRPr>
          </a:p>
        </p:txBody>
      </p:sp>
      <p:sp>
        <p:nvSpPr>
          <p:cNvPr id="7" name="object 7"/>
          <p:cNvSpPr txBox="1"/>
          <p:nvPr/>
        </p:nvSpPr>
        <p:spPr>
          <a:xfrm>
            <a:off x="3105530" y="1978532"/>
            <a:ext cx="2753995" cy="3606800"/>
          </a:xfrm>
          <a:prstGeom prst="rect">
            <a:avLst/>
          </a:prstGeom>
          <a:ln w="9905">
            <a:solidFill>
              <a:srgbClr val="006600"/>
            </a:solidFill>
          </a:ln>
        </p:spPr>
        <p:txBody>
          <a:bodyPr vert="horz" wrap="square" lIns="0" tIns="29209" rIns="0" bIns="0" rtlCol="0">
            <a:spAutoFit/>
          </a:bodyPr>
          <a:lstStyle/>
          <a:p>
            <a:pPr marL="615315">
              <a:lnSpc>
                <a:spcPct val="100000"/>
              </a:lnSpc>
              <a:spcBef>
                <a:spcPts val="229"/>
              </a:spcBef>
            </a:pPr>
            <a:r>
              <a:rPr sz="2000" b="1" u="heavy" spc="-250" dirty="0">
                <a:solidFill>
                  <a:srgbClr val="006FC0"/>
                </a:solidFill>
                <a:uFill>
                  <a:solidFill>
                    <a:srgbClr val="006FC0"/>
                  </a:solidFill>
                </a:uFill>
                <a:latin typeface="Arial"/>
                <a:cs typeface="Arial"/>
              </a:rPr>
              <a:t>COMPRENDRE</a:t>
            </a:r>
            <a:endParaRPr sz="2000" dirty="0">
              <a:latin typeface="Arial"/>
              <a:cs typeface="Arial"/>
            </a:endParaRPr>
          </a:p>
          <a:p>
            <a:pPr>
              <a:lnSpc>
                <a:spcPct val="100000"/>
              </a:lnSpc>
              <a:spcBef>
                <a:spcPts val="45"/>
              </a:spcBef>
            </a:pPr>
            <a:endParaRPr sz="2050" dirty="0">
              <a:latin typeface="Times New Roman"/>
              <a:cs typeface="Times New Roman"/>
            </a:endParaRPr>
          </a:p>
          <a:p>
            <a:pPr marL="45720" marR="89535">
              <a:lnSpc>
                <a:spcPct val="100000"/>
              </a:lnSpc>
            </a:pPr>
            <a:r>
              <a:rPr sz="2000" spc="-220" dirty="0">
                <a:latin typeface="Arial"/>
                <a:cs typeface="Arial"/>
              </a:rPr>
              <a:t>La </a:t>
            </a:r>
            <a:r>
              <a:rPr sz="2000" spc="-75" dirty="0">
                <a:latin typeface="Arial"/>
                <a:cs typeface="Arial"/>
              </a:rPr>
              <a:t>réussite </a:t>
            </a:r>
            <a:r>
              <a:rPr sz="2000" spc="-95" dirty="0">
                <a:latin typeface="Arial"/>
                <a:cs typeface="Arial"/>
              </a:rPr>
              <a:t>de </a:t>
            </a:r>
            <a:r>
              <a:rPr sz="2000" spc="-75" dirty="0">
                <a:latin typeface="Arial"/>
                <a:cs typeface="Arial"/>
              </a:rPr>
              <a:t>la </a:t>
            </a:r>
            <a:r>
              <a:rPr sz="2000" spc="-80" dirty="0">
                <a:latin typeface="Arial"/>
                <a:cs typeface="Arial"/>
              </a:rPr>
              <a:t>tâche </a:t>
            </a:r>
            <a:r>
              <a:rPr sz="2000" spc="-100" dirty="0">
                <a:latin typeface="Arial"/>
                <a:cs typeface="Arial"/>
              </a:rPr>
              <a:t>ne  </a:t>
            </a:r>
            <a:r>
              <a:rPr sz="2000" spc="-75" dirty="0">
                <a:latin typeface="Arial"/>
                <a:cs typeface="Arial"/>
              </a:rPr>
              <a:t>marque </a:t>
            </a:r>
            <a:r>
              <a:rPr sz="2000" spc="-150" dirty="0">
                <a:latin typeface="Arial"/>
                <a:cs typeface="Arial"/>
              </a:rPr>
              <a:t>pas </a:t>
            </a:r>
            <a:r>
              <a:rPr sz="2000" spc="-75" dirty="0">
                <a:latin typeface="Arial"/>
                <a:cs typeface="Arial"/>
              </a:rPr>
              <a:t>la </a:t>
            </a:r>
            <a:r>
              <a:rPr sz="2000" spc="-5" dirty="0">
                <a:latin typeface="Arial"/>
                <a:cs typeface="Arial"/>
              </a:rPr>
              <a:t>fin </a:t>
            </a:r>
            <a:r>
              <a:rPr sz="2000" spc="-55" dirty="0">
                <a:latin typeface="Arial"/>
                <a:cs typeface="Arial"/>
              </a:rPr>
              <a:t>d’une  </a:t>
            </a:r>
            <a:r>
              <a:rPr sz="2000" spc="-35" dirty="0">
                <a:latin typeface="Arial"/>
                <a:cs typeface="Arial"/>
              </a:rPr>
              <a:t>activité</a:t>
            </a:r>
            <a:r>
              <a:rPr sz="2000" spc="-80" dirty="0">
                <a:latin typeface="Arial"/>
                <a:cs typeface="Arial"/>
              </a:rPr>
              <a:t> </a:t>
            </a:r>
            <a:r>
              <a:rPr sz="2000" spc="-25" dirty="0">
                <a:latin typeface="Arial"/>
                <a:cs typeface="Arial"/>
              </a:rPr>
              <a:t>:</a:t>
            </a:r>
            <a:endParaRPr sz="2000" dirty="0">
              <a:latin typeface="Arial"/>
              <a:cs typeface="Arial"/>
            </a:endParaRPr>
          </a:p>
          <a:p>
            <a:pPr marL="45720" marR="44450">
              <a:lnSpc>
                <a:spcPct val="100000"/>
              </a:lnSpc>
            </a:pPr>
            <a:r>
              <a:rPr sz="2000" spc="-55" dirty="0">
                <a:latin typeface="Arial"/>
                <a:cs typeface="Arial"/>
              </a:rPr>
              <a:t>- </a:t>
            </a:r>
            <a:r>
              <a:rPr sz="2000" spc="10" dirty="0">
                <a:latin typeface="Arial"/>
                <a:cs typeface="Arial"/>
              </a:rPr>
              <a:t>il </a:t>
            </a:r>
            <a:r>
              <a:rPr sz="2000" spc="-15" dirty="0">
                <a:latin typeface="Arial"/>
                <a:cs typeface="Arial"/>
              </a:rPr>
              <a:t>faut </a:t>
            </a:r>
            <a:r>
              <a:rPr sz="2000" spc="-70" dirty="0">
                <a:latin typeface="Arial"/>
                <a:cs typeface="Arial"/>
              </a:rPr>
              <a:t>l’étayage </a:t>
            </a:r>
            <a:r>
              <a:rPr sz="2000" spc="-40" dirty="0">
                <a:latin typeface="Arial"/>
                <a:cs typeface="Arial"/>
              </a:rPr>
              <a:t>d’un  </a:t>
            </a:r>
            <a:r>
              <a:rPr sz="2000" spc="-50" dirty="0">
                <a:latin typeface="Arial"/>
                <a:cs typeface="Arial"/>
              </a:rPr>
              <a:t>adulte </a:t>
            </a:r>
            <a:r>
              <a:rPr sz="2000" spc="-65" dirty="0">
                <a:latin typeface="Arial"/>
                <a:cs typeface="Arial"/>
              </a:rPr>
              <a:t>disponible </a:t>
            </a:r>
            <a:r>
              <a:rPr sz="2000" spc="-160" dirty="0">
                <a:latin typeface="Arial"/>
                <a:cs typeface="Arial"/>
              </a:rPr>
              <a:t>à  </a:t>
            </a:r>
            <a:r>
              <a:rPr sz="2000" spc="-70" dirty="0">
                <a:latin typeface="Arial"/>
                <a:cs typeface="Arial"/>
              </a:rPr>
              <a:t>certains moments </a:t>
            </a:r>
            <a:r>
              <a:rPr sz="2000" spc="-45" dirty="0">
                <a:latin typeface="Arial"/>
                <a:cs typeface="Arial"/>
              </a:rPr>
              <a:t>pour  </a:t>
            </a:r>
            <a:r>
              <a:rPr sz="2000" spc="-50" dirty="0">
                <a:latin typeface="Arial"/>
                <a:cs typeface="Arial"/>
              </a:rPr>
              <a:t>construire </a:t>
            </a:r>
            <a:r>
              <a:rPr sz="2000" spc="-75" dirty="0">
                <a:latin typeface="Arial"/>
                <a:cs typeface="Arial"/>
              </a:rPr>
              <a:t>la </a:t>
            </a:r>
            <a:r>
              <a:rPr sz="2000" spc="-35" dirty="0">
                <a:latin typeface="Arial"/>
                <a:cs typeface="Arial"/>
              </a:rPr>
              <a:t>réflexivité</a:t>
            </a:r>
            <a:r>
              <a:rPr sz="2000" spc="-185" dirty="0">
                <a:latin typeface="Arial"/>
                <a:cs typeface="Arial"/>
              </a:rPr>
              <a:t> </a:t>
            </a:r>
            <a:r>
              <a:rPr sz="2000" spc="-5" dirty="0">
                <a:latin typeface="Arial"/>
                <a:cs typeface="Arial"/>
              </a:rPr>
              <a:t>et  </a:t>
            </a:r>
            <a:r>
              <a:rPr sz="2000" spc="-75" dirty="0">
                <a:latin typeface="Arial"/>
                <a:cs typeface="Arial"/>
              </a:rPr>
              <a:t>la </a:t>
            </a:r>
            <a:r>
              <a:rPr sz="2000" spc="-60" dirty="0">
                <a:latin typeface="Arial"/>
                <a:cs typeface="Arial"/>
              </a:rPr>
              <a:t>posture </a:t>
            </a:r>
            <a:r>
              <a:rPr sz="2000" spc="-70" dirty="0">
                <a:latin typeface="Arial"/>
                <a:cs typeface="Arial"/>
              </a:rPr>
              <a:t>d’élève</a:t>
            </a:r>
            <a:r>
              <a:rPr sz="2000" spc="-170" dirty="0">
                <a:latin typeface="Arial"/>
                <a:cs typeface="Arial"/>
              </a:rPr>
              <a:t> </a:t>
            </a:r>
            <a:r>
              <a:rPr sz="2000" spc="-90" dirty="0">
                <a:latin typeface="Arial"/>
                <a:cs typeface="Arial"/>
              </a:rPr>
              <a:t>que</a:t>
            </a:r>
            <a:endParaRPr sz="2000" dirty="0">
              <a:latin typeface="Arial"/>
              <a:cs typeface="Arial"/>
            </a:endParaRPr>
          </a:p>
          <a:p>
            <a:pPr marL="45720">
              <a:lnSpc>
                <a:spcPct val="100000"/>
              </a:lnSpc>
            </a:pPr>
            <a:r>
              <a:rPr sz="2000" spc="-15" dirty="0">
                <a:latin typeface="Arial"/>
                <a:cs typeface="Arial"/>
              </a:rPr>
              <a:t>l’on </a:t>
            </a:r>
            <a:r>
              <a:rPr sz="2000" spc="-30" dirty="0">
                <a:latin typeface="Arial"/>
                <a:cs typeface="Arial"/>
              </a:rPr>
              <a:t>attend </a:t>
            </a:r>
            <a:r>
              <a:rPr sz="2000" spc="-160" dirty="0">
                <a:latin typeface="Arial"/>
                <a:cs typeface="Arial"/>
              </a:rPr>
              <a:t>à</a:t>
            </a:r>
            <a:r>
              <a:rPr sz="2000" spc="-270" dirty="0">
                <a:latin typeface="Arial"/>
                <a:cs typeface="Arial"/>
              </a:rPr>
              <a:t> </a:t>
            </a:r>
            <a:r>
              <a:rPr sz="2000" spc="-40" dirty="0">
                <a:latin typeface="Arial"/>
                <a:cs typeface="Arial"/>
              </a:rPr>
              <a:t>terme.</a:t>
            </a:r>
            <a:endParaRPr sz="20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4838" y="4469551"/>
            <a:ext cx="5526723" cy="920124"/>
          </a:xfrm>
          <a:prstGeom prst="rect">
            <a:avLst/>
          </a:prstGeom>
        </p:spPr>
        <p:txBody>
          <a:bodyPr vert="horz" wrap="square" lIns="0" tIns="12065" rIns="0" bIns="0" rtlCol="0">
            <a:spAutoFit/>
          </a:bodyPr>
          <a:lstStyle/>
          <a:p>
            <a:pPr marL="12700">
              <a:lnSpc>
                <a:spcPct val="100000"/>
              </a:lnSpc>
              <a:spcBef>
                <a:spcPts val="95"/>
              </a:spcBef>
            </a:pPr>
            <a:r>
              <a:rPr lang="fr-FR" sz="5900" spc="-295" dirty="0" smtClean="0"/>
              <a:t>Les </a:t>
            </a:r>
            <a:r>
              <a:rPr sz="5900" spc="-385" dirty="0" smtClean="0"/>
              <a:t> </a:t>
            </a:r>
            <a:r>
              <a:rPr sz="5900" spc="-390" dirty="0" smtClean="0"/>
              <a:t>fiches-</a:t>
            </a:r>
            <a:r>
              <a:rPr sz="5900" spc="-390" dirty="0" err="1" smtClean="0"/>
              <a:t>outils</a:t>
            </a:r>
            <a:endParaRPr sz="5900" dirty="0"/>
          </a:p>
        </p:txBody>
      </p:sp>
      <p:sp>
        <p:nvSpPr>
          <p:cNvPr id="4" name="object 4"/>
          <p:cNvSpPr txBox="1">
            <a:spLocks noGrp="1"/>
          </p:cNvSpPr>
          <p:nvPr>
            <p:ph type="ftr" sz="quarter" idx="5"/>
          </p:nvPr>
        </p:nvSpPr>
        <p:spPr>
          <a:xfrm>
            <a:off x="3200400" y="6400800"/>
            <a:ext cx="6662420" cy="141064"/>
          </a:xfrm>
          <a:prstGeom prst="rect">
            <a:avLst/>
          </a:prstGeom>
        </p:spPr>
        <p:txBody>
          <a:bodyPr vert="horz" wrap="square" lIns="0" tIns="0" rIns="0" bIns="0" rtlCol="0">
            <a:spAutoFit/>
          </a:bodyPr>
          <a:lstStyle/>
          <a:p>
            <a:pPr marL="12700">
              <a:lnSpc>
                <a:spcPts val="1050"/>
              </a:lnSpc>
            </a:pPr>
            <a:r>
              <a:rPr spc="-60" dirty="0" err="1"/>
              <a:t>Pôle</a:t>
            </a:r>
            <a:r>
              <a:rPr spc="-60" dirty="0"/>
              <a:t> </a:t>
            </a:r>
            <a:r>
              <a:rPr spc="-25" dirty="0" err="1" smtClean="0"/>
              <a:t>maternell</a:t>
            </a:r>
            <a:r>
              <a:rPr lang="fr-FR" spc="-25" dirty="0" smtClean="0"/>
              <a:t>e DAPE Polynésie française</a:t>
            </a:r>
            <a:endParaRPr spc="-35"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0" y="102815"/>
            <a:ext cx="6248400" cy="4265136"/>
          </a:xfrm>
          <a:prstGeom prst="rect">
            <a:avLst/>
          </a:prstGeom>
        </p:spPr>
      </p:pic>
      <p:sp>
        <p:nvSpPr>
          <p:cNvPr id="3" name="ZoneTexte 2"/>
          <p:cNvSpPr txBox="1"/>
          <p:nvPr/>
        </p:nvSpPr>
        <p:spPr>
          <a:xfrm>
            <a:off x="1676400" y="5727504"/>
            <a:ext cx="6477000" cy="369332"/>
          </a:xfrm>
          <a:prstGeom prst="rect">
            <a:avLst/>
          </a:prstGeom>
          <a:noFill/>
        </p:spPr>
        <p:txBody>
          <a:bodyPr wrap="square" rtlCol="0">
            <a:spAutoFit/>
          </a:bodyPr>
          <a:lstStyle/>
          <a:p>
            <a:r>
              <a:rPr lang="fr-FR" i="1" dirty="0" smtClean="0"/>
              <a:t>D’autres fiches-outils seront fournies au fur et à mesure de l’année.</a:t>
            </a:r>
            <a:endParaRPr lang="fr-F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664" y="323342"/>
            <a:ext cx="8408670" cy="6047809"/>
          </a:xfrm>
        </p:spPr>
        <p:txBody>
          <a:bodyPr/>
          <a:lstStyle/>
          <a:p>
            <a:r>
              <a:rPr lang="fr-FR" dirty="0" smtClean="0"/>
              <a:t>1. </a:t>
            </a:r>
            <a:r>
              <a:rPr lang="fr-FR" dirty="0" smtClean="0">
                <a:hlinkClick r:id="rId2"/>
              </a:rPr>
              <a:t>Les astuces pour les retours au calme</a:t>
            </a:r>
            <a:r>
              <a:rPr lang="fr-FR" dirty="0" smtClean="0"/>
              <a:t/>
            </a:r>
            <a:br>
              <a:rPr lang="fr-FR" dirty="0" smtClean="0"/>
            </a:br>
            <a:r>
              <a:rPr lang="fr-FR" dirty="0" smtClean="0"/>
              <a:t>2. </a:t>
            </a:r>
            <a:r>
              <a:rPr lang="fr-FR" dirty="0" smtClean="0">
                <a:hlinkClick r:id="rId3"/>
              </a:rPr>
              <a:t>Le défi mascotte</a:t>
            </a:r>
            <a:r>
              <a:rPr lang="fr-FR" dirty="0" smtClean="0"/>
              <a:t/>
            </a:r>
            <a:br>
              <a:rPr lang="fr-FR" dirty="0" smtClean="0"/>
            </a:br>
            <a:r>
              <a:rPr lang="fr-FR" dirty="0" smtClean="0"/>
              <a:t>3. </a:t>
            </a:r>
            <a:r>
              <a:rPr lang="fr-FR" dirty="0" smtClean="0">
                <a:hlinkClick r:id="rId4"/>
              </a:rPr>
              <a:t>La connaissance des nombres</a:t>
            </a:r>
            <a:r>
              <a:rPr lang="fr-FR" dirty="0" smtClean="0"/>
              <a:t/>
            </a:r>
            <a:br>
              <a:rPr lang="fr-FR" dirty="0" smtClean="0"/>
            </a:br>
            <a:r>
              <a:rPr lang="fr-FR" dirty="0" smtClean="0"/>
              <a:t>4. </a:t>
            </a:r>
            <a:r>
              <a:rPr lang="fr-FR" dirty="0" smtClean="0">
                <a:hlinkClick r:id="rId5"/>
              </a:rPr>
              <a:t>Un objet à découvrir</a:t>
            </a:r>
            <a:r>
              <a:rPr lang="fr-FR" dirty="0" smtClean="0"/>
              <a:t/>
            </a:r>
            <a:br>
              <a:rPr lang="fr-FR" dirty="0" smtClean="0"/>
            </a:br>
            <a:r>
              <a:rPr lang="fr-FR" dirty="0" smtClean="0"/>
              <a:t>5. </a:t>
            </a:r>
            <a:r>
              <a:rPr lang="fr-FR" dirty="0" smtClean="0">
                <a:hlinkClick r:id="rId6"/>
              </a:rPr>
              <a:t>Un projet abécédaire</a:t>
            </a:r>
            <a:r>
              <a:rPr lang="fr-FR" dirty="0" smtClean="0"/>
              <a:t/>
            </a:r>
            <a:br>
              <a:rPr lang="fr-FR" dirty="0" smtClean="0"/>
            </a:br>
            <a:r>
              <a:rPr lang="fr-FR" dirty="0" smtClean="0"/>
              <a:t>6. </a:t>
            </a:r>
            <a:r>
              <a:rPr lang="fr-FR" dirty="0" smtClean="0">
                <a:hlinkClick r:id="rId7"/>
              </a:rPr>
              <a:t>Des jeux de société</a:t>
            </a:r>
            <a:r>
              <a:rPr lang="fr-FR" dirty="0" smtClean="0"/>
              <a:t/>
            </a:r>
            <a:br>
              <a:rPr lang="fr-FR" dirty="0" smtClean="0"/>
            </a:br>
            <a:r>
              <a:rPr lang="fr-FR" dirty="0" smtClean="0"/>
              <a:t>7. </a:t>
            </a:r>
            <a:r>
              <a:rPr lang="fr-FR" dirty="0" smtClean="0">
                <a:hlinkClick r:id="rId8"/>
              </a:rPr>
              <a:t>Des objets qui font de l’air</a:t>
            </a:r>
            <a:r>
              <a:rPr lang="fr-FR" dirty="0" smtClean="0"/>
              <a:t>: </a:t>
            </a:r>
            <a:r>
              <a:rPr lang="fr-FR" sz="1600" dirty="0" smtClean="0"/>
              <a:t>défis technologique et créations artistiques</a:t>
            </a:r>
            <a:br>
              <a:rPr lang="fr-FR" sz="1600" dirty="0" smtClean="0"/>
            </a:br>
            <a:r>
              <a:rPr lang="fr-FR" dirty="0" smtClean="0"/>
              <a:t>8. </a:t>
            </a:r>
            <a:r>
              <a:rPr lang="fr-FR" dirty="0" smtClean="0">
                <a:hlinkClick r:id="rId9"/>
              </a:rPr>
              <a:t>La boîte à mystères</a:t>
            </a:r>
            <a:r>
              <a:rPr lang="fr-FR" dirty="0" smtClean="0"/>
              <a:t/>
            </a:r>
            <a:br>
              <a:rPr lang="fr-FR" dirty="0" smtClean="0"/>
            </a:br>
            <a:r>
              <a:rPr lang="fr-FR" dirty="0" smtClean="0"/>
              <a:t>9. </a:t>
            </a:r>
            <a:r>
              <a:rPr lang="fr-FR" dirty="0" smtClean="0">
                <a:hlinkClick r:id="rId10"/>
              </a:rPr>
              <a:t>Des activités autonomes</a:t>
            </a:r>
            <a:r>
              <a:rPr lang="fr-FR" dirty="0" smtClean="0"/>
              <a:t/>
            </a:r>
            <a:br>
              <a:rPr lang="fr-FR" dirty="0" smtClean="0"/>
            </a:br>
            <a:r>
              <a:rPr lang="fr-FR" dirty="0" smtClean="0"/>
              <a:t>10. </a:t>
            </a:r>
            <a:r>
              <a:rPr lang="fr-FR" dirty="0" smtClean="0">
                <a:hlinkClick r:id="rId11"/>
              </a:rPr>
              <a:t>Le mélange des couleurs</a:t>
            </a:r>
            <a:r>
              <a:rPr lang="fr-FR" dirty="0" smtClean="0"/>
              <a:t/>
            </a:r>
            <a:br>
              <a:rPr lang="fr-FR" dirty="0" smtClean="0"/>
            </a:br>
            <a:r>
              <a:rPr lang="fr-FR" dirty="0" smtClean="0"/>
              <a:t>11. </a:t>
            </a:r>
            <a:r>
              <a:rPr lang="fr-FR" dirty="0" smtClean="0">
                <a:hlinkClick r:id="rId12"/>
              </a:rPr>
              <a:t>Des activités physiques et sportives</a:t>
            </a:r>
            <a:r>
              <a:rPr lang="fr-FR" dirty="0" smtClean="0"/>
              <a:t/>
            </a:r>
            <a:br>
              <a:rPr lang="fr-FR" dirty="0" smtClean="0"/>
            </a:br>
            <a:r>
              <a:rPr lang="fr-FR" dirty="0" smtClean="0"/>
              <a:t>12. </a:t>
            </a:r>
            <a:r>
              <a:rPr lang="fr-FR" dirty="0" smtClean="0">
                <a:hlinkClick r:id="rId13"/>
              </a:rPr>
              <a:t>Activités autonomes en pâte à modeler</a:t>
            </a:r>
            <a:r>
              <a:rPr lang="fr-FR" dirty="0" smtClean="0"/>
              <a:t/>
            </a:r>
            <a:br>
              <a:rPr lang="fr-FR" dirty="0" smtClean="0"/>
            </a:br>
            <a:r>
              <a:rPr lang="fr-FR" dirty="0" smtClean="0"/>
              <a:t>13. </a:t>
            </a:r>
            <a:r>
              <a:rPr lang="fr-FR" dirty="0" smtClean="0">
                <a:hlinkClick r:id="rId14"/>
              </a:rPr>
              <a:t>Activités graphiques</a:t>
            </a:r>
            <a:endParaRPr lang="fr-FR" dirty="0"/>
          </a:p>
        </p:txBody>
      </p:sp>
    </p:spTree>
    <p:extLst>
      <p:ext uri="{BB962C8B-B14F-4D97-AF65-F5344CB8AC3E}">
        <p14:creationId xmlns="" xmlns:p14="http://schemas.microsoft.com/office/powerpoint/2010/main" val="1585102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9438" y="333501"/>
            <a:ext cx="6706362" cy="627736"/>
          </a:xfrm>
          <a:prstGeom prst="rect">
            <a:avLst/>
          </a:prstGeom>
        </p:spPr>
        <p:txBody>
          <a:bodyPr vert="horz" wrap="square" lIns="0" tIns="12065" rIns="0" bIns="0" rtlCol="0">
            <a:spAutoFit/>
          </a:bodyPr>
          <a:lstStyle/>
          <a:p>
            <a:pPr marL="12700">
              <a:lnSpc>
                <a:spcPct val="100000"/>
              </a:lnSpc>
              <a:spcBef>
                <a:spcPts val="95"/>
              </a:spcBef>
            </a:pPr>
            <a:r>
              <a:rPr lang="fr-FR" sz="4000" b="0" spc="-409" dirty="0" smtClean="0">
                <a:solidFill>
                  <a:srgbClr val="FF0000"/>
                </a:solidFill>
                <a:latin typeface="Arial"/>
                <a:cs typeface="Arial"/>
              </a:rPr>
              <a:t>Que contient cette boîte à outils</a:t>
            </a:r>
            <a:r>
              <a:rPr sz="4000" b="0" spc="-409" dirty="0" smtClean="0">
                <a:solidFill>
                  <a:srgbClr val="FF0000"/>
                </a:solidFill>
                <a:latin typeface="Arial"/>
                <a:cs typeface="Arial"/>
              </a:rPr>
              <a:t>?</a:t>
            </a:r>
            <a:endParaRPr sz="4000" dirty="0">
              <a:solidFill>
                <a:srgbClr val="FF0000"/>
              </a:solidFill>
              <a:latin typeface="Arial"/>
              <a:cs typeface="Arial"/>
            </a:endParaRPr>
          </a:p>
        </p:txBody>
      </p:sp>
      <p:sp>
        <p:nvSpPr>
          <p:cNvPr id="3" name="object 3"/>
          <p:cNvSpPr txBox="1"/>
          <p:nvPr/>
        </p:nvSpPr>
        <p:spPr>
          <a:xfrm>
            <a:off x="457200" y="1218515"/>
            <a:ext cx="8164830" cy="5272596"/>
          </a:xfrm>
          <a:prstGeom prst="rect">
            <a:avLst/>
          </a:prstGeom>
        </p:spPr>
        <p:txBody>
          <a:bodyPr vert="horz" wrap="square" lIns="0" tIns="14604" rIns="0" bIns="0" rtlCol="0">
            <a:spAutoFit/>
          </a:bodyPr>
          <a:lstStyle/>
          <a:p>
            <a:pPr marL="12700">
              <a:lnSpc>
                <a:spcPts val="1789"/>
              </a:lnSpc>
              <a:spcBef>
                <a:spcPts val="114"/>
              </a:spcBef>
            </a:pPr>
            <a:r>
              <a:rPr lang="fr-FR" sz="1600" spc="-160" dirty="0" smtClean="0">
                <a:latin typeface="+mj-lt"/>
                <a:cs typeface="Arial"/>
              </a:rPr>
              <a:t>Pour le</a:t>
            </a:r>
            <a:r>
              <a:rPr lang="fr-FR" sz="1600" spc="-5" dirty="0" smtClean="0">
                <a:latin typeface="+mj-lt"/>
                <a:cs typeface="Arial"/>
              </a:rPr>
              <a:t> </a:t>
            </a:r>
            <a:r>
              <a:rPr sz="1600" spc="-40" dirty="0" err="1" smtClean="0">
                <a:latin typeface="+mj-lt"/>
                <a:cs typeface="Arial"/>
              </a:rPr>
              <a:t>remplaçant</a:t>
            </a:r>
            <a:r>
              <a:rPr lang="fr-FR" sz="1600" spc="-40" dirty="0" smtClean="0">
                <a:latin typeface="+mj-lt"/>
                <a:cs typeface="Arial"/>
              </a:rPr>
              <a:t> en maternelle</a:t>
            </a:r>
            <a:r>
              <a:rPr sz="1600" spc="-40" dirty="0" smtClean="0">
                <a:latin typeface="+mj-lt"/>
                <a:cs typeface="Arial"/>
              </a:rPr>
              <a:t> </a:t>
            </a:r>
            <a:r>
              <a:rPr lang="fr-FR" sz="1600" spc="-80" dirty="0" smtClean="0">
                <a:latin typeface="+mj-lt"/>
                <a:cs typeface="Arial"/>
              </a:rPr>
              <a:t>il est important</a:t>
            </a:r>
            <a:r>
              <a:rPr lang="fr-FR" sz="1600" spc="-30" dirty="0">
                <a:latin typeface="+mj-lt"/>
                <a:cs typeface="Arial"/>
              </a:rPr>
              <a:t> </a:t>
            </a:r>
            <a:r>
              <a:rPr lang="fr-FR" sz="1600" spc="-30" dirty="0" smtClean="0">
                <a:latin typeface="+mj-lt"/>
                <a:cs typeface="Arial"/>
              </a:rPr>
              <a:t>de:</a:t>
            </a:r>
            <a:endParaRPr sz="1600" dirty="0">
              <a:latin typeface="+mj-lt"/>
              <a:cs typeface="Arial"/>
            </a:endParaRPr>
          </a:p>
          <a:p>
            <a:pPr marL="12700">
              <a:buChar char="•"/>
              <a:tabLst>
                <a:tab pos="342265" algn="l"/>
                <a:tab pos="342900" algn="l"/>
              </a:tabLst>
            </a:pPr>
            <a:r>
              <a:rPr sz="1600" spc="-45" dirty="0">
                <a:latin typeface="+mj-lt"/>
                <a:cs typeface="Arial"/>
              </a:rPr>
              <a:t>créer un </a:t>
            </a:r>
            <a:r>
              <a:rPr sz="1600" b="1" spc="-85" dirty="0">
                <a:latin typeface="+mj-lt"/>
                <a:cs typeface="Arial"/>
              </a:rPr>
              <a:t>climat </a:t>
            </a:r>
            <a:r>
              <a:rPr sz="1600" b="1" spc="-95" dirty="0">
                <a:latin typeface="+mj-lt"/>
                <a:cs typeface="Arial"/>
              </a:rPr>
              <a:t>de </a:t>
            </a:r>
            <a:r>
              <a:rPr sz="1600" b="1" spc="-114" dirty="0">
                <a:latin typeface="+mj-lt"/>
                <a:cs typeface="Arial"/>
              </a:rPr>
              <a:t>confiance </a:t>
            </a:r>
            <a:r>
              <a:rPr sz="1600" b="1" spc="-30" dirty="0">
                <a:latin typeface="+mj-lt"/>
                <a:cs typeface="Arial"/>
              </a:rPr>
              <a:t>et </a:t>
            </a:r>
            <a:r>
              <a:rPr sz="1600" b="1" spc="-95" dirty="0">
                <a:latin typeface="+mj-lt"/>
                <a:cs typeface="Arial"/>
              </a:rPr>
              <a:t>de </a:t>
            </a:r>
            <a:r>
              <a:rPr sz="1600" b="1" spc="-100" dirty="0">
                <a:latin typeface="+mj-lt"/>
                <a:cs typeface="Arial"/>
              </a:rPr>
              <a:t>sécurité </a:t>
            </a:r>
            <a:r>
              <a:rPr sz="1600" spc="-45" dirty="0">
                <a:latin typeface="+mj-lt"/>
                <a:cs typeface="Arial"/>
              </a:rPr>
              <a:t>propice </a:t>
            </a:r>
            <a:r>
              <a:rPr sz="1600" spc="-90" dirty="0">
                <a:latin typeface="+mj-lt"/>
                <a:cs typeface="Arial"/>
              </a:rPr>
              <a:t>aux</a:t>
            </a:r>
            <a:r>
              <a:rPr sz="1600" spc="-155" dirty="0">
                <a:latin typeface="+mj-lt"/>
                <a:cs typeface="Arial"/>
              </a:rPr>
              <a:t> </a:t>
            </a:r>
            <a:r>
              <a:rPr sz="1600" spc="-70" dirty="0">
                <a:latin typeface="+mj-lt"/>
                <a:cs typeface="Arial"/>
              </a:rPr>
              <a:t>apprentissages,</a:t>
            </a:r>
            <a:endParaRPr sz="1600" dirty="0">
              <a:latin typeface="+mj-lt"/>
              <a:cs typeface="Arial"/>
            </a:endParaRPr>
          </a:p>
          <a:p>
            <a:pPr marL="12700">
              <a:buFont typeface="Arial"/>
              <a:buChar char="•"/>
              <a:tabLst>
                <a:tab pos="342265" algn="l"/>
                <a:tab pos="342900" algn="l"/>
              </a:tabLst>
            </a:pPr>
            <a:r>
              <a:rPr sz="1600" b="1" spc="-45" dirty="0">
                <a:latin typeface="+mj-lt"/>
                <a:cs typeface="Arial"/>
              </a:rPr>
              <a:t>mettre </a:t>
            </a:r>
            <a:r>
              <a:rPr sz="1600" b="1" spc="-85" dirty="0">
                <a:latin typeface="+mj-lt"/>
                <a:cs typeface="Arial"/>
              </a:rPr>
              <a:t>très </a:t>
            </a:r>
            <a:r>
              <a:rPr sz="1600" b="1" spc="-80" dirty="0">
                <a:latin typeface="+mj-lt"/>
                <a:cs typeface="Arial"/>
              </a:rPr>
              <a:t>rapidement </a:t>
            </a:r>
            <a:r>
              <a:rPr sz="1600" b="1" spc="-125" dirty="0">
                <a:latin typeface="+mj-lt"/>
                <a:cs typeface="Arial"/>
              </a:rPr>
              <a:t>les </a:t>
            </a:r>
            <a:r>
              <a:rPr sz="1600" b="1" spc="-110" dirty="0">
                <a:latin typeface="+mj-lt"/>
                <a:cs typeface="Arial"/>
              </a:rPr>
              <a:t>élèves </a:t>
            </a:r>
            <a:r>
              <a:rPr sz="1600" b="1" spc="-100" dirty="0">
                <a:latin typeface="+mj-lt"/>
                <a:cs typeface="Arial"/>
              </a:rPr>
              <a:t>au</a:t>
            </a:r>
            <a:r>
              <a:rPr sz="1600" b="1" spc="-40" dirty="0">
                <a:latin typeface="+mj-lt"/>
                <a:cs typeface="Arial"/>
              </a:rPr>
              <a:t> </a:t>
            </a:r>
            <a:r>
              <a:rPr sz="1600" b="1" spc="-60" dirty="0">
                <a:latin typeface="+mj-lt"/>
                <a:cs typeface="Arial"/>
              </a:rPr>
              <a:t>travail,</a:t>
            </a:r>
            <a:endParaRPr sz="1600" dirty="0">
              <a:latin typeface="+mj-lt"/>
              <a:cs typeface="Arial"/>
            </a:endParaRPr>
          </a:p>
          <a:p>
            <a:pPr marL="12700" marR="5080" algn="just">
              <a:spcBef>
                <a:spcPts val="260"/>
              </a:spcBef>
            </a:pPr>
            <a:r>
              <a:rPr sz="1600" spc="-55" dirty="0">
                <a:latin typeface="+mj-lt"/>
                <a:cs typeface="Arial"/>
              </a:rPr>
              <a:t>alors </a:t>
            </a:r>
            <a:r>
              <a:rPr sz="1600" spc="-65" dirty="0">
                <a:latin typeface="+mj-lt"/>
                <a:cs typeface="Arial"/>
              </a:rPr>
              <a:t>même </a:t>
            </a:r>
            <a:r>
              <a:rPr sz="1600" spc="-60" dirty="0">
                <a:latin typeface="+mj-lt"/>
                <a:cs typeface="Arial"/>
              </a:rPr>
              <a:t>que </a:t>
            </a:r>
            <a:r>
              <a:rPr sz="1600" spc="-85" dirty="0">
                <a:latin typeface="+mj-lt"/>
                <a:cs typeface="Arial"/>
              </a:rPr>
              <a:t>vous </a:t>
            </a:r>
            <a:r>
              <a:rPr sz="1600" spc="-65" dirty="0">
                <a:latin typeface="+mj-lt"/>
                <a:cs typeface="Arial"/>
              </a:rPr>
              <a:t>ne </a:t>
            </a:r>
            <a:r>
              <a:rPr sz="1600" spc="-85" dirty="0">
                <a:latin typeface="+mj-lt"/>
                <a:cs typeface="Arial"/>
              </a:rPr>
              <a:t>les </a:t>
            </a:r>
            <a:r>
              <a:rPr sz="1600" spc="-90" dirty="0">
                <a:latin typeface="+mj-lt"/>
                <a:cs typeface="Arial"/>
              </a:rPr>
              <a:t>connaissez </a:t>
            </a:r>
            <a:r>
              <a:rPr sz="1600" spc="-95" dirty="0">
                <a:latin typeface="+mj-lt"/>
                <a:cs typeface="Arial"/>
              </a:rPr>
              <a:t>pas, </a:t>
            </a:r>
            <a:r>
              <a:rPr sz="1600" spc="-60" dirty="0">
                <a:latin typeface="+mj-lt"/>
                <a:cs typeface="Arial"/>
              </a:rPr>
              <a:t>que </a:t>
            </a:r>
            <a:r>
              <a:rPr sz="1600" spc="-80" dirty="0">
                <a:latin typeface="+mj-lt"/>
                <a:cs typeface="Arial"/>
              </a:rPr>
              <a:t>vous </a:t>
            </a:r>
            <a:r>
              <a:rPr sz="1600" spc="-65" dirty="0">
                <a:latin typeface="+mj-lt"/>
                <a:cs typeface="Arial"/>
              </a:rPr>
              <a:t>ne </a:t>
            </a:r>
            <a:r>
              <a:rPr sz="1600" spc="-90" dirty="0">
                <a:latin typeface="+mj-lt"/>
                <a:cs typeface="Arial"/>
              </a:rPr>
              <a:t>connaissez </a:t>
            </a:r>
            <a:r>
              <a:rPr sz="1600" spc="-110" dirty="0">
                <a:latin typeface="+mj-lt"/>
                <a:cs typeface="Arial"/>
              </a:rPr>
              <a:t>pas </a:t>
            </a:r>
            <a:r>
              <a:rPr sz="1600" spc="-25" dirty="0">
                <a:latin typeface="+mj-lt"/>
                <a:cs typeface="Arial"/>
              </a:rPr>
              <a:t>leur </a:t>
            </a:r>
            <a:r>
              <a:rPr sz="1600" spc="-55" dirty="0">
                <a:latin typeface="+mj-lt"/>
                <a:cs typeface="Arial"/>
              </a:rPr>
              <a:t>niveau, </a:t>
            </a:r>
            <a:r>
              <a:rPr sz="1600" spc="-15" dirty="0">
                <a:latin typeface="+mj-lt"/>
                <a:cs typeface="Arial"/>
              </a:rPr>
              <a:t>ni </a:t>
            </a:r>
            <a:r>
              <a:rPr sz="1600" spc="-80" dirty="0">
                <a:latin typeface="+mj-lt"/>
                <a:cs typeface="Arial"/>
              </a:rPr>
              <a:t>les </a:t>
            </a:r>
            <a:r>
              <a:rPr sz="1600" spc="-55" dirty="0">
                <a:latin typeface="+mj-lt"/>
                <a:cs typeface="Arial"/>
              </a:rPr>
              <a:t>méthodes  </a:t>
            </a:r>
            <a:r>
              <a:rPr sz="1600" spc="-100" dirty="0">
                <a:latin typeface="+mj-lt"/>
                <a:cs typeface="Arial"/>
              </a:rPr>
              <a:t>avec </a:t>
            </a:r>
            <a:r>
              <a:rPr sz="1600" spc="-60" dirty="0">
                <a:latin typeface="+mj-lt"/>
                <a:cs typeface="Arial"/>
              </a:rPr>
              <a:t>lesquelles </a:t>
            </a:r>
            <a:r>
              <a:rPr sz="1600" spc="-45" dirty="0">
                <a:latin typeface="+mj-lt"/>
                <a:cs typeface="Arial"/>
              </a:rPr>
              <a:t>ils </a:t>
            </a:r>
            <a:r>
              <a:rPr sz="1600" spc="-15" dirty="0">
                <a:latin typeface="+mj-lt"/>
                <a:cs typeface="Arial"/>
              </a:rPr>
              <a:t>travaillent </a:t>
            </a:r>
            <a:r>
              <a:rPr sz="1600" dirty="0">
                <a:latin typeface="+mj-lt"/>
                <a:cs typeface="Arial"/>
              </a:rPr>
              <a:t>et </a:t>
            </a:r>
            <a:r>
              <a:rPr sz="1600" spc="-60" dirty="0">
                <a:latin typeface="+mj-lt"/>
                <a:cs typeface="Arial"/>
              </a:rPr>
              <a:t>que </a:t>
            </a:r>
            <a:r>
              <a:rPr sz="1600" spc="-80" dirty="0">
                <a:latin typeface="+mj-lt"/>
                <a:cs typeface="Arial"/>
              </a:rPr>
              <a:t>vous </a:t>
            </a:r>
            <a:r>
              <a:rPr sz="1600" spc="-60" dirty="0">
                <a:latin typeface="+mj-lt"/>
                <a:cs typeface="Arial"/>
              </a:rPr>
              <a:t>ignorez </a:t>
            </a:r>
            <a:r>
              <a:rPr sz="1600" spc="-50" dirty="0">
                <a:latin typeface="+mj-lt"/>
                <a:cs typeface="Arial"/>
              </a:rPr>
              <a:t>la </a:t>
            </a:r>
            <a:r>
              <a:rPr sz="1600" spc="-15" dirty="0">
                <a:latin typeface="+mj-lt"/>
                <a:cs typeface="Arial"/>
              </a:rPr>
              <a:t>plupart </a:t>
            </a:r>
            <a:r>
              <a:rPr sz="1600" spc="-40" dirty="0">
                <a:latin typeface="+mj-lt"/>
                <a:cs typeface="Arial"/>
              </a:rPr>
              <a:t>du </a:t>
            </a:r>
            <a:r>
              <a:rPr sz="1600" spc="-50" dirty="0">
                <a:latin typeface="+mj-lt"/>
                <a:cs typeface="Arial"/>
              </a:rPr>
              <a:t>temps combien </a:t>
            </a:r>
            <a:r>
              <a:rPr sz="1600" spc="-65" dirty="0">
                <a:latin typeface="+mj-lt"/>
                <a:cs typeface="Arial"/>
              </a:rPr>
              <a:t>de </a:t>
            </a:r>
            <a:r>
              <a:rPr sz="1600" spc="-50" dirty="0">
                <a:latin typeface="+mj-lt"/>
                <a:cs typeface="Arial"/>
              </a:rPr>
              <a:t>temps </a:t>
            </a:r>
            <a:r>
              <a:rPr sz="1600" spc="-40" dirty="0">
                <a:latin typeface="+mj-lt"/>
                <a:cs typeface="Arial"/>
              </a:rPr>
              <a:t>durera </a:t>
            </a:r>
            <a:r>
              <a:rPr sz="1600" spc="-35" dirty="0">
                <a:latin typeface="+mj-lt"/>
                <a:cs typeface="Arial"/>
              </a:rPr>
              <a:t>le  </a:t>
            </a:r>
            <a:r>
              <a:rPr sz="1600" spc="-45" dirty="0">
                <a:latin typeface="+mj-lt"/>
                <a:cs typeface="Arial"/>
              </a:rPr>
              <a:t>remplacement.</a:t>
            </a:r>
            <a:endParaRPr sz="1600" dirty="0">
              <a:latin typeface="+mj-lt"/>
              <a:cs typeface="Arial"/>
            </a:endParaRPr>
          </a:p>
          <a:p>
            <a:pPr>
              <a:lnSpc>
                <a:spcPct val="100000"/>
              </a:lnSpc>
              <a:spcBef>
                <a:spcPts val="15"/>
              </a:spcBef>
            </a:pPr>
            <a:endParaRPr dirty="0">
              <a:latin typeface="+mj-lt"/>
              <a:cs typeface="Times New Roman"/>
            </a:endParaRPr>
          </a:p>
          <a:p>
            <a:pPr marL="12700" marR="5715"/>
            <a:r>
              <a:rPr sz="1600" spc="-60" dirty="0" err="1" smtClean="0">
                <a:latin typeface="+mj-lt"/>
                <a:cs typeface="Arial"/>
              </a:rPr>
              <a:t>Cet</a:t>
            </a:r>
            <a:r>
              <a:rPr sz="1600" spc="-60" dirty="0" smtClean="0">
                <a:latin typeface="+mj-lt"/>
                <a:cs typeface="Arial"/>
              </a:rPr>
              <a:t> </a:t>
            </a:r>
            <a:r>
              <a:rPr lang="fr-FR" sz="1600" spc="-15" dirty="0" smtClean="0">
                <a:latin typeface="+mj-lt"/>
                <a:cs typeface="Arial"/>
              </a:rPr>
              <a:t>outil</a:t>
            </a:r>
            <a:r>
              <a:rPr sz="1600" spc="-15" dirty="0" smtClean="0">
                <a:latin typeface="+mj-lt"/>
                <a:cs typeface="Arial"/>
              </a:rPr>
              <a:t> </a:t>
            </a:r>
            <a:r>
              <a:rPr sz="1600" spc="-114" dirty="0">
                <a:latin typeface="+mj-lt"/>
                <a:cs typeface="Arial"/>
              </a:rPr>
              <a:t>a </a:t>
            </a:r>
            <a:r>
              <a:rPr sz="1600" spc="-25" dirty="0">
                <a:latin typeface="+mj-lt"/>
                <a:cs typeface="Arial"/>
              </a:rPr>
              <a:t>pour </a:t>
            </a:r>
            <a:r>
              <a:rPr sz="1600" dirty="0">
                <a:latin typeface="+mj-lt"/>
                <a:cs typeface="Arial"/>
              </a:rPr>
              <a:t>but </a:t>
            </a:r>
            <a:r>
              <a:rPr sz="1600" spc="-65" dirty="0">
                <a:latin typeface="+mj-lt"/>
                <a:cs typeface="Arial"/>
              </a:rPr>
              <a:t>de </a:t>
            </a:r>
            <a:r>
              <a:rPr sz="1600" spc="-5" dirty="0">
                <a:latin typeface="+mj-lt"/>
                <a:cs typeface="Arial"/>
              </a:rPr>
              <a:t>fournir </a:t>
            </a:r>
            <a:r>
              <a:rPr sz="1600" spc="-100" dirty="0">
                <a:latin typeface="+mj-lt"/>
                <a:cs typeface="Arial"/>
              </a:rPr>
              <a:t>des </a:t>
            </a:r>
            <a:r>
              <a:rPr sz="1600" b="1" spc="-100" dirty="0">
                <a:latin typeface="+mj-lt"/>
                <a:cs typeface="Arial"/>
              </a:rPr>
              <a:t>références </a:t>
            </a:r>
            <a:r>
              <a:rPr sz="1600" spc="-90" dirty="0">
                <a:latin typeface="+mj-lt"/>
                <a:cs typeface="Arial"/>
              </a:rPr>
              <a:t>nécessaires </a:t>
            </a:r>
            <a:r>
              <a:rPr sz="1600" spc="-114" dirty="0">
                <a:latin typeface="+mj-lt"/>
                <a:cs typeface="Arial"/>
              </a:rPr>
              <a:t>à </a:t>
            </a:r>
            <a:r>
              <a:rPr sz="1600" spc="-50" dirty="0">
                <a:latin typeface="+mj-lt"/>
                <a:cs typeface="Arial"/>
              </a:rPr>
              <a:t>la </a:t>
            </a:r>
            <a:r>
              <a:rPr sz="1600" spc="-70" dirty="0">
                <a:latin typeface="+mj-lt"/>
                <a:cs typeface="Arial"/>
              </a:rPr>
              <a:t>mise en </a:t>
            </a:r>
            <a:r>
              <a:rPr sz="1600" spc="-75" dirty="0">
                <a:latin typeface="+mj-lt"/>
                <a:cs typeface="Arial"/>
              </a:rPr>
              <a:t>place </a:t>
            </a:r>
            <a:r>
              <a:rPr sz="1600" spc="-65" dirty="0">
                <a:latin typeface="+mj-lt"/>
                <a:cs typeface="Arial"/>
              </a:rPr>
              <a:t>de </a:t>
            </a:r>
            <a:r>
              <a:rPr sz="1600" b="1" spc="-90" dirty="0">
                <a:latin typeface="+mj-lt"/>
                <a:cs typeface="Arial"/>
              </a:rPr>
              <a:t>réelles  </a:t>
            </a:r>
            <a:r>
              <a:rPr sz="1600" b="1" spc="-95" dirty="0">
                <a:latin typeface="+mj-lt"/>
                <a:cs typeface="Arial"/>
              </a:rPr>
              <a:t>situations </a:t>
            </a:r>
            <a:r>
              <a:rPr sz="1600" b="1" spc="-105" dirty="0">
                <a:latin typeface="+mj-lt"/>
                <a:cs typeface="Arial"/>
              </a:rPr>
              <a:t>d’apprentissage </a:t>
            </a:r>
            <a:r>
              <a:rPr sz="1600" spc="-30" dirty="0">
                <a:latin typeface="+mj-lt"/>
                <a:cs typeface="Arial"/>
              </a:rPr>
              <a:t>répondant </a:t>
            </a:r>
            <a:r>
              <a:rPr sz="1600" b="1" spc="-114" dirty="0">
                <a:latin typeface="+mj-lt"/>
                <a:cs typeface="Arial"/>
              </a:rPr>
              <a:t>aux </a:t>
            </a:r>
            <a:r>
              <a:rPr sz="1600" b="1" spc="-135" dirty="0">
                <a:latin typeface="+mj-lt"/>
                <a:cs typeface="Arial"/>
              </a:rPr>
              <a:t>besoins </a:t>
            </a:r>
            <a:r>
              <a:rPr sz="1600" spc="-100" dirty="0">
                <a:latin typeface="+mj-lt"/>
                <a:cs typeface="Arial"/>
              </a:rPr>
              <a:t>des </a:t>
            </a:r>
            <a:r>
              <a:rPr sz="1600" spc="-80" dirty="0">
                <a:latin typeface="+mj-lt"/>
                <a:cs typeface="Arial"/>
              </a:rPr>
              <a:t>élèves </a:t>
            </a:r>
            <a:r>
              <a:rPr sz="1600" spc="5" dirty="0">
                <a:latin typeface="+mj-lt"/>
                <a:cs typeface="Arial"/>
              </a:rPr>
              <a:t>et </a:t>
            </a:r>
            <a:r>
              <a:rPr sz="1600" spc="-90" dirty="0">
                <a:latin typeface="+mj-lt"/>
                <a:cs typeface="Arial"/>
              </a:rPr>
              <a:t>aux </a:t>
            </a:r>
            <a:r>
              <a:rPr sz="1600" spc="-55" dirty="0">
                <a:latin typeface="+mj-lt"/>
                <a:cs typeface="Arial"/>
              </a:rPr>
              <a:t>spécificités </a:t>
            </a:r>
            <a:r>
              <a:rPr sz="1600" spc="-65" dirty="0">
                <a:latin typeface="+mj-lt"/>
                <a:cs typeface="Arial"/>
              </a:rPr>
              <a:t>de </a:t>
            </a:r>
            <a:r>
              <a:rPr sz="1600" spc="-50" dirty="0">
                <a:latin typeface="+mj-lt"/>
                <a:cs typeface="Arial"/>
              </a:rPr>
              <a:t>la</a:t>
            </a:r>
            <a:r>
              <a:rPr sz="1600" spc="-105" dirty="0">
                <a:latin typeface="+mj-lt"/>
                <a:cs typeface="Arial"/>
              </a:rPr>
              <a:t> </a:t>
            </a:r>
            <a:r>
              <a:rPr sz="1600" spc="-30" dirty="0" err="1">
                <a:latin typeface="+mj-lt"/>
                <a:cs typeface="Arial"/>
              </a:rPr>
              <a:t>maternelle</a:t>
            </a:r>
            <a:r>
              <a:rPr sz="1600" spc="-30" dirty="0" smtClean="0">
                <a:latin typeface="+mj-lt"/>
                <a:cs typeface="Arial"/>
              </a:rPr>
              <a:t>.</a:t>
            </a:r>
            <a:endParaRPr lang="fr-FR" sz="1600" spc="-30" dirty="0" smtClean="0">
              <a:latin typeface="+mj-lt"/>
              <a:cs typeface="Arial"/>
            </a:endParaRPr>
          </a:p>
          <a:p>
            <a:pPr marL="12700" marR="5715"/>
            <a:r>
              <a:rPr lang="fr-FR" sz="1600" spc="-30" dirty="0">
                <a:latin typeface="+mj-lt"/>
                <a:cs typeface="Arial"/>
              </a:rPr>
              <a:t>On doit pouvoir trouver dans cet outil de quoi agrémenter ses préparations de classe, des séquences ou séances dans n'importe-quel domaine et niveau de l'école maternelle), mais aussi des méthodes, des savoirs faire, tout ces "petits trucs" que d'autres ont mis en pratique et qui ont fait leurs preuves. Tout ce qui peut permettre à un remplaçant de faire son travail le plus efficacement possible.. </a:t>
            </a:r>
          </a:p>
          <a:p>
            <a:pPr marL="12700" marR="5715">
              <a:lnSpc>
                <a:spcPts val="1520"/>
              </a:lnSpc>
            </a:pPr>
            <a:endParaRPr sz="1550" dirty="0">
              <a:latin typeface="Arial"/>
              <a:cs typeface="Arial"/>
            </a:endParaRPr>
          </a:p>
          <a:p>
            <a:pPr marL="12700">
              <a:lnSpc>
                <a:spcPts val="1670"/>
              </a:lnSpc>
            </a:pPr>
            <a:r>
              <a:rPr sz="1600" spc="-100" dirty="0">
                <a:latin typeface="+mj-lt"/>
                <a:cs typeface="Arial"/>
              </a:rPr>
              <a:t>Vous</a:t>
            </a:r>
            <a:r>
              <a:rPr sz="1600" spc="-90" dirty="0">
                <a:latin typeface="+mj-lt"/>
                <a:cs typeface="Arial"/>
              </a:rPr>
              <a:t> </a:t>
            </a:r>
            <a:r>
              <a:rPr sz="1600" spc="-35" dirty="0">
                <a:latin typeface="+mj-lt"/>
                <a:cs typeface="Arial"/>
              </a:rPr>
              <a:t>trouverez:</a:t>
            </a:r>
            <a:endParaRPr sz="1600" dirty="0">
              <a:latin typeface="+mj-lt"/>
              <a:cs typeface="Arial"/>
            </a:endParaRPr>
          </a:p>
          <a:p>
            <a:pPr marL="12700">
              <a:lnSpc>
                <a:spcPts val="1720"/>
              </a:lnSpc>
              <a:buChar char="•"/>
              <a:tabLst>
                <a:tab pos="342265" algn="l"/>
                <a:tab pos="342900" algn="l"/>
              </a:tabLst>
            </a:pPr>
            <a:r>
              <a:rPr sz="1600" spc="-140" dirty="0">
                <a:latin typeface="+mj-lt"/>
                <a:cs typeface="Arial"/>
              </a:rPr>
              <a:t>Des </a:t>
            </a:r>
            <a:r>
              <a:rPr sz="1600" spc="-55" dirty="0">
                <a:latin typeface="+mj-lt"/>
                <a:cs typeface="Arial"/>
              </a:rPr>
              <a:t>références </a:t>
            </a:r>
            <a:r>
              <a:rPr sz="1600" spc="-90" dirty="0">
                <a:latin typeface="+mj-lt"/>
                <a:cs typeface="Arial"/>
              </a:rPr>
              <a:t>aux </a:t>
            </a:r>
            <a:r>
              <a:rPr sz="1600" spc="-65" dirty="0">
                <a:latin typeface="+mj-lt"/>
                <a:cs typeface="Arial"/>
              </a:rPr>
              <a:t>programmes </a:t>
            </a:r>
            <a:r>
              <a:rPr sz="1600" spc="5" dirty="0">
                <a:latin typeface="+mj-lt"/>
                <a:cs typeface="Arial"/>
              </a:rPr>
              <a:t>et </a:t>
            </a:r>
            <a:r>
              <a:rPr sz="1600" spc="-90" dirty="0">
                <a:latin typeface="+mj-lt"/>
                <a:cs typeface="Arial"/>
              </a:rPr>
              <a:t>aux </a:t>
            </a:r>
            <a:r>
              <a:rPr sz="1600" spc="-60" dirty="0">
                <a:latin typeface="+mj-lt"/>
                <a:cs typeface="Arial"/>
              </a:rPr>
              <a:t>documents</a:t>
            </a:r>
            <a:r>
              <a:rPr sz="1600" spc="-155" dirty="0">
                <a:latin typeface="+mj-lt"/>
                <a:cs typeface="Arial"/>
              </a:rPr>
              <a:t> </a:t>
            </a:r>
            <a:r>
              <a:rPr sz="1600" spc="-60" dirty="0">
                <a:latin typeface="+mj-lt"/>
                <a:cs typeface="Arial"/>
              </a:rPr>
              <a:t>d’accompagnement</a:t>
            </a:r>
            <a:endParaRPr sz="1600" dirty="0">
              <a:latin typeface="+mj-lt"/>
              <a:cs typeface="Arial"/>
            </a:endParaRPr>
          </a:p>
          <a:p>
            <a:pPr marL="12700">
              <a:lnSpc>
                <a:spcPts val="1725"/>
              </a:lnSpc>
              <a:buChar char="•"/>
              <a:tabLst>
                <a:tab pos="342265" algn="l"/>
                <a:tab pos="342900" algn="l"/>
              </a:tabLst>
            </a:pPr>
            <a:r>
              <a:rPr sz="1600" spc="-140" dirty="0">
                <a:latin typeface="+mj-lt"/>
                <a:cs typeface="Arial"/>
              </a:rPr>
              <a:t>Des </a:t>
            </a:r>
            <a:r>
              <a:rPr sz="1600" spc="-60" dirty="0">
                <a:latin typeface="+mj-lt"/>
                <a:cs typeface="Arial"/>
              </a:rPr>
              <a:t>repères </a:t>
            </a:r>
            <a:r>
              <a:rPr sz="1600" spc="-80" dirty="0">
                <a:latin typeface="+mj-lt"/>
                <a:cs typeface="Arial"/>
              </a:rPr>
              <a:t>pédagogiques </a:t>
            </a:r>
            <a:r>
              <a:rPr sz="1600" spc="-65" dirty="0">
                <a:latin typeface="+mj-lt"/>
                <a:cs typeface="Arial"/>
              </a:rPr>
              <a:t>spécifiques </a:t>
            </a:r>
            <a:r>
              <a:rPr sz="1600" spc="-114" dirty="0">
                <a:latin typeface="+mj-lt"/>
                <a:cs typeface="Arial"/>
              </a:rPr>
              <a:t>à </a:t>
            </a:r>
            <a:r>
              <a:rPr sz="1600" spc="-50" dirty="0">
                <a:latin typeface="+mj-lt"/>
                <a:cs typeface="Arial"/>
              </a:rPr>
              <a:t>la</a:t>
            </a:r>
            <a:r>
              <a:rPr sz="1600" spc="-25" dirty="0">
                <a:latin typeface="+mj-lt"/>
                <a:cs typeface="Arial"/>
              </a:rPr>
              <a:t> </a:t>
            </a:r>
            <a:r>
              <a:rPr sz="1600" spc="-30" dirty="0" err="1" smtClean="0">
                <a:latin typeface="+mj-lt"/>
                <a:cs typeface="Arial"/>
              </a:rPr>
              <a:t>maternelle</a:t>
            </a:r>
            <a:r>
              <a:rPr lang="fr-FR" sz="1600" spc="-30" dirty="0" smtClean="0">
                <a:latin typeface="+mj-lt"/>
                <a:cs typeface="Arial"/>
              </a:rPr>
              <a:t>.</a:t>
            </a:r>
          </a:p>
          <a:p>
            <a:pPr marL="12700">
              <a:lnSpc>
                <a:spcPts val="1725"/>
              </a:lnSpc>
              <a:buChar char="•"/>
              <a:tabLst>
                <a:tab pos="342265" algn="l"/>
                <a:tab pos="342900" algn="l"/>
              </a:tabLst>
            </a:pPr>
            <a:r>
              <a:rPr lang="fr-FR" sz="1600" spc="-30" dirty="0" smtClean="0">
                <a:latin typeface="+mj-lt"/>
                <a:cs typeface="Arial"/>
              </a:rPr>
              <a:t>Des conseils, des astuces.</a:t>
            </a:r>
            <a:endParaRPr sz="1600" dirty="0">
              <a:latin typeface="+mj-lt"/>
              <a:cs typeface="Arial"/>
            </a:endParaRPr>
          </a:p>
          <a:p>
            <a:pPr marL="12700" marR="2303145">
              <a:lnSpc>
                <a:spcPts val="1720"/>
              </a:lnSpc>
              <a:spcBef>
                <a:spcPts val="105"/>
              </a:spcBef>
              <a:buChar char="•"/>
              <a:tabLst>
                <a:tab pos="342265" algn="l"/>
                <a:tab pos="342900" algn="l"/>
              </a:tabLst>
            </a:pPr>
            <a:r>
              <a:rPr sz="1600" spc="-140" dirty="0">
                <a:latin typeface="+mj-lt"/>
                <a:cs typeface="Arial"/>
              </a:rPr>
              <a:t>Des </a:t>
            </a:r>
            <a:r>
              <a:rPr sz="1600" spc="-60" dirty="0">
                <a:latin typeface="+mj-lt"/>
                <a:cs typeface="Arial"/>
              </a:rPr>
              <a:t>documents </a:t>
            </a:r>
            <a:r>
              <a:rPr sz="1600" spc="5" dirty="0">
                <a:latin typeface="+mj-lt"/>
                <a:cs typeface="Arial"/>
              </a:rPr>
              <a:t>et </a:t>
            </a:r>
            <a:r>
              <a:rPr sz="1600" spc="-25" dirty="0">
                <a:latin typeface="+mj-lt"/>
                <a:cs typeface="Arial"/>
              </a:rPr>
              <a:t>outils </a:t>
            </a:r>
            <a:r>
              <a:rPr sz="1600" spc="-114" dirty="0">
                <a:latin typeface="+mj-lt"/>
                <a:cs typeface="Arial"/>
              </a:rPr>
              <a:t>à </a:t>
            </a:r>
            <a:r>
              <a:rPr sz="1600" spc="-50" dirty="0">
                <a:latin typeface="+mj-lt"/>
                <a:cs typeface="Arial"/>
              </a:rPr>
              <a:t>télécharger </a:t>
            </a:r>
            <a:r>
              <a:rPr sz="1600" spc="-100" dirty="0">
                <a:latin typeface="+mj-lt"/>
                <a:cs typeface="Arial"/>
              </a:rPr>
              <a:t>(séances, </a:t>
            </a:r>
            <a:r>
              <a:rPr sz="1600" spc="-90" dirty="0">
                <a:latin typeface="+mj-lt"/>
                <a:cs typeface="Arial"/>
              </a:rPr>
              <a:t>séquences, </a:t>
            </a:r>
            <a:r>
              <a:rPr sz="1600" spc="-95" dirty="0">
                <a:latin typeface="+mj-lt"/>
                <a:cs typeface="Arial"/>
              </a:rPr>
              <a:t>grilles…) </a:t>
            </a:r>
            <a:endParaRPr lang="fr-FR" sz="1600" spc="-95" dirty="0" smtClean="0">
              <a:latin typeface="+mj-lt"/>
              <a:cs typeface="Arial"/>
            </a:endParaRPr>
          </a:p>
          <a:p>
            <a:pPr marL="12700" marR="2303145">
              <a:lnSpc>
                <a:spcPts val="1720"/>
              </a:lnSpc>
              <a:spcBef>
                <a:spcPts val="105"/>
              </a:spcBef>
              <a:buChar char="•"/>
              <a:tabLst>
                <a:tab pos="342265" algn="l"/>
                <a:tab pos="342900" algn="l"/>
              </a:tabLst>
            </a:pPr>
            <a:endParaRPr sz="1600" dirty="0">
              <a:latin typeface="Times New Roman"/>
              <a:cs typeface="Times New Roman"/>
            </a:endParaRPr>
          </a:p>
          <a:p>
            <a:pPr marL="12700">
              <a:lnSpc>
                <a:spcPct val="100000"/>
              </a:lnSpc>
            </a:pPr>
            <a:endParaRPr sz="1550" dirty="0">
              <a:latin typeface="Arial"/>
              <a:cs typeface="Arial"/>
            </a:endParaRPr>
          </a:p>
          <a:p>
            <a:pPr>
              <a:lnSpc>
                <a:spcPct val="100000"/>
              </a:lnSpc>
              <a:spcBef>
                <a:spcPts val="10"/>
              </a:spcBef>
            </a:pPr>
            <a:endParaRPr sz="1550" dirty="0">
              <a:latin typeface="Times New Roman"/>
              <a:cs typeface="Times New Roman"/>
            </a:endParaRPr>
          </a:p>
        </p:txBody>
      </p:sp>
      <p:sp>
        <p:nvSpPr>
          <p:cNvPr id="6" name="object 5"/>
          <p:cNvSpPr txBox="1"/>
          <p:nvPr/>
        </p:nvSpPr>
        <p:spPr>
          <a:xfrm>
            <a:off x="2895600" y="6477000"/>
            <a:ext cx="6662420" cy="141064"/>
          </a:xfrm>
          <a:prstGeom prst="rect">
            <a:avLst/>
          </a:prstGeom>
        </p:spPr>
        <p:txBody>
          <a:bodyPr vert="horz" wrap="square" lIns="0" tIns="0" rIns="0" bIns="0" rtlCol="0">
            <a:spAutoFit/>
          </a:bodyPr>
          <a:lstStyle/>
          <a:p>
            <a:pPr marL="12700">
              <a:lnSpc>
                <a:spcPts val="1050"/>
              </a:lnSpc>
            </a:pPr>
            <a:r>
              <a:rPr sz="1000" spc="-60" dirty="0" err="1">
                <a:solidFill>
                  <a:srgbClr val="878787"/>
                </a:solidFill>
                <a:latin typeface="Arial"/>
                <a:cs typeface="Arial"/>
              </a:rPr>
              <a:t>Pôle</a:t>
            </a:r>
            <a:r>
              <a:rPr sz="1000" spc="-60" dirty="0">
                <a:solidFill>
                  <a:srgbClr val="878787"/>
                </a:solidFill>
                <a:latin typeface="Arial"/>
                <a:cs typeface="Arial"/>
              </a:rPr>
              <a:t> </a:t>
            </a:r>
            <a:r>
              <a:rPr lang="fr-FR" sz="1000" spc="-60" dirty="0" smtClean="0">
                <a:solidFill>
                  <a:srgbClr val="878787"/>
                </a:solidFill>
                <a:latin typeface="Arial"/>
                <a:cs typeface="Arial"/>
              </a:rPr>
              <a:t> </a:t>
            </a:r>
            <a:r>
              <a:rPr sz="1000" spc="-25" dirty="0" err="1" smtClean="0">
                <a:solidFill>
                  <a:srgbClr val="878787"/>
                </a:solidFill>
                <a:latin typeface="Arial"/>
                <a:cs typeface="Arial"/>
              </a:rPr>
              <a:t>maternelle</a:t>
            </a:r>
            <a:r>
              <a:rPr sz="1000" spc="-25" dirty="0" smtClean="0">
                <a:solidFill>
                  <a:srgbClr val="878787"/>
                </a:solidFill>
                <a:latin typeface="Arial"/>
                <a:cs typeface="Arial"/>
              </a:rPr>
              <a:t> </a:t>
            </a:r>
            <a:r>
              <a:rPr lang="fr-FR" sz="1000" spc="-40" dirty="0" smtClean="0">
                <a:solidFill>
                  <a:srgbClr val="878787"/>
                </a:solidFill>
                <a:latin typeface="Arial"/>
                <a:cs typeface="Arial"/>
              </a:rPr>
              <a:t> DAPE Polynésie française  2018-2019</a:t>
            </a:r>
            <a:endParaRPr sz="1000" dirty="0">
              <a:latin typeface="Arial"/>
              <a:cs typeface="Arial"/>
            </a:endParaRPr>
          </a:p>
        </p:txBody>
      </p:sp>
      <p:sp>
        <p:nvSpPr>
          <p:cNvPr id="5" name="ZoneTexte 4"/>
          <p:cNvSpPr txBox="1"/>
          <p:nvPr/>
        </p:nvSpPr>
        <p:spPr>
          <a:xfrm>
            <a:off x="762000" y="5857604"/>
            <a:ext cx="6400800" cy="492443"/>
          </a:xfrm>
          <a:prstGeom prst="rect">
            <a:avLst/>
          </a:prstGeom>
          <a:noFill/>
        </p:spPr>
        <p:txBody>
          <a:bodyPr wrap="square" rtlCol="0">
            <a:spAutoFit/>
          </a:bodyPr>
          <a:lstStyle/>
          <a:p>
            <a:r>
              <a:rPr lang="fr-FR" sz="1200" i="1" dirty="0" smtClean="0">
                <a:solidFill>
                  <a:srgbClr val="7030A0"/>
                </a:solidFill>
              </a:rPr>
              <a:t>Ces travaux s’inspirent des recherches du pôle maternelle 27 que nous remercions</a:t>
            </a:r>
            <a:r>
              <a:rPr lang="fr-FR" sz="1400" dirty="0">
                <a:solidFill>
                  <a:srgbClr val="7030A0"/>
                </a:solidFill>
              </a:rPr>
              <a:t> </a:t>
            </a:r>
            <a:r>
              <a:rPr lang="pt-BR" sz="1200" dirty="0" smtClean="0">
                <a:solidFill>
                  <a:srgbClr val="7030A0"/>
                </a:solidFill>
              </a:rPr>
              <a:t>(</a:t>
            </a:r>
            <a:r>
              <a:rPr lang="pt-BR" sz="1200" dirty="0">
                <a:solidFill>
                  <a:srgbClr val="7030A0"/>
                </a:solidFill>
              </a:rPr>
              <a:t>J-J Dabat-Aracil (CP maternelle), N Destas (PEMF), S Ledoux) </a:t>
            </a:r>
            <a:endParaRPr lang="fr-FR" sz="1200"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90219" y="685800"/>
            <a:ext cx="8163560" cy="5139869"/>
          </a:xfrm>
        </p:spPr>
        <p:txBody>
          <a:bodyPr/>
          <a:lstStyle/>
          <a:p>
            <a:pPr algn="ctr"/>
            <a:r>
              <a:rPr lang="fr-FR" sz="1400" dirty="0"/>
              <a:t> </a:t>
            </a:r>
            <a:r>
              <a:rPr lang="fr-FR" sz="2400" b="1" dirty="0">
                <a:solidFill>
                  <a:srgbClr val="0070C0"/>
                </a:solidFill>
              </a:rPr>
              <a:t>A chaque </a:t>
            </a:r>
            <a:r>
              <a:rPr lang="fr-FR" sz="2400" b="1" dirty="0" smtClean="0">
                <a:solidFill>
                  <a:srgbClr val="0070C0"/>
                </a:solidFill>
              </a:rPr>
              <a:t>remplacement:</a:t>
            </a:r>
          </a:p>
          <a:p>
            <a:endParaRPr lang="fr-FR" sz="1600" b="1" dirty="0"/>
          </a:p>
          <a:p>
            <a:pPr marL="285750" indent="-285750">
              <a:lnSpc>
                <a:spcPct val="150000"/>
              </a:lnSpc>
              <a:buFont typeface="Arial" panose="020B0604020202020204" pitchFamily="34" charset="0"/>
              <a:buChar char="•"/>
            </a:pPr>
            <a:r>
              <a:rPr lang="fr-FR" sz="1600" dirty="0" smtClean="0">
                <a:latin typeface="+mj-lt"/>
              </a:rPr>
              <a:t>Vous présenter au directeur ou directrice de l’école.</a:t>
            </a:r>
          </a:p>
          <a:p>
            <a:pPr marL="285750" indent="-285750">
              <a:lnSpc>
                <a:spcPct val="150000"/>
              </a:lnSpc>
              <a:buFont typeface="Arial" panose="020B0604020202020204" pitchFamily="34" charset="0"/>
              <a:buChar char="•"/>
            </a:pPr>
            <a:r>
              <a:rPr lang="fr-FR" sz="1600" dirty="0">
                <a:latin typeface="+mj-lt"/>
              </a:rPr>
              <a:t>B</a:t>
            </a:r>
            <a:r>
              <a:rPr lang="fr-FR" sz="1600" dirty="0" smtClean="0">
                <a:latin typeface="+mj-lt"/>
              </a:rPr>
              <a:t>ien </a:t>
            </a:r>
            <a:r>
              <a:rPr lang="fr-FR" sz="1600" dirty="0">
                <a:latin typeface="+mj-lt"/>
              </a:rPr>
              <a:t>se renseigner sur les horaires de </a:t>
            </a:r>
            <a:r>
              <a:rPr lang="fr-FR" sz="1600" dirty="0" smtClean="0">
                <a:latin typeface="+mj-lt"/>
              </a:rPr>
              <a:t>l'école.</a:t>
            </a:r>
          </a:p>
          <a:p>
            <a:pPr marL="285750" indent="-285750">
              <a:lnSpc>
                <a:spcPct val="150000"/>
              </a:lnSpc>
              <a:buFont typeface="Arial" panose="020B0604020202020204" pitchFamily="34" charset="0"/>
              <a:buChar char="•"/>
            </a:pPr>
            <a:r>
              <a:rPr lang="fr-FR" sz="1600" dirty="0" smtClean="0">
                <a:latin typeface="+mj-lt"/>
              </a:rPr>
              <a:t>Il </a:t>
            </a:r>
            <a:r>
              <a:rPr lang="fr-FR" sz="1600" dirty="0">
                <a:latin typeface="+mj-lt"/>
              </a:rPr>
              <a:t>est important d'arriver le plus tôt possible, au moins 10 minutes avant la classe pour : </a:t>
            </a:r>
            <a:endParaRPr lang="fr-FR" sz="1600" dirty="0" smtClean="0">
              <a:latin typeface="+mj-lt"/>
            </a:endParaRPr>
          </a:p>
          <a:p>
            <a:pPr lvl="1" algn="l"/>
            <a:r>
              <a:rPr lang="fr-FR" sz="1600" dirty="0" smtClean="0">
                <a:latin typeface="+mj-lt"/>
              </a:rPr>
              <a:t>- Prendre </a:t>
            </a:r>
            <a:r>
              <a:rPr lang="fr-FR" sz="1600" dirty="0">
                <a:latin typeface="+mj-lt"/>
              </a:rPr>
              <a:t>connaissance de la classe </a:t>
            </a:r>
            <a:endParaRPr lang="fr-FR" sz="1600" dirty="0" smtClean="0">
              <a:latin typeface="+mj-lt"/>
            </a:endParaRPr>
          </a:p>
          <a:p>
            <a:pPr lvl="1" algn="l"/>
            <a:r>
              <a:rPr lang="fr-FR" sz="1600" dirty="0" smtClean="0">
                <a:latin typeface="+mj-lt"/>
              </a:rPr>
              <a:t>- Assurer </a:t>
            </a:r>
            <a:r>
              <a:rPr lang="fr-FR" sz="1600" dirty="0">
                <a:latin typeface="+mj-lt"/>
              </a:rPr>
              <a:t>le service de récréation si besoin </a:t>
            </a:r>
            <a:endParaRPr lang="fr-FR" sz="1600" dirty="0" smtClean="0">
              <a:latin typeface="+mj-lt"/>
            </a:endParaRPr>
          </a:p>
          <a:p>
            <a:pPr lvl="1" algn="l"/>
            <a:r>
              <a:rPr lang="fr-FR" sz="1600" dirty="0" smtClean="0">
                <a:latin typeface="+mj-lt"/>
              </a:rPr>
              <a:t>- Consulter </a:t>
            </a:r>
            <a:r>
              <a:rPr lang="fr-FR" sz="1600" dirty="0">
                <a:latin typeface="+mj-lt"/>
              </a:rPr>
              <a:t>le registre d'appel, les programmations de la classe, la fiche remplaçant si il y en a une (pour connaître les services assurés par le titulaire, les créneaux gymnase, salle informatique...) </a:t>
            </a:r>
            <a:endParaRPr lang="fr-FR" sz="1600" dirty="0" smtClean="0">
              <a:latin typeface="+mj-lt"/>
            </a:endParaRPr>
          </a:p>
          <a:p>
            <a:pPr lvl="1" algn="l"/>
            <a:r>
              <a:rPr lang="fr-FR" sz="1600" dirty="0" smtClean="0">
                <a:latin typeface="+mj-lt"/>
              </a:rPr>
              <a:t>- Prendre </a:t>
            </a:r>
            <a:r>
              <a:rPr lang="fr-FR" sz="1600" dirty="0">
                <a:latin typeface="+mj-lt"/>
              </a:rPr>
              <a:t>connaissance auprès des collègues d'observations particulières pour un ou plusieurs élèves (comportement, difficultés particulières, PAI, présence d'une AVS</a:t>
            </a:r>
            <a:r>
              <a:rPr lang="fr-FR" sz="1600" dirty="0" smtClean="0">
                <a:latin typeface="+mj-lt"/>
              </a:rPr>
              <a:t>...)</a:t>
            </a:r>
          </a:p>
          <a:p>
            <a:endParaRPr lang="fr-FR" sz="1600" dirty="0" smtClean="0">
              <a:latin typeface="+mj-lt"/>
            </a:endParaRPr>
          </a:p>
          <a:p>
            <a:pPr marL="285750" marR="0" lvl="0" indent="-285750" defTabSz="914400" eaLnBrk="1" fontAlgn="auto" latinLnBrk="0" hangingPunct="1">
              <a:spcBef>
                <a:spcPts val="0"/>
              </a:spcBef>
              <a:spcAft>
                <a:spcPts val="0"/>
              </a:spcAft>
              <a:buClrTx/>
              <a:buSzTx/>
              <a:buFont typeface="Arial" panose="020B0604020202020204" pitchFamily="34" charset="0"/>
              <a:buChar char="•"/>
              <a:tabLst/>
              <a:defRPr/>
            </a:pPr>
            <a:r>
              <a:rPr lang="fr-FR" sz="1600" dirty="0" smtClean="0">
                <a:latin typeface="+mj-lt"/>
              </a:rPr>
              <a:t> </a:t>
            </a:r>
            <a:r>
              <a:rPr lang="fr-FR" sz="1600" dirty="0" smtClean="0">
                <a:solidFill>
                  <a:prstClr val="black"/>
                </a:solidFill>
                <a:latin typeface="+mj-lt"/>
              </a:rPr>
              <a:t>Préparer </a:t>
            </a:r>
            <a:r>
              <a:rPr lang="fr-FR" sz="1600" dirty="0">
                <a:solidFill>
                  <a:prstClr val="black"/>
                </a:solidFill>
                <a:latin typeface="+mj-lt"/>
              </a:rPr>
              <a:t>en amont une petite mallette comportant, un album pour chaque pallier, une mascotte, un objet à faire </a:t>
            </a:r>
            <a:r>
              <a:rPr lang="fr-FR" sz="1600" dirty="0" smtClean="0">
                <a:solidFill>
                  <a:prstClr val="black"/>
                </a:solidFill>
                <a:latin typeface="+mj-lt"/>
              </a:rPr>
              <a:t>découvrir, un instrument de musique, un support visuel ou auditif…</a:t>
            </a:r>
          </a:p>
          <a:p>
            <a:pPr marL="285750" marR="0" lvl="0" indent="-285750" defTabSz="914400" eaLnBrk="1" fontAlgn="auto" latinLnBrk="0" hangingPunct="1">
              <a:spcBef>
                <a:spcPts val="0"/>
              </a:spcBef>
              <a:spcAft>
                <a:spcPts val="0"/>
              </a:spcAft>
              <a:buClrTx/>
              <a:buSzTx/>
              <a:buFont typeface="Arial" panose="020B0604020202020204" pitchFamily="34" charset="0"/>
              <a:buChar char="•"/>
              <a:tabLst/>
              <a:defRPr/>
            </a:pPr>
            <a:endParaRPr lang="fr-FR" sz="1600" dirty="0">
              <a:solidFill>
                <a:prstClr val="black"/>
              </a:solidFill>
              <a:latin typeface="+mj-lt"/>
            </a:endParaRPr>
          </a:p>
          <a:p>
            <a:pPr marR="0" lvl="0" defTabSz="914400" eaLnBrk="1" fontAlgn="auto" latinLnBrk="0" hangingPunct="1">
              <a:spcBef>
                <a:spcPts val="0"/>
              </a:spcBef>
              <a:spcAft>
                <a:spcPts val="0"/>
              </a:spcAft>
              <a:buClrTx/>
              <a:buSzTx/>
              <a:tabLst/>
              <a:defRPr/>
            </a:pPr>
            <a:r>
              <a:rPr lang="fr-FR" sz="1600" dirty="0" smtClean="0">
                <a:solidFill>
                  <a:prstClr val="black"/>
                </a:solidFill>
                <a:latin typeface="+mj-lt"/>
              </a:rPr>
              <a:t>Tout se joue durant les premières minutes, la première heure, garder à l’esprit « rigueur et bienveillance ».</a:t>
            </a:r>
            <a:endParaRPr lang="fr-FR" sz="1600" dirty="0">
              <a:solidFill>
                <a:prstClr val="black"/>
              </a:solidFill>
              <a:latin typeface="+mj-lt"/>
            </a:endParaRPr>
          </a:p>
          <a:p>
            <a:endParaRPr lang="fr-FR" sz="1400" dirty="0"/>
          </a:p>
        </p:txBody>
      </p:sp>
    </p:spTree>
    <p:extLst>
      <p:ext uri="{BB962C8B-B14F-4D97-AF65-F5344CB8AC3E}">
        <p14:creationId xmlns="" xmlns:p14="http://schemas.microsoft.com/office/powerpoint/2010/main" val="133680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664" y="323342"/>
            <a:ext cx="8408670" cy="1454372"/>
          </a:xfrm>
          <a:prstGeom prst="rect">
            <a:avLst/>
          </a:prstGeom>
        </p:spPr>
        <p:txBody>
          <a:bodyPr vert="horz" wrap="square" lIns="0" tIns="160147" rIns="0" bIns="0" rtlCol="0">
            <a:spAutoFit/>
          </a:bodyPr>
          <a:lstStyle/>
          <a:p>
            <a:pPr marL="2431415" marR="5080" indent="-2016125" algn="l">
              <a:lnSpc>
                <a:spcPct val="100000"/>
              </a:lnSpc>
              <a:spcBef>
                <a:spcPts val="95"/>
              </a:spcBef>
            </a:pPr>
            <a:r>
              <a:rPr sz="2800" spc="-235" dirty="0"/>
              <a:t>L’école </a:t>
            </a:r>
            <a:r>
              <a:rPr sz="2800" spc="-145" dirty="0"/>
              <a:t>maternelle: </a:t>
            </a:r>
            <a:r>
              <a:rPr sz="2800" spc="-220" dirty="0"/>
              <a:t>un </a:t>
            </a:r>
            <a:r>
              <a:rPr sz="2800" spc="-265" dirty="0"/>
              <a:t>cycle </a:t>
            </a:r>
            <a:r>
              <a:rPr sz="2800" spc="-190" dirty="0"/>
              <a:t>unique </a:t>
            </a:r>
            <a:r>
              <a:rPr sz="2800" spc="-60" dirty="0"/>
              <a:t>, </a:t>
            </a:r>
            <a:r>
              <a:rPr sz="2800" spc="-165" dirty="0"/>
              <a:t>fondamental  </a:t>
            </a:r>
            <a:r>
              <a:rPr sz="2800" spc="-190" dirty="0"/>
              <a:t>pour </a:t>
            </a:r>
            <a:r>
              <a:rPr sz="2800" spc="-140" dirty="0"/>
              <a:t>la </a:t>
            </a:r>
            <a:r>
              <a:rPr sz="2800" spc="-204" dirty="0"/>
              <a:t>réussite </a:t>
            </a:r>
            <a:r>
              <a:rPr sz="2800" spc="-190" dirty="0"/>
              <a:t>de</a:t>
            </a:r>
            <a:r>
              <a:rPr sz="2800" spc="-100" dirty="0"/>
              <a:t> </a:t>
            </a:r>
            <a:r>
              <a:rPr sz="2800" spc="-215" dirty="0" err="1" smtClean="0"/>
              <a:t>tous</a:t>
            </a:r>
            <a:r>
              <a:rPr lang="fr-FR" sz="2800" spc="-215" dirty="0" smtClean="0"/>
              <a:t>.</a:t>
            </a:r>
            <a:br>
              <a:rPr lang="fr-FR" sz="2800" spc="-215" dirty="0" smtClean="0"/>
            </a:br>
            <a:r>
              <a:rPr lang="fr-FR" sz="2800" spc="-215" dirty="0" smtClean="0"/>
              <a:t> </a:t>
            </a:r>
            <a:r>
              <a:rPr lang="fr-FR" sz="1800" spc="-215" dirty="0" smtClean="0">
                <a:solidFill>
                  <a:srgbClr val="FF0000"/>
                </a:solidFill>
              </a:rPr>
              <a:t>Un cadre de référence</a:t>
            </a:r>
            <a:endParaRPr sz="1800" spc="-215" dirty="0">
              <a:solidFill>
                <a:srgbClr val="FF0000"/>
              </a:solidFill>
            </a:endParaRPr>
          </a:p>
        </p:txBody>
      </p:sp>
      <p:sp>
        <p:nvSpPr>
          <p:cNvPr id="3" name="object 3"/>
          <p:cNvSpPr txBox="1"/>
          <p:nvPr/>
        </p:nvSpPr>
        <p:spPr>
          <a:xfrm>
            <a:off x="609600" y="2033929"/>
            <a:ext cx="3200400" cy="776495"/>
          </a:xfrm>
          <a:prstGeom prst="rect">
            <a:avLst/>
          </a:prstGeom>
        </p:spPr>
        <p:txBody>
          <a:bodyPr vert="horz" wrap="square" lIns="0" tIns="12065" rIns="0" bIns="0" rtlCol="0">
            <a:spAutoFit/>
          </a:bodyPr>
          <a:lstStyle/>
          <a:p>
            <a:pPr marL="1334135">
              <a:spcBef>
                <a:spcPts val="95"/>
              </a:spcBef>
            </a:pPr>
            <a:r>
              <a:rPr lang="fr-FR" sz="1200" dirty="0" smtClean="0">
                <a:latin typeface="Arial"/>
                <a:cs typeface="Arial"/>
              </a:rPr>
              <a:t>Des programmes spécifiques à la</a:t>
            </a:r>
          </a:p>
          <a:p>
            <a:pPr marL="1334135">
              <a:spcBef>
                <a:spcPts val="95"/>
              </a:spcBef>
            </a:pPr>
            <a:r>
              <a:rPr lang="fr-FR" sz="1200" dirty="0" smtClean="0">
                <a:latin typeface="Arial"/>
                <a:cs typeface="Arial"/>
              </a:rPr>
              <a:t>Polynésie française </a:t>
            </a:r>
          </a:p>
          <a:p>
            <a:pPr marL="1334135">
              <a:spcBef>
                <a:spcPts val="95"/>
              </a:spcBef>
            </a:pPr>
            <a:r>
              <a:rPr lang="fr-FR" sz="1200" dirty="0">
                <a:latin typeface="Arial"/>
                <a:cs typeface="Arial"/>
              </a:rPr>
              <a:t>https</a:t>
            </a:r>
            <a:r>
              <a:rPr lang="fr-FR" sz="1200" dirty="0" smtClean="0">
                <a:latin typeface="Arial"/>
                <a:cs typeface="Arial"/>
              </a:rPr>
              <a:t>://WWW.education.pf</a:t>
            </a:r>
            <a:endParaRPr sz="2000" dirty="0">
              <a:latin typeface="Arial"/>
              <a:cs typeface="Arial"/>
            </a:endParaRPr>
          </a:p>
        </p:txBody>
      </p:sp>
      <p:sp>
        <p:nvSpPr>
          <p:cNvPr id="4" name="object 4"/>
          <p:cNvSpPr txBox="1"/>
          <p:nvPr/>
        </p:nvSpPr>
        <p:spPr>
          <a:xfrm>
            <a:off x="-1480244" y="4204225"/>
            <a:ext cx="5124704" cy="412292"/>
          </a:xfrm>
          <a:prstGeom prst="rect">
            <a:avLst/>
          </a:prstGeom>
        </p:spPr>
        <p:txBody>
          <a:bodyPr vert="horz" wrap="square" lIns="0" tIns="12065" rIns="0" bIns="0" rtlCol="0">
            <a:spAutoFit/>
          </a:bodyPr>
          <a:lstStyle/>
          <a:p>
            <a:pPr marL="1798320">
              <a:lnSpc>
                <a:spcPct val="100000"/>
              </a:lnSpc>
            </a:pPr>
            <a:r>
              <a:rPr lang="fr-FR" sz="1200" spc="-160" dirty="0" smtClean="0">
                <a:latin typeface="Arial"/>
                <a:cs typeface="Arial"/>
              </a:rPr>
              <a:t>Site  de  </a:t>
            </a:r>
            <a:r>
              <a:rPr lang="fr-FR" sz="1200" spc="-55" dirty="0" smtClean="0">
                <a:latin typeface="Arial"/>
                <a:cs typeface="Arial"/>
              </a:rPr>
              <a:t>m</a:t>
            </a:r>
            <a:r>
              <a:rPr sz="1200" spc="-55" dirty="0" err="1" smtClean="0">
                <a:latin typeface="Arial"/>
                <a:cs typeface="Arial"/>
              </a:rPr>
              <a:t>aternelle</a:t>
            </a:r>
            <a:r>
              <a:rPr lang="fr-FR" sz="1200" spc="-55" dirty="0" smtClean="0">
                <a:latin typeface="Arial"/>
                <a:cs typeface="Arial"/>
              </a:rPr>
              <a:t> de la Polynésie française</a:t>
            </a:r>
          </a:p>
          <a:p>
            <a:pPr marL="1798320">
              <a:lnSpc>
                <a:spcPct val="100000"/>
              </a:lnSpc>
            </a:pPr>
            <a:r>
              <a:rPr lang="fr-FR" sz="1400" spc="-55" dirty="0" smtClean="0">
                <a:latin typeface="Arial"/>
                <a:cs typeface="Arial"/>
              </a:rPr>
              <a:t>      </a:t>
            </a:r>
            <a:r>
              <a:rPr lang="fr-FR" sz="1200" spc="-55" dirty="0" smtClean="0">
                <a:latin typeface="Arial"/>
                <a:cs typeface="Arial"/>
              </a:rPr>
              <a:t>http</a:t>
            </a:r>
            <a:r>
              <a:rPr lang="fr-FR" sz="1200" spc="-55" dirty="0">
                <a:latin typeface="Arial"/>
                <a:cs typeface="Arial"/>
              </a:rPr>
              <a:t>://www.maternelle.education.pf</a:t>
            </a:r>
            <a:r>
              <a:rPr lang="fr-FR" sz="1400" spc="-55" dirty="0">
                <a:latin typeface="Arial"/>
                <a:cs typeface="Arial"/>
              </a:rPr>
              <a:t>/</a:t>
            </a:r>
            <a:endParaRPr lang="fr-FR" sz="1400" spc="-55" dirty="0" smtClean="0">
              <a:latin typeface="Arial"/>
              <a:cs typeface="Arial"/>
            </a:endParaRPr>
          </a:p>
        </p:txBody>
      </p:sp>
      <p:sp>
        <p:nvSpPr>
          <p:cNvPr id="11" name="object 11"/>
          <p:cNvSpPr txBox="1">
            <a:spLocks noGrp="1"/>
          </p:cNvSpPr>
          <p:nvPr>
            <p:ph type="ftr" sz="quarter" idx="5"/>
          </p:nvPr>
        </p:nvSpPr>
        <p:spPr>
          <a:xfrm>
            <a:off x="3429000" y="6555407"/>
            <a:ext cx="6662420" cy="141064"/>
          </a:xfrm>
          <a:prstGeom prst="rect">
            <a:avLst/>
          </a:prstGeom>
        </p:spPr>
        <p:txBody>
          <a:bodyPr vert="horz" wrap="square" lIns="0" tIns="0" rIns="0" bIns="0" rtlCol="0">
            <a:spAutoFit/>
          </a:bodyPr>
          <a:lstStyle/>
          <a:p>
            <a:pPr marL="12700">
              <a:lnSpc>
                <a:spcPts val="1050"/>
              </a:lnSpc>
            </a:pPr>
            <a:r>
              <a:rPr spc="-60" dirty="0" err="1"/>
              <a:t>Pôle</a:t>
            </a:r>
            <a:r>
              <a:rPr spc="-60" dirty="0"/>
              <a:t> </a:t>
            </a:r>
            <a:r>
              <a:rPr lang="fr-FR" spc="-25" dirty="0" smtClean="0"/>
              <a:t>maternelle DAPE Polynésie française </a:t>
            </a:r>
            <a:endParaRPr spc="-35" dirty="0"/>
          </a:p>
        </p:txBody>
      </p:sp>
      <p:pic>
        <p:nvPicPr>
          <p:cNvPr id="13" name="Imag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2910" y="1826515"/>
            <a:ext cx="1318396" cy="1183005"/>
          </a:xfrm>
          <a:prstGeom prst="rect">
            <a:avLst/>
          </a:prstGeom>
        </p:spPr>
      </p:pic>
      <p:pic>
        <p:nvPicPr>
          <p:cNvPr id="14" name="Image 1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67664" y="3444580"/>
            <a:ext cx="2412225" cy="627583"/>
          </a:xfrm>
          <a:prstGeom prst="rect">
            <a:avLst/>
          </a:prstGeom>
        </p:spPr>
      </p:pic>
      <p:sp>
        <p:nvSpPr>
          <p:cNvPr id="16" name="ZoneTexte 15"/>
          <p:cNvSpPr txBox="1"/>
          <p:nvPr/>
        </p:nvSpPr>
        <p:spPr>
          <a:xfrm>
            <a:off x="6210934" y="1953386"/>
            <a:ext cx="2590800" cy="1169551"/>
          </a:xfrm>
          <a:prstGeom prst="rect">
            <a:avLst/>
          </a:prstGeom>
          <a:noFill/>
        </p:spPr>
        <p:txBody>
          <a:bodyPr wrap="square" rtlCol="0">
            <a:spAutoFit/>
          </a:bodyPr>
          <a:lstStyle/>
          <a:p>
            <a:r>
              <a:rPr lang="fr-FR" sz="1400" dirty="0" smtClean="0"/>
              <a:t>La charte de l’éducation actualisée 2016 n°2011-22 du 29 août 2011</a:t>
            </a:r>
          </a:p>
          <a:p>
            <a:endParaRPr lang="fr-FR" sz="1400" dirty="0"/>
          </a:p>
          <a:p>
            <a:r>
              <a:rPr lang="fr-FR" sz="1400" dirty="0" smtClean="0"/>
              <a:t> </a:t>
            </a:r>
          </a:p>
        </p:txBody>
      </p:sp>
      <p:pic>
        <p:nvPicPr>
          <p:cNvPr id="17" name="Imag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32810" y="1674622"/>
            <a:ext cx="1303638" cy="1828800"/>
          </a:xfrm>
          <a:prstGeom prst="rect">
            <a:avLst/>
          </a:prstGeom>
        </p:spPr>
      </p:pic>
      <p:pic>
        <p:nvPicPr>
          <p:cNvPr id="18" name="Image 1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890561" y="3879215"/>
            <a:ext cx="1482111" cy="1683386"/>
          </a:xfrm>
          <a:prstGeom prst="rect">
            <a:avLst/>
          </a:prstGeom>
        </p:spPr>
      </p:pic>
      <p:sp>
        <p:nvSpPr>
          <p:cNvPr id="19" name="ZoneTexte 18"/>
          <p:cNvSpPr txBox="1"/>
          <p:nvPr/>
        </p:nvSpPr>
        <p:spPr>
          <a:xfrm>
            <a:off x="6553200" y="4017956"/>
            <a:ext cx="2362200" cy="461665"/>
          </a:xfrm>
          <a:prstGeom prst="rect">
            <a:avLst/>
          </a:prstGeom>
          <a:noFill/>
        </p:spPr>
        <p:txBody>
          <a:bodyPr wrap="square" rtlCol="0">
            <a:spAutoFit/>
          </a:bodyPr>
          <a:lstStyle/>
          <a:p>
            <a:r>
              <a:rPr lang="fr-FR" sz="1200" dirty="0" smtClean="0">
                <a:solidFill>
                  <a:schemeClr val="tx1">
                    <a:lumMod val="95000"/>
                    <a:lumOff val="5000"/>
                  </a:schemeClr>
                </a:solidFill>
                <a:hlinkClick r:id="rId6"/>
              </a:rPr>
              <a:t>http://eduscol.education.fr/jouer</a:t>
            </a:r>
            <a:r>
              <a:rPr lang="fr-FR" sz="1200" dirty="0" smtClean="0">
                <a:solidFill>
                  <a:schemeClr val="tx1">
                    <a:lumMod val="95000"/>
                    <a:lumOff val="5000"/>
                  </a:schemeClr>
                </a:solidFill>
              </a:rPr>
              <a:t> </a:t>
            </a:r>
          </a:p>
          <a:p>
            <a:r>
              <a:rPr lang="fr-FR" sz="1200" dirty="0" smtClean="0">
                <a:solidFill>
                  <a:schemeClr val="tx1">
                    <a:lumMod val="95000"/>
                    <a:lumOff val="5000"/>
                  </a:schemeClr>
                </a:solidFill>
              </a:rPr>
              <a:t> </a:t>
            </a:r>
            <a:endParaRPr lang="fr-FR" sz="1200" dirty="0"/>
          </a:p>
        </p:txBody>
      </p:sp>
      <p:sp>
        <p:nvSpPr>
          <p:cNvPr id="20" name="ZoneTexte 19"/>
          <p:cNvSpPr txBox="1"/>
          <p:nvPr/>
        </p:nvSpPr>
        <p:spPr>
          <a:xfrm>
            <a:off x="336232" y="4914821"/>
            <a:ext cx="3747136" cy="1384995"/>
          </a:xfrm>
          <a:prstGeom prst="rect">
            <a:avLst/>
          </a:prstGeom>
          <a:noFill/>
          <a:ln>
            <a:solidFill>
              <a:srgbClr val="5BB1C9"/>
            </a:solidFill>
          </a:ln>
        </p:spPr>
        <p:txBody>
          <a:bodyPr wrap="square" rtlCol="0">
            <a:spAutoFit/>
          </a:bodyPr>
          <a:lstStyle/>
          <a:p>
            <a:r>
              <a:rPr lang="fr-FR" sz="1200" dirty="0" smtClean="0"/>
              <a:t>-Circulaire n°161/MEE du 16 avril 2015</a:t>
            </a:r>
          </a:p>
          <a:p>
            <a:r>
              <a:rPr lang="fr-FR" sz="1200" dirty="0" smtClean="0"/>
              <a:t>Accueil en école maternelle et scolarisation des moins de trois ans</a:t>
            </a:r>
          </a:p>
          <a:p>
            <a:endParaRPr lang="fr-FR" sz="1200" dirty="0"/>
          </a:p>
          <a:p>
            <a:r>
              <a:rPr lang="fr-FR" sz="1200" dirty="0" smtClean="0"/>
              <a:t>-Guide pour la scolarisation des moins de trois ans</a:t>
            </a:r>
          </a:p>
          <a:p>
            <a:r>
              <a:rPr lang="fr-FR" sz="1200" dirty="0" smtClean="0"/>
              <a:t>http://www.maternelle.education.pf</a:t>
            </a:r>
          </a:p>
          <a:p>
            <a:endParaRPr lang="fr-F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a:spLocks noGrp="1"/>
          </p:cNvSpPr>
          <p:nvPr>
            <p:ph type="ftr" sz="quarter" idx="5"/>
          </p:nvPr>
        </p:nvSpPr>
        <p:spPr>
          <a:xfrm>
            <a:off x="3581400" y="6525216"/>
            <a:ext cx="6662420" cy="141064"/>
          </a:xfrm>
          <a:prstGeom prst="rect">
            <a:avLst/>
          </a:prstGeom>
        </p:spPr>
        <p:txBody>
          <a:bodyPr vert="horz" wrap="square" lIns="0" tIns="0" rIns="0" bIns="0" rtlCol="0">
            <a:spAutoFit/>
          </a:bodyPr>
          <a:lstStyle/>
          <a:p>
            <a:pPr marL="12700">
              <a:lnSpc>
                <a:spcPts val="1050"/>
              </a:lnSpc>
            </a:pPr>
            <a:r>
              <a:rPr spc="-60" dirty="0"/>
              <a:t>Pôle </a:t>
            </a:r>
            <a:r>
              <a:rPr spc="-25" dirty="0" err="1"/>
              <a:t>maternelle</a:t>
            </a:r>
            <a:r>
              <a:rPr spc="-25" dirty="0"/>
              <a:t> </a:t>
            </a:r>
            <a:r>
              <a:rPr lang="fr-FR" spc="-40" dirty="0" smtClean="0"/>
              <a:t>DAPE Polynésie française</a:t>
            </a:r>
            <a:endParaRPr spc="-35" dirty="0"/>
          </a:p>
        </p:txBody>
      </p:sp>
      <p:sp>
        <p:nvSpPr>
          <p:cNvPr id="24" name="Titre 23"/>
          <p:cNvSpPr>
            <a:spLocks noGrp="1"/>
          </p:cNvSpPr>
          <p:nvPr>
            <p:ph type="title"/>
          </p:nvPr>
        </p:nvSpPr>
        <p:spPr>
          <a:xfrm>
            <a:off x="367664" y="278186"/>
            <a:ext cx="8408670" cy="446276"/>
          </a:xfrm>
          <a:solidFill>
            <a:schemeClr val="accent1">
              <a:lumMod val="40000"/>
              <a:lumOff val="60000"/>
            </a:schemeClr>
          </a:solidFill>
        </p:spPr>
        <p:txBody>
          <a:bodyPr/>
          <a:lstStyle/>
          <a:p>
            <a:pPr algn="ctr"/>
            <a:r>
              <a:rPr lang="fr-FR" dirty="0" smtClean="0"/>
              <a:t>SPECIFICITES DE L’ECOLE MATERNELLE</a:t>
            </a:r>
            <a:endParaRPr lang="fr-FR" dirty="0"/>
          </a:p>
        </p:txBody>
      </p:sp>
      <p:pic>
        <p:nvPicPr>
          <p:cNvPr id="25" name="Image 2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5997" y="826126"/>
            <a:ext cx="8312003" cy="49505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553" y="328422"/>
            <a:ext cx="6376035" cy="779701"/>
          </a:xfrm>
          <a:prstGeom prst="rect">
            <a:avLst/>
          </a:prstGeom>
        </p:spPr>
        <p:txBody>
          <a:bodyPr vert="horz" wrap="square" lIns="0" tIns="12700" rIns="0" bIns="0" rtlCol="0">
            <a:spAutoFit/>
          </a:bodyPr>
          <a:lstStyle/>
          <a:p>
            <a:pPr marL="12065" marR="5080" indent="-1905" algn="ctr">
              <a:lnSpc>
                <a:spcPct val="100000"/>
              </a:lnSpc>
              <a:spcBef>
                <a:spcPts val="100"/>
              </a:spcBef>
            </a:pPr>
            <a:r>
              <a:rPr sz="2000" spc="-165" dirty="0">
                <a:uFill>
                  <a:solidFill>
                    <a:srgbClr val="0433FF"/>
                  </a:solidFill>
                </a:uFill>
              </a:rPr>
              <a:t>Une </a:t>
            </a:r>
            <a:r>
              <a:rPr sz="2000" spc="-180" dirty="0">
                <a:uFill>
                  <a:solidFill>
                    <a:srgbClr val="0433FF"/>
                  </a:solidFill>
                </a:uFill>
              </a:rPr>
              <a:t>école </a:t>
            </a:r>
            <a:r>
              <a:rPr sz="2000" spc="-130" dirty="0">
                <a:uFill>
                  <a:solidFill>
                    <a:srgbClr val="0433FF"/>
                  </a:solidFill>
                </a:uFill>
              </a:rPr>
              <a:t>adaptée </a:t>
            </a:r>
            <a:r>
              <a:rPr sz="2000" spc="-195" dirty="0">
                <a:uFill>
                  <a:solidFill>
                    <a:srgbClr val="0433FF"/>
                  </a:solidFill>
                </a:uFill>
              </a:rPr>
              <a:t>aux </a:t>
            </a:r>
            <a:r>
              <a:rPr sz="2000" spc="-185" dirty="0">
                <a:uFill>
                  <a:solidFill>
                    <a:srgbClr val="0433FF"/>
                  </a:solidFill>
                </a:uFill>
              </a:rPr>
              <a:t>jeunes élèves </a:t>
            </a:r>
            <a:r>
              <a:rPr sz="2000" spc="-150" dirty="0">
                <a:uFill>
                  <a:solidFill>
                    <a:srgbClr val="0433FF"/>
                  </a:solidFill>
                </a:uFill>
              </a:rPr>
              <a:t>qui  </a:t>
            </a:r>
            <a:r>
              <a:rPr sz="2000" spc="-70" dirty="0">
                <a:uFill>
                  <a:solidFill>
                    <a:srgbClr val="0433FF"/>
                  </a:solidFill>
                </a:uFill>
              </a:rPr>
              <a:t>tient </a:t>
            </a:r>
            <a:r>
              <a:rPr sz="2000" spc="-170" dirty="0">
                <a:uFill>
                  <a:solidFill>
                    <a:srgbClr val="0433FF"/>
                  </a:solidFill>
                </a:uFill>
              </a:rPr>
              <a:t>compte </a:t>
            </a:r>
            <a:r>
              <a:rPr sz="2000" spc="-185" dirty="0">
                <a:uFill>
                  <a:solidFill>
                    <a:srgbClr val="0433FF"/>
                  </a:solidFill>
                </a:uFill>
              </a:rPr>
              <a:t>du </a:t>
            </a:r>
            <a:r>
              <a:rPr sz="2000" spc="-145" dirty="0">
                <a:uFill>
                  <a:solidFill>
                    <a:srgbClr val="0433FF"/>
                  </a:solidFill>
                </a:uFill>
              </a:rPr>
              <a:t>développement </a:t>
            </a:r>
            <a:r>
              <a:rPr sz="2000" spc="-160" dirty="0">
                <a:uFill>
                  <a:solidFill>
                    <a:srgbClr val="0433FF"/>
                  </a:solidFill>
                </a:uFill>
              </a:rPr>
              <a:t>de </a:t>
            </a:r>
            <a:r>
              <a:rPr sz="2000" spc="-95" dirty="0">
                <a:uFill>
                  <a:solidFill>
                    <a:srgbClr val="0433FF"/>
                  </a:solidFill>
                </a:uFill>
              </a:rPr>
              <a:t>l’enfant.</a:t>
            </a:r>
            <a:endParaRPr sz="2000" dirty="0"/>
          </a:p>
          <a:p>
            <a:pPr algn="ctr">
              <a:lnSpc>
                <a:spcPct val="100000"/>
              </a:lnSpc>
              <a:spcBef>
                <a:spcPts val="100"/>
              </a:spcBef>
            </a:pPr>
            <a:endParaRPr sz="900" dirty="0">
              <a:latin typeface="Trebuchet MS"/>
              <a:cs typeface="Trebuchet MS"/>
            </a:endParaRPr>
          </a:p>
        </p:txBody>
      </p:sp>
      <p:sp>
        <p:nvSpPr>
          <p:cNvPr id="5" name="object 5"/>
          <p:cNvSpPr txBox="1">
            <a:spLocks noGrp="1"/>
          </p:cNvSpPr>
          <p:nvPr>
            <p:ph type="ftr" sz="quarter" idx="5"/>
          </p:nvPr>
        </p:nvSpPr>
        <p:spPr>
          <a:xfrm>
            <a:off x="3505200" y="6477000"/>
            <a:ext cx="6662420" cy="141064"/>
          </a:xfrm>
          <a:prstGeom prst="rect">
            <a:avLst/>
          </a:prstGeom>
        </p:spPr>
        <p:txBody>
          <a:bodyPr vert="horz" wrap="square" lIns="0" tIns="0" rIns="0" bIns="0" rtlCol="0">
            <a:spAutoFit/>
          </a:bodyPr>
          <a:lstStyle/>
          <a:p>
            <a:pPr marL="12700">
              <a:lnSpc>
                <a:spcPts val="1050"/>
              </a:lnSpc>
            </a:pPr>
            <a:r>
              <a:rPr spc="-60" dirty="0" err="1" smtClean="0"/>
              <a:t>Pô</a:t>
            </a:r>
            <a:r>
              <a:rPr lang="fr-FR" spc="-60" dirty="0" smtClean="0"/>
              <a:t>le maternelle  DAPE  Polynésie française</a:t>
            </a:r>
            <a:endParaRPr spc="-35" dirty="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18138" y="1238784"/>
            <a:ext cx="5929312" cy="4564418"/>
          </a:xfrm>
          <a:prstGeom prst="rect">
            <a:avLst/>
          </a:prstGeom>
          <a:ln w="254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355" y="375049"/>
            <a:ext cx="7601215" cy="586215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ftr" sz="quarter" idx="5"/>
          </p:nvPr>
        </p:nvSpPr>
        <p:spPr>
          <a:xfrm>
            <a:off x="3505200" y="6553200"/>
            <a:ext cx="6662420" cy="141064"/>
          </a:xfrm>
          <a:prstGeom prst="rect">
            <a:avLst/>
          </a:prstGeom>
        </p:spPr>
        <p:txBody>
          <a:bodyPr vert="horz" wrap="square" lIns="0" tIns="0" rIns="0" bIns="0" rtlCol="0">
            <a:spAutoFit/>
          </a:bodyPr>
          <a:lstStyle/>
          <a:p>
            <a:pPr marL="12700">
              <a:lnSpc>
                <a:spcPts val="1050"/>
              </a:lnSpc>
            </a:pPr>
            <a:r>
              <a:rPr spc="-60" dirty="0"/>
              <a:t>Pôle </a:t>
            </a:r>
            <a:r>
              <a:rPr spc="-25" dirty="0" err="1"/>
              <a:t>maternelle</a:t>
            </a:r>
            <a:r>
              <a:rPr spc="-25" dirty="0"/>
              <a:t> </a:t>
            </a:r>
            <a:r>
              <a:rPr lang="fr-FR" spc="-40" dirty="0" smtClean="0"/>
              <a:t>DAPE Polynésie française.</a:t>
            </a:r>
            <a:endParaRPr spc="-3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49319" y="528603"/>
            <a:ext cx="7349238" cy="496587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25139" y="5978397"/>
            <a:ext cx="3382010" cy="238760"/>
          </a:xfrm>
          <a:prstGeom prst="rect">
            <a:avLst/>
          </a:prstGeom>
        </p:spPr>
        <p:txBody>
          <a:bodyPr vert="horz" wrap="square" lIns="0" tIns="12065" rIns="0" bIns="0" rtlCol="0">
            <a:spAutoFit/>
          </a:bodyPr>
          <a:lstStyle/>
          <a:p>
            <a:pPr marL="12700">
              <a:lnSpc>
                <a:spcPct val="100000"/>
              </a:lnSpc>
              <a:spcBef>
                <a:spcPts val="95"/>
              </a:spcBef>
            </a:pPr>
            <a:r>
              <a:rPr sz="1400" i="1" spc="-5" dirty="0">
                <a:latin typeface="Arial"/>
                <a:cs typeface="Arial"/>
              </a:rPr>
              <a:t>MENJVA/DGESCO</a:t>
            </a:r>
            <a:r>
              <a:rPr sz="1400" i="1" spc="30" dirty="0">
                <a:latin typeface="Arial"/>
                <a:cs typeface="Arial"/>
              </a:rPr>
              <a:t> </a:t>
            </a:r>
            <a:r>
              <a:rPr sz="1400" i="1" spc="-5" dirty="0">
                <a:latin typeface="Arial"/>
                <a:cs typeface="Arial"/>
              </a:rPr>
              <a:t>►eduscol.education.fr</a:t>
            </a:r>
            <a:endParaRPr sz="1400">
              <a:latin typeface="Arial"/>
              <a:cs typeface="Arial"/>
            </a:endParaRPr>
          </a:p>
        </p:txBody>
      </p:sp>
      <p:sp>
        <p:nvSpPr>
          <p:cNvPr id="4" name="object 4"/>
          <p:cNvSpPr txBox="1">
            <a:spLocks noGrp="1"/>
          </p:cNvSpPr>
          <p:nvPr>
            <p:ph type="ftr" sz="quarter" idx="5"/>
          </p:nvPr>
        </p:nvSpPr>
        <p:spPr>
          <a:xfrm>
            <a:off x="3657600" y="6543613"/>
            <a:ext cx="6662420" cy="141064"/>
          </a:xfrm>
          <a:prstGeom prst="rect">
            <a:avLst/>
          </a:prstGeom>
        </p:spPr>
        <p:txBody>
          <a:bodyPr vert="horz" wrap="square" lIns="0" tIns="0" rIns="0" bIns="0" rtlCol="0">
            <a:spAutoFit/>
          </a:bodyPr>
          <a:lstStyle/>
          <a:p>
            <a:pPr marL="12700">
              <a:lnSpc>
                <a:spcPts val="1050"/>
              </a:lnSpc>
            </a:pPr>
            <a:r>
              <a:rPr spc="-60" dirty="0" err="1"/>
              <a:t>Pôle</a:t>
            </a:r>
            <a:r>
              <a:rPr spc="-60" dirty="0"/>
              <a:t> </a:t>
            </a:r>
            <a:r>
              <a:rPr spc="-25" dirty="0" err="1" smtClean="0"/>
              <a:t>maternelle</a:t>
            </a:r>
            <a:r>
              <a:rPr lang="fr-FR" spc="-25" dirty="0"/>
              <a:t> </a:t>
            </a:r>
            <a:r>
              <a:rPr lang="fr-FR" spc="-25" dirty="0" smtClean="0"/>
              <a:t>DAPE Polynésie française</a:t>
            </a:r>
            <a:endParaRPr spc="-3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290720"/>
            <a:ext cx="5333999" cy="381515"/>
          </a:xfrm>
          <a:prstGeom prst="rect">
            <a:avLst/>
          </a:prstGeom>
        </p:spPr>
        <p:txBody>
          <a:bodyPr vert="horz" wrap="square" lIns="0" tIns="12065" rIns="0" bIns="0" rtlCol="0">
            <a:spAutoFit/>
          </a:bodyPr>
          <a:lstStyle/>
          <a:p>
            <a:pPr marL="12700">
              <a:lnSpc>
                <a:spcPct val="100000"/>
              </a:lnSpc>
              <a:spcBef>
                <a:spcPts val="95"/>
              </a:spcBef>
            </a:pPr>
            <a:r>
              <a:rPr sz="2400" spc="-430" dirty="0">
                <a:uFill>
                  <a:solidFill>
                    <a:srgbClr val="0433FF"/>
                  </a:solidFill>
                </a:uFill>
              </a:rPr>
              <a:t>Les </a:t>
            </a:r>
            <a:r>
              <a:rPr lang="fr-FR" sz="2400" spc="-160" dirty="0">
                <a:uFill>
                  <a:solidFill>
                    <a:srgbClr val="0433FF"/>
                  </a:solidFill>
                </a:uFill>
              </a:rPr>
              <a:t> </a:t>
            </a:r>
            <a:r>
              <a:rPr lang="fr-FR" sz="2400" spc="-160" dirty="0" smtClean="0">
                <a:uFill>
                  <a:solidFill>
                    <a:srgbClr val="0433FF"/>
                  </a:solidFill>
                </a:uFill>
              </a:rPr>
              <a:t>objectifs de l’école maternelle </a:t>
            </a:r>
            <a:endParaRPr sz="2400" dirty="0"/>
          </a:p>
        </p:txBody>
      </p:sp>
      <p:sp>
        <p:nvSpPr>
          <p:cNvPr id="7" name="object 7"/>
          <p:cNvSpPr txBox="1">
            <a:spLocks noGrp="1"/>
          </p:cNvSpPr>
          <p:nvPr>
            <p:ph type="ftr" sz="quarter" idx="5"/>
          </p:nvPr>
        </p:nvSpPr>
        <p:spPr>
          <a:xfrm>
            <a:off x="3564890" y="6426289"/>
            <a:ext cx="6662420" cy="141064"/>
          </a:xfrm>
          <a:prstGeom prst="rect">
            <a:avLst/>
          </a:prstGeom>
        </p:spPr>
        <p:txBody>
          <a:bodyPr vert="horz" wrap="square" lIns="0" tIns="0" rIns="0" bIns="0" rtlCol="0">
            <a:spAutoFit/>
          </a:bodyPr>
          <a:lstStyle/>
          <a:p>
            <a:pPr marL="12700">
              <a:lnSpc>
                <a:spcPts val="1050"/>
              </a:lnSpc>
            </a:pPr>
            <a:r>
              <a:rPr spc="-60" dirty="0"/>
              <a:t>Pôle </a:t>
            </a:r>
            <a:r>
              <a:rPr spc="-25" dirty="0" err="1"/>
              <a:t>maternelle</a:t>
            </a:r>
            <a:r>
              <a:rPr spc="-25" dirty="0"/>
              <a:t> </a:t>
            </a:r>
            <a:r>
              <a:rPr lang="fr-FR" spc="-40" dirty="0" smtClean="0"/>
              <a:t>DAPE Polynésie française</a:t>
            </a:r>
            <a:endParaRPr spc="-35" dirty="0"/>
          </a:p>
        </p:txBody>
      </p:sp>
      <p:pic>
        <p:nvPicPr>
          <p:cNvPr id="8" name="Imag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5800" y="672235"/>
            <a:ext cx="7836374" cy="4335509"/>
          </a:xfrm>
          <a:prstGeom prst="rect">
            <a:avLst/>
          </a:prstGeom>
        </p:spPr>
      </p:pic>
      <p:sp>
        <p:nvSpPr>
          <p:cNvPr id="9" name="ZoneTexte 8"/>
          <p:cNvSpPr txBox="1"/>
          <p:nvPr/>
        </p:nvSpPr>
        <p:spPr>
          <a:xfrm>
            <a:off x="412987" y="5097230"/>
            <a:ext cx="4387613" cy="1231106"/>
          </a:xfrm>
          <a:prstGeom prst="rect">
            <a:avLst/>
          </a:prstGeom>
          <a:noFill/>
        </p:spPr>
        <p:txBody>
          <a:bodyPr wrap="square" rtlCol="0">
            <a:spAutoFit/>
          </a:bodyPr>
          <a:lstStyle/>
          <a:p>
            <a:r>
              <a:rPr lang="fr-FR" sz="1200" dirty="0" smtClean="0"/>
              <a:t>Chacun de ces cinq domaines est essentiel au développement</a:t>
            </a:r>
          </a:p>
          <a:p>
            <a:r>
              <a:rPr lang="fr-FR" sz="1200" dirty="0" smtClean="0"/>
              <a:t> de l’enfant et doit trouver sa place dans l’organisation du temps quotidien.</a:t>
            </a:r>
          </a:p>
          <a:p>
            <a:r>
              <a:rPr lang="fr-FR" sz="1200" dirty="0" smtClean="0"/>
              <a:t> Ainsi , chaque acteur contribue au développement de votre enfant</a:t>
            </a:r>
          </a:p>
          <a:p>
            <a:r>
              <a:rPr lang="fr-FR" sz="1200" dirty="0" smtClean="0"/>
              <a:t> sur les différents moments de la journée.</a:t>
            </a:r>
          </a:p>
          <a:p>
            <a:endParaRPr lang="fr-FR" sz="1400" dirty="0"/>
          </a:p>
        </p:txBody>
      </p:sp>
      <p:sp>
        <p:nvSpPr>
          <p:cNvPr id="10" name="ZoneTexte 9"/>
          <p:cNvSpPr txBox="1"/>
          <p:nvPr/>
        </p:nvSpPr>
        <p:spPr>
          <a:xfrm>
            <a:off x="5486400" y="5100771"/>
            <a:ext cx="2819400" cy="646331"/>
          </a:xfrm>
          <a:prstGeom prst="rect">
            <a:avLst/>
          </a:prstGeom>
          <a:noFill/>
        </p:spPr>
        <p:txBody>
          <a:bodyPr wrap="square" rtlCol="0">
            <a:spAutoFit/>
          </a:bodyPr>
          <a:lstStyle/>
          <a:p>
            <a:r>
              <a:rPr lang="fr-FR" sz="1200" dirty="0" smtClean="0"/>
              <a:t>Programme 2016 adaptés à la Polynésie française:</a:t>
            </a:r>
          </a:p>
          <a:p>
            <a:r>
              <a:rPr lang="fr-FR" sz="1200" dirty="0" smtClean="0"/>
              <a:t>http://education.pf</a:t>
            </a:r>
            <a:endParaRPr lang="fr-FR"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815</Words>
  <Application>Microsoft Office PowerPoint</Application>
  <PresentationFormat>Affichage à l'écran (4:3)</PresentationFormat>
  <Paragraphs>131</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Office Theme</vt:lpstr>
      <vt:lpstr>La boîte à outil du remplaçant à l’école maternelle</vt:lpstr>
      <vt:lpstr>Que contient cette boîte à outils?</vt:lpstr>
      <vt:lpstr>Diapositive 3</vt:lpstr>
      <vt:lpstr>L’école maternelle: un cycle unique , fondamental  pour la réussite de tous.  Un cadre de référence</vt:lpstr>
      <vt:lpstr>SPECIFICITES DE L’ECOLE MATERNELLE</vt:lpstr>
      <vt:lpstr>Une école adaptée aux jeunes élèves qui  tient compte du développement de l’enfant. </vt:lpstr>
      <vt:lpstr>Diapositive 7</vt:lpstr>
      <vt:lpstr>Diapositive 8</vt:lpstr>
      <vt:lpstr>Les  objectifs de l’école maternelle </vt:lpstr>
      <vt:lpstr>En se remémorant  et en mémorisant</vt:lpstr>
      <vt:lpstr>Diapositive 11</vt:lpstr>
      <vt:lpstr>Différents types de remplacements</vt:lpstr>
      <vt:lpstr>Une  école qui organise le temps scolaire</vt:lpstr>
      <vt:lpstr>Comment se préparer à remplacer en maternelle, dans  une classe inconnue ?</vt:lpstr>
      <vt:lpstr>Diapositive 15</vt:lpstr>
      <vt:lpstr>Les  fiches-outils</vt:lpstr>
      <vt:lpstr>1. Les astuces pour les retours au calme 2. Le défi mascotte 3. La connaissance des nombres 4. Un objet à découvrir 5. Un projet abécédaire 6. Des jeux de société 7. Des objets qui font de l’air: défis technologique et créations artistiques 8. La boîte à mystères 9. Des activités autonomes 10. Le mélange des couleurs 11. Des activités physiques et sportives 12. Activités autonomes en pâte à modeler 13. Activités graphiques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Remplacer à l’école maternelle</dc:title>
  <dc:creator>RPN Maternelle</dc:creator>
  <cp:lastModifiedBy>Sabrina</cp:lastModifiedBy>
  <cp:revision>59</cp:revision>
  <dcterms:created xsi:type="dcterms:W3CDTF">2018-10-23T22:57:45Z</dcterms:created>
  <dcterms:modified xsi:type="dcterms:W3CDTF">2021-02-12T21:41:32Z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2018-01-22T00:00:00Z</vt:filetime>
  </property>
  <property fmtid="{D5CDD505-2E9C-101B-9397-08002B2CF9AE}" pid="3" name="Creator">
    <vt:lpwstr>Microsoft® PowerPoint® 2013</vt:lpwstr>
  </property>
  <property fmtid="{D5CDD505-2E9C-101B-9397-08002B2CF9AE}" pid="4" name="LastSaved">
    <vt:filetime>2018-10-23T00:00:00Z</vt:filetime>
  </property>
</Properties>
</file>