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4" r:id="rId3"/>
    <p:sldId id="279" r:id="rId4"/>
    <p:sldId id="275" r:id="rId5"/>
    <p:sldId id="269" r:id="rId6"/>
    <p:sldId id="276" r:id="rId7"/>
    <p:sldId id="280" r:id="rId8"/>
    <p:sldId id="257" r:id="rId9"/>
    <p:sldId id="282" r:id="rId10"/>
    <p:sldId id="283" r:id="rId11"/>
    <p:sldId id="262" r:id="rId12"/>
    <p:sldId id="263" r:id="rId13"/>
    <p:sldId id="278" r:id="rId14"/>
    <p:sldId id="277" r:id="rId15"/>
    <p:sldId id="258" r:id="rId16"/>
    <p:sldId id="259" r:id="rId17"/>
    <p:sldId id="260" r:id="rId18"/>
    <p:sldId id="270" r:id="rId19"/>
    <p:sldId id="284"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600CC"/>
    <a:srgbClr val="FF3399"/>
    <a:srgbClr val="FED8F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80346" autoAdjust="0"/>
  </p:normalViewPr>
  <p:slideViewPr>
    <p:cSldViewPr snapToGrid="0">
      <p:cViewPr varScale="1">
        <p:scale>
          <a:sx n="58" d="100"/>
          <a:sy n="58" d="100"/>
        </p:scale>
        <p:origin x="-1182"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DA463-4B79-432A-8518-3C6EF5E14940}" type="datetimeFigureOut">
              <a:rPr lang="fr-FR" smtClean="0"/>
              <a:pPr/>
              <a:t>18/02/2021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066EB-56DE-47D1-8965-406474CB19DA}" type="slidenum">
              <a:rPr lang="fr-FR" smtClean="0"/>
              <a:pPr/>
              <a:t>‹N°›</a:t>
            </a:fld>
            <a:endParaRPr lang="fr-FR"/>
          </a:p>
        </p:txBody>
      </p:sp>
    </p:spTree>
    <p:extLst>
      <p:ext uri="{BB962C8B-B14F-4D97-AF65-F5344CB8AC3E}">
        <p14:creationId xmlns="" xmlns:p14="http://schemas.microsoft.com/office/powerpoint/2010/main" val="682093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Quelles représentations ont les enseignants</a:t>
            </a:r>
            <a:r>
              <a:rPr lang="fr-FR" baseline="0" dirty="0" smtClean="0"/>
              <a:t> sur les termes coins, pôles, espaces.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Il n’est pas clairement</a:t>
            </a:r>
            <a:r>
              <a:rPr lang="fr-FR" baseline="0" dirty="0" smtClean="0"/>
              <a:t> écrit dans les programmes que les classes doivent être aménagées en espaces d’apprentissage. Cependant pour répondre aux modalités d’apprentissage, aux besoins spécifiques des élèves, au respect du rythme et particularités d’accueil, à l’évaluation positive… L’aménagement de la classe doit être revu, réorganisé en fonction. D’où la proposition de cet aménagement en espace d’apprentissage.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F7066EB-56DE-47D1-8965-406474CB19DA}" type="slidenum">
              <a:rPr lang="fr-FR" smtClean="0"/>
              <a:pPr/>
              <a:t>2</a:t>
            </a:fld>
            <a:endParaRPr lang="fr-FR"/>
          </a:p>
        </p:txBody>
      </p:sp>
    </p:spTree>
    <p:extLst>
      <p:ext uri="{BB962C8B-B14F-4D97-AF65-F5344CB8AC3E}">
        <p14:creationId xmlns="" xmlns:p14="http://schemas.microsoft.com/office/powerpoint/2010/main" val="3812843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Plusieurs dispositifs</a:t>
            </a:r>
            <a:r>
              <a:rPr lang="fr-FR" baseline="0" dirty="0" smtClean="0"/>
              <a:t> concernant la prise en charge et l’organisation des temps d’apprentissage. Observation de la place du maître.</a:t>
            </a:r>
            <a:endParaRPr lang="fr-FR" dirty="0"/>
          </a:p>
        </p:txBody>
      </p:sp>
      <p:sp>
        <p:nvSpPr>
          <p:cNvPr id="4" name="Espace réservé du numéro de diapositive 3"/>
          <p:cNvSpPr>
            <a:spLocks noGrp="1"/>
          </p:cNvSpPr>
          <p:nvPr>
            <p:ph type="sldNum" sz="quarter" idx="10"/>
          </p:nvPr>
        </p:nvSpPr>
        <p:spPr/>
        <p:txBody>
          <a:bodyPr/>
          <a:lstStyle/>
          <a:p>
            <a:fld id="{3F7066EB-56DE-47D1-8965-406474CB19DA}" type="slidenum">
              <a:rPr lang="fr-FR" smtClean="0"/>
              <a:pPr/>
              <a:t>13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7066EB-56DE-47D1-8965-406474CB19DA}" type="slidenum">
              <a:rPr lang="fr-FR" smtClean="0"/>
              <a:pPr/>
              <a:t>18</a:t>
            </a:fld>
            <a:endParaRPr lang="fr-FR"/>
          </a:p>
        </p:txBody>
      </p:sp>
    </p:spTree>
    <p:extLst>
      <p:ext uri="{BB962C8B-B14F-4D97-AF65-F5344CB8AC3E}">
        <p14:creationId xmlns="" xmlns:p14="http://schemas.microsoft.com/office/powerpoint/2010/main" val="2475398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7066EB-56DE-47D1-8965-406474CB19DA}" type="slidenum">
              <a:rPr lang="fr-FR" smtClean="0"/>
              <a:pPr/>
              <a:t>19</a:t>
            </a:fld>
            <a:endParaRPr lang="fr-FR"/>
          </a:p>
        </p:txBody>
      </p:sp>
    </p:spTree>
    <p:extLst>
      <p:ext uri="{BB962C8B-B14F-4D97-AF65-F5344CB8AC3E}">
        <p14:creationId xmlns="" xmlns:p14="http://schemas.microsoft.com/office/powerpoint/2010/main" val="247539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Quels représentations des enseignants</a:t>
            </a:r>
            <a:r>
              <a:rPr lang="fr-FR" baseline="0" dirty="0" smtClean="0"/>
              <a:t> sur les termes coins, pôles, espaces. Se mettre d’accord sur les termes qui seront employés dans la circonscription.</a:t>
            </a:r>
            <a:endParaRPr lang="fr-FR" dirty="0"/>
          </a:p>
        </p:txBody>
      </p:sp>
      <p:sp>
        <p:nvSpPr>
          <p:cNvPr id="4" name="Espace réservé du numéro de diapositive 3"/>
          <p:cNvSpPr>
            <a:spLocks noGrp="1"/>
          </p:cNvSpPr>
          <p:nvPr>
            <p:ph type="sldNum" sz="quarter" idx="10"/>
          </p:nvPr>
        </p:nvSpPr>
        <p:spPr/>
        <p:txBody>
          <a:bodyPr/>
          <a:lstStyle/>
          <a:p>
            <a:fld id="{3F7066EB-56DE-47D1-8965-406474CB19DA}" type="slidenum">
              <a:rPr lang="fr-FR" smtClean="0"/>
              <a:pPr/>
              <a:t>3</a:t>
            </a:fld>
            <a:endParaRPr lang="fr-FR"/>
          </a:p>
        </p:txBody>
      </p:sp>
    </p:spTree>
    <p:extLst>
      <p:ext uri="{BB962C8B-B14F-4D97-AF65-F5344CB8AC3E}">
        <p14:creationId xmlns="" xmlns:p14="http://schemas.microsoft.com/office/powerpoint/2010/main" val="381284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Points</a:t>
            </a:r>
            <a:r>
              <a:rPr lang="fr-FR" baseline="0" dirty="0" smtClean="0"/>
              <a:t> d’o</a:t>
            </a:r>
            <a:r>
              <a:rPr lang="fr-FR" dirty="0" smtClean="0"/>
              <a:t>bservation</a:t>
            </a:r>
            <a:r>
              <a:rPr lang="fr-FR" baseline="0" dirty="0" smtClean="0"/>
              <a:t> du film:</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-Différence dans l’aménagement selon les cours STP/SP/SM/SG. Quels espaces pour quels cours?</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-organisation et aménagement matérielle (espaces et coin regroupement/ contre les murs)</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-Système de pointage des élèves dans les espaces.</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-fonctionnement/déroulement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-Place et rôle du maître</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-Alternance apprentissages dirigés et autonomes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3F7066EB-56DE-47D1-8965-406474CB19DA}" type="slidenum">
              <a:rPr lang="fr-FR" smtClean="0"/>
              <a:pPr/>
              <a:t>4</a:t>
            </a:fld>
            <a:endParaRPr lang="fr-FR"/>
          </a:p>
        </p:txBody>
      </p:sp>
    </p:spTree>
    <p:extLst>
      <p:ext uri="{BB962C8B-B14F-4D97-AF65-F5344CB8AC3E}">
        <p14:creationId xmlns="" xmlns:p14="http://schemas.microsoft.com/office/powerpoint/2010/main" val="3490002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Selon les domaines des programmes:</a:t>
            </a:r>
          </a:p>
          <a:p>
            <a:r>
              <a:rPr lang="fr-FR" dirty="0" smtClean="0"/>
              <a:t>Mobiliser le langage dans toutes ses dimensions</a:t>
            </a:r>
          </a:p>
          <a:p>
            <a:r>
              <a:rPr lang="fr-FR" dirty="0" smtClean="0"/>
              <a:t>Agir et s’exprimer et comprendre à travers les activités physiques.</a:t>
            </a:r>
          </a:p>
          <a:p>
            <a:r>
              <a:rPr lang="fr-FR" dirty="0" smtClean="0"/>
              <a:t>-------------------------------------------------------------Artistiques</a:t>
            </a:r>
          </a:p>
          <a:p>
            <a:r>
              <a:rPr lang="fr-FR" dirty="0" smtClean="0"/>
              <a:t>Construire</a:t>
            </a:r>
            <a:r>
              <a:rPr lang="fr-FR" baseline="0" dirty="0" smtClean="0"/>
              <a:t> les premiers outils pour structurer sa pensée.</a:t>
            </a:r>
          </a:p>
          <a:p>
            <a:r>
              <a:rPr lang="fr-FR" baseline="0" dirty="0" smtClean="0"/>
              <a:t>Explorer le monde</a:t>
            </a:r>
          </a:p>
          <a:p>
            <a:r>
              <a:rPr lang="fr-FR" b="1" baseline="0" dirty="0" smtClean="0"/>
              <a:t>Projet de réalisation: </a:t>
            </a:r>
            <a:r>
              <a:rPr lang="fr-FR" b="1" baseline="0" dirty="0" err="1" smtClean="0"/>
              <a:t>exemple:</a:t>
            </a:r>
            <a:r>
              <a:rPr lang="fr-FR" baseline="0" dirty="0" err="1" smtClean="0"/>
              <a:t>Théatre</a:t>
            </a:r>
            <a:r>
              <a:rPr lang="fr-FR" baseline="0" dirty="0" smtClean="0"/>
              <a:t> ou géographie (réalisation d’un panneau d’information loups)</a:t>
            </a:r>
            <a:endParaRPr lang="fr-FR" dirty="0"/>
          </a:p>
        </p:txBody>
      </p:sp>
      <p:sp>
        <p:nvSpPr>
          <p:cNvPr id="4" name="Espace réservé du numéro de diapositive 3"/>
          <p:cNvSpPr>
            <a:spLocks noGrp="1"/>
          </p:cNvSpPr>
          <p:nvPr>
            <p:ph type="sldNum" sz="quarter" idx="10"/>
          </p:nvPr>
        </p:nvSpPr>
        <p:spPr/>
        <p:txBody>
          <a:bodyPr/>
          <a:lstStyle/>
          <a:p>
            <a:fld id="{3F7066EB-56DE-47D1-8965-406474CB19DA}" type="slidenum">
              <a:rPr lang="fr-FR" smtClean="0"/>
              <a:pPr/>
              <a:t>5</a:t>
            </a:fld>
            <a:endParaRPr lang="fr-FR"/>
          </a:p>
        </p:txBody>
      </p:sp>
    </p:spTree>
    <p:extLst>
      <p:ext uri="{BB962C8B-B14F-4D97-AF65-F5344CB8AC3E}">
        <p14:creationId xmlns="" xmlns:p14="http://schemas.microsoft.com/office/powerpoint/2010/main" val="36836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F7066EB-56DE-47D1-8965-406474CB19DA}" type="slidenum">
              <a:rPr lang="fr-FR" smtClean="0"/>
              <a:pPr/>
              <a:t>8</a:t>
            </a:fld>
            <a:endParaRPr lang="fr-FR"/>
          </a:p>
        </p:txBody>
      </p:sp>
    </p:spTree>
    <p:extLst>
      <p:ext uri="{BB962C8B-B14F-4D97-AF65-F5344CB8AC3E}">
        <p14:creationId xmlns="" xmlns:p14="http://schemas.microsoft.com/office/powerpoint/2010/main" val="12324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Observation</a:t>
            </a:r>
            <a:r>
              <a:rPr lang="fr-FR" baseline="0" dirty="0" smtClean="0"/>
              <a:t> d’exemples:</a:t>
            </a:r>
          </a:p>
          <a:p>
            <a:r>
              <a:rPr lang="fr-FR" baseline="0" dirty="0" smtClean="0"/>
              <a:t>Matériel bien placé avec un pot différent et des étiquettes pour chacun. Un feutre pour se pointer.</a:t>
            </a:r>
          </a:p>
          <a:p>
            <a:r>
              <a:rPr lang="fr-FR" baseline="0" dirty="0" smtClean="0"/>
              <a:t>-supports pour se pointer une fois l’activité effectuée (ici ce sont des photos)</a:t>
            </a:r>
          </a:p>
          <a:p>
            <a:r>
              <a:rPr lang="fr-FR" baseline="0" dirty="0" smtClean="0"/>
              <a:t>-différenciation des supports selon les cours . A gauche support avec les nombres jusqu’à 6 en SM, à droite Jusqu’à 2 pour les SP.</a:t>
            </a:r>
          </a:p>
          <a:p>
            <a:endParaRPr lang="fr-FR" dirty="0"/>
          </a:p>
        </p:txBody>
      </p:sp>
      <p:sp>
        <p:nvSpPr>
          <p:cNvPr id="4" name="Espace réservé du numéro de diapositive 3"/>
          <p:cNvSpPr>
            <a:spLocks noGrp="1"/>
          </p:cNvSpPr>
          <p:nvPr>
            <p:ph type="sldNum" sz="quarter" idx="10"/>
          </p:nvPr>
        </p:nvSpPr>
        <p:spPr/>
        <p:txBody>
          <a:bodyPr/>
          <a:lstStyle/>
          <a:p>
            <a:fld id="{3F7066EB-56DE-47D1-8965-406474CB19DA}" type="slidenum">
              <a:rPr lang="fr-FR" smtClean="0"/>
              <a:pPr/>
              <a:t>9</a:t>
            </a:fld>
            <a:endParaRPr lang="fr-FR"/>
          </a:p>
        </p:txBody>
      </p:sp>
    </p:spTree>
    <p:extLst>
      <p:ext uri="{BB962C8B-B14F-4D97-AF65-F5344CB8AC3E}">
        <p14:creationId xmlns="" xmlns:p14="http://schemas.microsoft.com/office/powerpoint/2010/main" val="123245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Conseil</a:t>
            </a:r>
            <a:r>
              <a:rPr lang="fr-FR" dirty="0" smtClean="0"/>
              <a:t>: utiliser l’espace avec du matériel pour l’élève.  Eviter les gros meubles de rangements</a:t>
            </a:r>
            <a:r>
              <a:rPr lang="fr-FR" baseline="0" dirty="0" smtClean="0"/>
              <a:t> comme grandes armoires ou bureau. Les espaces sont bien délimités et des affiches indiquent le nom de chaque espace.</a:t>
            </a:r>
            <a:r>
              <a:rPr lang="fr-FR" dirty="0" smtClean="0"/>
              <a:t> </a:t>
            </a:r>
          </a:p>
          <a:p>
            <a:r>
              <a:rPr lang="fr-FR" dirty="0" smtClean="0"/>
              <a:t>Utiliser les murs ou le dos des meubles pour les affichages et éviter le bruit.</a:t>
            </a:r>
          </a:p>
          <a:p>
            <a:endParaRPr lang="fr-FR" dirty="0"/>
          </a:p>
        </p:txBody>
      </p:sp>
      <p:sp>
        <p:nvSpPr>
          <p:cNvPr id="4" name="Espace réservé du numéro de diapositive 3"/>
          <p:cNvSpPr>
            <a:spLocks noGrp="1"/>
          </p:cNvSpPr>
          <p:nvPr>
            <p:ph type="sldNum" sz="quarter" idx="10"/>
          </p:nvPr>
        </p:nvSpPr>
        <p:spPr/>
        <p:txBody>
          <a:bodyPr/>
          <a:lstStyle/>
          <a:p>
            <a:fld id="{3F7066EB-56DE-47D1-8965-406474CB19DA}" type="slidenum">
              <a:rPr lang="fr-FR" smtClean="0"/>
              <a:pPr/>
              <a:t>10</a:t>
            </a:fld>
            <a:endParaRPr lang="fr-FR"/>
          </a:p>
        </p:txBody>
      </p:sp>
    </p:spTree>
    <p:extLst>
      <p:ext uri="{BB962C8B-B14F-4D97-AF65-F5344CB8AC3E}">
        <p14:creationId xmlns="" xmlns:p14="http://schemas.microsoft.com/office/powerpoint/2010/main" val="123245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activités restent généralement pour</a:t>
            </a:r>
            <a:r>
              <a:rPr lang="fr-FR" baseline="0" dirty="0" smtClean="0"/>
              <a:t> </a:t>
            </a:r>
            <a:r>
              <a:rPr lang="fr-FR" dirty="0" smtClean="0"/>
              <a:t>toute la semaine. Quelques exceptions</a:t>
            </a:r>
            <a:r>
              <a:rPr lang="fr-FR" baseline="0" dirty="0" smtClean="0"/>
              <a:t> pour le travail sur feuille qu’il faudra certainement remplacer plus tôt. Certaines activités peuvent durer sur toute la période (exemple : jeu de la marchande), mais il faudra prévoir un progression de la difficulté.</a:t>
            </a:r>
          </a:p>
          <a:p>
            <a:r>
              <a:rPr lang="fr-FR" baseline="0" dirty="0" smtClean="0"/>
              <a:t>Des temps d’atelier sont prévus, les élèves se rendent librement dans un espace proposé (langage, écoute, maths, jeux de construction, sciences…). L’enseignante prend en charge un groupe d’élèves pour un temps d’apprentissage structuré.</a:t>
            </a:r>
            <a:endParaRPr lang="fr-FR" dirty="0"/>
          </a:p>
        </p:txBody>
      </p:sp>
      <p:sp>
        <p:nvSpPr>
          <p:cNvPr id="4" name="Espace réservé du numéro de diapositive 3"/>
          <p:cNvSpPr>
            <a:spLocks noGrp="1"/>
          </p:cNvSpPr>
          <p:nvPr>
            <p:ph type="sldNum" sz="quarter" idx="10"/>
          </p:nvPr>
        </p:nvSpPr>
        <p:spPr/>
        <p:txBody>
          <a:bodyPr/>
          <a:lstStyle/>
          <a:p>
            <a:fld id="{3F7066EB-56DE-47D1-8965-406474CB19DA}" type="slidenum">
              <a:rPr lang="fr-FR" smtClean="0"/>
              <a:pPr/>
              <a:t>11</a:t>
            </a:fld>
            <a:endParaRPr lang="fr-FR"/>
          </a:p>
        </p:txBody>
      </p:sp>
    </p:spTree>
    <p:extLst>
      <p:ext uri="{BB962C8B-B14F-4D97-AF65-F5344CB8AC3E}">
        <p14:creationId xmlns="" xmlns:p14="http://schemas.microsoft.com/office/powerpoint/2010/main" val="426134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Observation</a:t>
            </a:r>
            <a:r>
              <a:rPr lang="fr-FR" baseline="0" dirty="0" smtClean="0"/>
              <a:t> du film pour illustrer les points suivants:</a:t>
            </a:r>
          </a:p>
          <a:p>
            <a:r>
              <a:rPr lang="fr-FR" baseline="0" dirty="0" smtClean="0"/>
              <a:t>-Organisation des apprentissages</a:t>
            </a:r>
          </a:p>
          <a:p>
            <a:r>
              <a:rPr lang="fr-FR" baseline="0" dirty="0" smtClean="0"/>
              <a:t>-Organisation pour rendre autonome les apprentissages (matériel, référents, consignes, apprentissage préalable…)</a:t>
            </a:r>
          </a:p>
          <a:p>
            <a:r>
              <a:rPr lang="fr-FR" baseline="0" dirty="0" smtClean="0"/>
              <a:t>-Place du maître </a:t>
            </a:r>
            <a:r>
              <a:rPr lang="fr-FR" baseline="0" dirty="0" smtClean="0"/>
              <a:t>à différents moment: en dirigé, passage dans les ateliers autonomes, consignes collectives, verbalisation auprès des élèves…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F7066EB-56DE-47D1-8965-406474CB19DA}"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DFCBF482-5960-4C46-8D7C-FDDE98916347}" type="datetimeFigureOut">
              <a:rPr lang="fr-FR" smtClean="0"/>
              <a:pPr/>
              <a:t>18/02/2021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47D71A-6B95-4187-AA24-303678C088C7}" type="slidenum">
              <a:rPr lang="fr-FR" smtClean="0"/>
              <a:pPr/>
              <a:t>‹N°›</a:t>
            </a:fld>
            <a:endParaRPr lang="fr-FR"/>
          </a:p>
        </p:txBody>
      </p:sp>
    </p:spTree>
    <p:extLst>
      <p:ext uri="{BB962C8B-B14F-4D97-AF65-F5344CB8AC3E}">
        <p14:creationId xmlns="" xmlns:p14="http://schemas.microsoft.com/office/powerpoint/2010/main" val="77144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CBF482-5960-4C46-8D7C-FDDE98916347}" type="datetimeFigureOut">
              <a:rPr lang="fr-FR" smtClean="0"/>
              <a:pPr/>
              <a:t>18/02/2021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47D71A-6B95-4187-AA24-303678C088C7}" type="slidenum">
              <a:rPr lang="fr-FR" smtClean="0"/>
              <a:pPr/>
              <a:t>‹N°›</a:t>
            </a:fld>
            <a:endParaRPr lang="fr-FR"/>
          </a:p>
        </p:txBody>
      </p:sp>
    </p:spTree>
    <p:extLst>
      <p:ext uri="{BB962C8B-B14F-4D97-AF65-F5344CB8AC3E}">
        <p14:creationId xmlns="" xmlns:p14="http://schemas.microsoft.com/office/powerpoint/2010/main" val="183034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CBF482-5960-4C46-8D7C-FDDE98916347}" type="datetimeFigureOut">
              <a:rPr lang="fr-FR" smtClean="0"/>
              <a:pPr/>
              <a:t>18/02/2021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47D71A-6B95-4187-AA24-303678C088C7}" type="slidenum">
              <a:rPr lang="fr-FR" smtClean="0"/>
              <a:pPr/>
              <a:t>‹N°›</a:t>
            </a:fld>
            <a:endParaRPr lang="fr-FR"/>
          </a:p>
        </p:txBody>
      </p:sp>
    </p:spTree>
    <p:extLst>
      <p:ext uri="{BB962C8B-B14F-4D97-AF65-F5344CB8AC3E}">
        <p14:creationId xmlns="" xmlns:p14="http://schemas.microsoft.com/office/powerpoint/2010/main" val="1366180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CBF482-5960-4C46-8D7C-FDDE98916347}" type="datetimeFigureOut">
              <a:rPr lang="fr-FR" smtClean="0"/>
              <a:pPr/>
              <a:t>18/02/2021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47D71A-6B95-4187-AA24-303678C088C7}" type="slidenum">
              <a:rPr lang="fr-FR" smtClean="0"/>
              <a:pPr/>
              <a:t>‹N°›</a:t>
            </a:fld>
            <a:endParaRPr lang="fr-FR"/>
          </a:p>
        </p:txBody>
      </p:sp>
    </p:spTree>
    <p:extLst>
      <p:ext uri="{BB962C8B-B14F-4D97-AF65-F5344CB8AC3E}">
        <p14:creationId xmlns="" xmlns:p14="http://schemas.microsoft.com/office/powerpoint/2010/main" val="2761609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DFCBF482-5960-4C46-8D7C-FDDE98916347}" type="datetimeFigureOut">
              <a:rPr lang="fr-FR" smtClean="0"/>
              <a:pPr/>
              <a:t>18/02/2021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947D71A-6B95-4187-AA24-303678C088C7}" type="slidenum">
              <a:rPr lang="fr-FR" smtClean="0"/>
              <a:pPr/>
              <a:t>‹N°›</a:t>
            </a:fld>
            <a:endParaRPr lang="fr-FR"/>
          </a:p>
        </p:txBody>
      </p:sp>
    </p:spTree>
    <p:extLst>
      <p:ext uri="{BB962C8B-B14F-4D97-AF65-F5344CB8AC3E}">
        <p14:creationId xmlns="" xmlns:p14="http://schemas.microsoft.com/office/powerpoint/2010/main" val="152602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FCBF482-5960-4C46-8D7C-FDDE98916347}" type="datetimeFigureOut">
              <a:rPr lang="fr-FR" smtClean="0"/>
              <a:pPr/>
              <a:t>18/02/2021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47D71A-6B95-4187-AA24-303678C088C7}" type="slidenum">
              <a:rPr lang="fr-FR" smtClean="0"/>
              <a:pPr/>
              <a:t>‹N°›</a:t>
            </a:fld>
            <a:endParaRPr lang="fr-FR"/>
          </a:p>
        </p:txBody>
      </p:sp>
    </p:spTree>
    <p:extLst>
      <p:ext uri="{BB962C8B-B14F-4D97-AF65-F5344CB8AC3E}">
        <p14:creationId xmlns="" xmlns:p14="http://schemas.microsoft.com/office/powerpoint/2010/main" val="162560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FCBF482-5960-4C46-8D7C-FDDE98916347}" type="datetimeFigureOut">
              <a:rPr lang="fr-FR" smtClean="0"/>
              <a:pPr/>
              <a:t>18/02/2021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947D71A-6B95-4187-AA24-303678C088C7}" type="slidenum">
              <a:rPr lang="fr-FR" smtClean="0"/>
              <a:pPr/>
              <a:t>‹N°›</a:t>
            </a:fld>
            <a:endParaRPr lang="fr-FR"/>
          </a:p>
        </p:txBody>
      </p:sp>
    </p:spTree>
    <p:extLst>
      <p:ext uri="{BB962C8B-B14F-4D97-AF65-F5344CB8AC3E}">
        <p14:creationId xmlns="" xmlns:p14="http://schemas.microsoft.com/office/powerpoint/2010/main" val="128610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FCBF482-5960-4C46-8D7C-FDDE98916347}" type="datetimeFigureOut">
              <a:rPr lang="fr-FR" smtClean="0"/>
              <a:pPr/>
              <a:t>18/02/2021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947D71A-6B95-4187-AA24-303678C088C7}" type="slidenum">
              <a:rPr lang="fr-FR" smtClean="0"/>
              <a:pPr/>
              <a:t>‹N°›</a:t>
            </a:fld>
            <a:endParaRPr lang="fr-FR"/>
          </a:p>
        </p:txBody>
      </p:sp>
    </p:spTree>
    <p:extLst>
      <p:ext uri="{BB962C8B-B14F-4D97-AF65-F5344CB8AC3E}">
        <p14:creationId xmlns="" xmlns:p14="http://schemas.microsoft.com/office/powerpoint/2010/main" val="279110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FCBF482-5960-4C46-8D7C-FDDE98916347}" type="datetimeFigureOut">
              <a:rPr lang="fr-FR" smtClean="0"/>
              <a:pPr/>
              <a:t>18/02/2021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947D71A-6B95-4187-AA24-303678C088C7}" type="slidenum">
              <a:rPr lang="fr-FR" smtClean="0"/>
              <a:pPr/>
              <a:t>‹N°›</a:t>
            </a:fld>
            <a:endParaRPr lang="fr-FR"/>
          </a:p>
        </p:txBody>
      </p:sp>
    </p:spTree>
    <p:extLst>
      <p:ext uri="{BB962C8B-B14F-4D97-AF65-F5344CB8AC3E}">
        <p14:creationId xmlns="" xmlns:p14="http://schemas.microsoft.com/office/powerpoint/2010/main" val="147578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DFCBF482-5960-4C46-8D7C-FDDE98916347}" type="datetimeFigureOut">
              <a:rPr lang="fr-FR" smtClean="0"/>
              <a:pPr/>
              <a:t>18/02/2021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47D71A-6B95-4187-AA24-303678C088C7}" type="slidenum">
              <a:rPr lang="fr-FR" smtClean="0"/>
              <a:pPr/>
              <a:t>‹N°›</a:t>
            </a:fld>
            <a:endParaRPr lang="fr-FR"/>
          </a:p>
        </p:txBody>
      </p:sp>
    </p:spTree>
    <p:extLst>
      <p:ext uri="{BB962C8B-B14F-4D97-AF65-F5344CB8AC3E}">
        <p14:creationId xmlns="" xmlns:p14="http://schemas.microsoft.com/office/powerpoint/2010/main" val="3854105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DFCBF482-5960-4C46-8D7C-FDDE98916347}" type="datetimeFigureOut">
              <a:rPr lang="fr-FR" smtClean="0"/>
              <a:pPr/>
              <a:t>18/02/2021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47D71A-6B95-4187-AA24-303678C088C7}" type="slidenum">
              <a:rPr lang="fr-FR" smtClean="0"/>
              <a:pPr/>
              <a:t>‹N°›</a:t>
            </a:fld>
            <a:endParaRPr lang="fr-FR"/>
          </a:p>
        </p:txBody>
      </p:sp>
    </p:spTree>
    <p:extLst>
      <p:ext uri="{BB962C8B-B14F-4D97-AF65-F5344CB8AC3E}">
        <p14:creationId xmlns="" xmlns:p14="http://schemas.microsoft.com/office/powerpoint/2010/main" val="4216513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BF482-5960-4C46-8D7C-FDDE98916347}" type="datetimeFigureOut">
              <a:rPr lang="fr-FR" smtClean="0"/>
              <a:pPr/>
              <a:t>18/02/2021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7D71A-6B95-4187-AA24-303678C088C7}" type="slidenum">
              <a:rPr lang="fr-FR" smtClean="0"/>
              <a:pPr/>
              <a:t>‹N°›</a:t>
            </a:fld>
            <a:endParaRPr lang="fr-FR"/>
          </a:p>
        </p:txBody>
      </p:sp>
    </p:spTree>
    <p:extLst>
      <p:ext uri="{BB962C8B-B14F-4D97-AF65-F5344CB8AC3E}">
        <p14:creationId xmlns="" xmlns:p14="http://schemas.microsoft.com/office/powerpoint/2010/main" val="77158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ucation.pf/wp-content/uploads/2021/02/Emplois-du-temps-TVF-mod%C3%A8le.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rive.google.com/file/d/1ZTBPhjgbXAs4Qhfq5SqJ93d-nKEHoEww/view?usp=shar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R&#233;part%20des%20activit&#233;s%20dans%20espacesP5.docx" TargetMode="External"/><Relationship Id="rId3" Type="http://schemas.openxmlformats.org/officeDocument/2006/relationships/hyperlink" Target="../../DOC%20CPAIEN%20Sabrina/R&#233;part%20des%20activit&#233;s%20dans%20espaces.pdf" TargetMode="External"/><Relationship Id="rId7" Type="http://schemas.openxmlformats.org/officeDocument/2006/relationships/hyperlink" Target="https://www.education.pf/wp-content/uploads/2021/02/Dossier_complet_amenagement_des_espaces-1.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gist&#232;re%20am&#233;nagement%20des%20espaces.pdf" TargetMode="External"/><Relationship Id="rId5" Type="http://schemas.openxmlformats.org/officeDocument/2006/relationships/hyperlink" Target="https://www.education.pf/wp-content/uploads/2021/02/Exemple-de-r%C3%A9partition-et-progressivit%C3%A9-en-espaces-dapprentissage.docx" TargetMode="External"/><Relationship Id="rId4" Type="http://schemas.openxmlformats.org/officeDocument/2006/relationships/hyperlink" Target="R&#233;part%20activit&#233;s.docx" TargetMode="External"/><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rive.google.com/file/d/1x2KjzC4ztCpsrTyLuU7RSUG9KdQjhpcg/view?usp=shar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Document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61257"/>
            <a:ext cx="9144000" cy="1668099"/>
          </a:xfrm>
          <a:solidFill>
            <a:srgbClr val="FED8FB"/>
          </a:solidFill>
          <a:ln>
            <a:solidFill>
              <a:schemeClr val="tx1"/>
            </a:solidFill>
          </a:ln>
        </p:spPr>
        <p:txBody>
          <a:bodyPr>
            <a:normAutofit fontScale="90000"/>
          </a:bodyPr>
          <a:lstStyle/>
          <a:p>
            <a:r>
              <a:rPr lang="fr-FR" dirty="0" smtClean="0">
                <a:solidFill>
                  <a:schemeClr val="tx2">
                    <a:lumMod val="75000"/>
                  </a:schemeClr>
                </a:solidFill>
              </a:rPr>
              <a:t>Les espaces d’apprentissage en maternelle</a:t>
            </a:r>
            <a:endParaRPr lang="fr-FR" dirty="0">
              <a:solidFill>
                <a:schemeClr val="tx2">
                  <a:lumMod val="75000"/>
                </a:schemeClr>
              </a:solidFill>
            </a:endParaRPr>
          </a:p>
        </p:txBody>
      </p:sp>
      <p:sp>
        <p:nvSpPr>
          <p:cNvPr id="5" name="Ellipse 4"/>
          <p:cNvSpPr/>
          <p:nvPr/>
        </p:nvSpPr>
        <p:spPr>
          <a:xfrm>
            <a:off x="8601937" y="2429374"/>
            <a:ext cx="2952328" cy="2492896"/>
          </a:xfrm>
          <a:prstGeom prst="ellipse">
            <a:avLst/>
          </a:prstGeom>
          <a:solidFill>
            <a:srgbClr val="00FFCC"/>
          </a:solidFill>
          <a:ln w="57150" cap="flat" cmpd="sng" algn="ctr">
            <a:solidFill>
              <a:srgbClr val="00FF00"/>
            </a:solidFill>
            <a:prstDash val="solid"/>
          </a:ln>
          <a:effectLst>
            <a:glow rad="101600">
              <a:srgbClr val="00FF00">
                <a:alpha val="6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1" u="none" strike="noStrike" kern="0" cap="none" spc="0" normalizeH="0" baseline="0" noProof="0" dirty="0" smtClean="0">
                <a:ln>
                  <a:noFill/>
                </a:ln>
                <a:solidFill>
                  <a:prstClr val="black"/>
                </a:solidFill>
                <a:effectLst/>
                <a:uLnTx/>
                <a:uFillTx/>
                <a:latin typeface="Calibri"/>
                <a:ea typeface="+mn-ea"/>
                <a:cs typeface="+mn-cs"/>
              </a:rPr>
              <a:t>PAQUIER Sabrina </a:t>
            </a:r>
            <a:r>
              <a:rPr lang="fr-FR" sz="2200" b="1" i="1" kern="0" dirty="0" smtClean="0">
                <a:solidFill>
                  <a:prstClr val="black"/>
                </a:solidFill>
                <a:latin typeface="Calibri"/>
              </a:rPr>
              <a:t>CPAIEN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200" b="1" i="1" u="none" strike="noStrike" kern="0" cap="none" spc="0" normalizeH="0" baseline="0" noProof="0" dirty="0" smtClean="0">
                <a:ln>
                  <a:noFill/>
                </a:ln>
                <a:solidFill>
                  <a:prstClr val="black"/>
                </a:solidFill>
                <a:effectLst/>
                <a:uLnTx/>
                <a:uFillTx/>
                <a:latin typeface="Calibri"/>
                <a:ea typeface="+mn-ea"/>
                <a:cs typeface="+mn-cs"/>
              </a:rPr>
              <a:t>circo2</a:t>
            </a:r>
          </a:p>
        </p:txBody>
      </p:sp>
      <p:pic>
        <p:nvPicPr>
          <p:cNvPr id="6" name="Imag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75379" y="2073951"/>
            <a:ext cx="2635348" cy="1976511"/>
          </a:xfrm>
          <a:prstGeom prst="rect">
            <a:avLst/>
          </a:prstGeom>
        </p:spPr>
      </p:pic>
      <p:pic>
        <p:nvPicPr>
          <p:cNvPr id="7" name="Imag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400000">
            <a:off x="1028984" y="4083071"/>
            <a:ext cx="2358713" cy="1769035"/>
          </a:xfrm>
          <a:prstGeom prst="rect">
            <a:avLst/>
          </a:prstGeom>
        </p:spPr>
      </p:pic>
      <p:pic>
        <p:nvPicPr>
          <p:cNvPr id="8" name="Imag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5400000">
            <a:off x="6602713" y="4336066"/>
            <a:ext cx="2284827" cy="1713620"/>
          </a:xfrm>
          <a:prstGeom prst="rect">
            <a:avLst/>
          </a:prstGeom>
        </p:spPr>
      </p:pic>
    </p:spTree>
    <p:extLst>
      <p:ext uri="{BB962C8B-B14F-4D97-AF65-F5344CB8AC3E}">
        <p14:creationId xmlns="" xmlns:p14="http://schemas.microsoft.com/office/powerpoint/2010/main" val="69389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Sabrina\Desktop\Photos CR\IMG_4043.JPG"/>
          <p:cNvPicPr>
            <a:picLocks noGrp="1" noChangeAspect="1" noChangeArrowheads="1"/>
          </p:cNvPicPr>
          <p:nvPr>
            <p:ph idx="1"/>
          </p:nvPr>
        </p:nvPicPr>
        <p:blipFill>
          <a:blip r:embed="rId3" cstate="print"/>
          <a:srcRect/>
          <a:stretch>
            <a:fillRect/>
          </a:stretch>
        </p:blipFill>
        <p:spPr bwMode="auto">
          <a:xfrm>
            <a:off x="1551213" y="232682"/>
            <a:ext cx="8833757" cy="6625318"/>
          </a:xfrm>
          <a:prstGeom prst="rect">
            <a:avLst/>
          </a:prstGeom>
          <a:noFill/>
        </p:spPr>
      </p:pic>
    </p:spTree>
    <p:extLst>
      <p:ext uri="{BB962C8B-B14F-4D97-AF65-F5344CB8AC3E}">
        <p14:creationId xmlns="" xmlns:p14="http://schemas.microsoft.com/office/powerpoint/2010/main" val="2781439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041644"/>
          </a:xfrm>
          <a:solidFill>
            <a:schemeClr val="accent4">
              <a:lumMod val="20000"/>
              <a:lumOff val="80000"/>
            </a:schemeClr>
          </a:solidFill>
        </p:spPr>
        <p:txBody>
          <a:bodyPr>
            <a:normAutofit/>
          </a:bodyPr>
          <a:lstStyle/>
          <a:p>
            <a:pPr algn="ctr"/>
            <a:r>
              <a:rPr lang="fr-FR" b="1" dirty="0" smtClean="0">
                <a:solidFill>
                  <a:schemeClr val="accent3">
                    <a:lumMod val="50000"/>
                  </a:schemeClr>
                </a:solidFill>
              </a:rPr>
              <a:t> 3- Organisation temporelle des espaces.</a:t>
            </a:r>
            <a:endParaRPr lang="fr-FR" b="1" dirty="0">
              <a:solidFill>
                <a:schemeClr val="accent3">
                  <a:lumMod val="50000"/>
                </a:schemeClr>
              </a:solidFill>
            </a:endParaRPr>
          </a:p>
        </p:txBody>
      </p:sp>
      <p:sp>
        <p:nvSpPr>
          <p:cNvPr id="3" name="Espace réservé du contenu 2"/>
          <p:cNvSpPr>
            <a:spLocks noGrp="1"/>
          </p:cNvSpPr>
          <p:nvPr>
            <p:ph idx="1"/>
          </p:nvPr>
        </p:nvSpPr>
        <p:spPr>
          <a:xfrm>
            <a:off x="838200" y="1406769"/>
            <a:ext cx="10515600" cy="4770194"/>
          </a:xfrm>
          <a:ln w="25400">
            <a:solidFill>
              <a:schemeClr val="accent1"/>
            </a:solidFill>
          </a:ln>
        </p:spPr>
        <p:txBody>
          <a:bodyPr>
            <a:normAutofit/>
          </a:bodyPr>
          <a:lstStyle/>
          <a:p>
            <a:r>
              <a:rPr lang="fr-FR" dirty="0" smtClean="0">
                <a:solidFill>
                  <a:srgbClr val="FF0000"/>
                </a:solidFill>
              </a:rPr>
              <a:t>Atelier de structuration</a:t>
            </a:r>
            <a:r>
              <a:rPr lang="fr-FR" dirty="0" smtClean="0"/>
              <a:t>: rotation sur 2 à 3 jours</a:t>
            </a:r>
          </a:p>
          <a:p>
            <a:pPr marL="0" indent="0">
              <a:buNone/>
            </a:pPr>
            <a:endParaRPr lang="fr-FR" dirty="0" smtClean="0"/>
          </a:p>
          <a:p>
            <a:r>
              <a:rPr lang="fr-FR" dirty="0" smtClean="0">
                <a:solidFill>
                  <a:schemeClr val="accent6">
                    <a:lumMod val="75000"/>
                  </a:schemeClr>
                </a:solidFill>
              </a:rPr>
              <a:t>Temps de l’apprentissage dans l’AS</a:t>
            </a:r>
            <a:r>
              <a:rPr lang="fr-FR" dirty="0" smtClean="0"/>
              <a:t>: 10 à 25  min selon le niveau de la classe</a:t>
            </a:r>
          </a:p>
          <a:p>
            <a:pPr marL="0" indent="0">
              <a:buNone/>
            </a:pPr>
            <a:endParaRPr lang="fr-FR" dirty="0"/>
          </a:p>
          <a:p>
            <a:r>
              <a:rPr lang="fr-FR" dirty="0" smtClean="0">
                <a:solidFill>
                  <a:schemeClr val="accent1">
                    <a:lumMod val="75000"/>
                  </a:schemeClr>
                </a:solidFill>
              </a:rPr>
              <a:t>Ateliers en autonomie </a:t>
            </a:r>
            <a:r>
              <a:rPr lang="fr-FR" dirty="0" smtClean="0"/>
              <a:t>1 à 5 semaines avec des variables et une progression.</a:t>
            </a:r>
          </a:p>
          <a:p>
            <a:pPr marL="0" indent="0">
              <a:buNone/>
            </a:pPr>
            <a:endParaRPr lang="fr-FR" dirty="0" smtClean="0"/>
          </a:p>
          <a:p>
            <a:r>
              <a:rPr lang="fr-FR" dirty="0" smtClean="0">
                <a:solidFill>
                  <a:schemeClr val="accent2">
                    <a:lumMod val="75000"/>
                  </a:schemeClr>
                </a:solidFill>
              </a:rPr>
              <a:t>Rotations des temps d’atelier dans la journée: </a:t>
            </a:r>
            <a:r>
              <a:rPr lang="fr-FR" dirty="0" smtClean="0"/>
              <a:t>3 (2/matin,  1 après midi)   (</a:t>
            </a:r>
            <a:r>
              <a:rPr lang="fr-FR" dirty="0" err="1" smtClean="0"/>
              <a:t>cf</a:t>
            </a:r>
            <a:r>
              <a:rPr lang="fr-FR" dirty="0" smtClean="0"/>
              <a:t> </a:t>
            </a:r>
            <a:r>
              <a:rPr lang="fr-FR" dirty="0" smtClean="0">
                <a:hlinkClick r:id="rId3"/>
              </a:rPr>
              <a:t>exemple d’emplois du temps)</a:t>
            </a:r>
            <a:endParaRPr lang="fr-FR" dirty="0" smtClean="0"/>
          </a:p>
          <a:p>
            <a:pPr marL="0" indent="0">
              <a:buNone/>
            </a:pPr>
            <a:endParaRPr lang="fr-FR" dirty="0"/>
          </a:p>
        </p:txBody>
      </p:sp>
    </p:spTree>
    <p:extLst>
      <p:ext uri="{BB962C8B-B14F-4D97-AF65-F5344CB8AC3E}">
        <p14:creationId xmlns="" xmlns:p14="http://schemas.microsoft.com/office/powerpoint/2010/main" val="1598076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013509"/>
          </a:xfrm>
          <a:solidFill>
            <a:schemeClr val="accent6">
              <a:lumMod val="20000"/>
              <a:lumOff val="80000"/>
            </a:schemeClr>
          </a:solidFill>
        </p:spPr>
        <p:txBody>
          <a:bodyPr/>
          <a:lstStyle/>
          <a:p>
            <a:pPr algn="ctr"/>
            <a:r>
              <a:rPr lang="fr-FR" b="1" dirty="0" smtClean="0">
                <a:solidFill>
                  <a:schemeClr val="accent3">
                    <a:lumMod val="50000"/>
                  </a:schemeClr>
                </a:solidFill>
              </a:rPr>
              <a:t>4- Rôle de l’enseignant</a:t>
            </a:r>
            <a:endParaRPr lang="fr-FR" b="1" dirty="0">
              <a:solidFill>
                <a:schemeClr val="accent3">
                  <a:lumMod val="50000"/>
                </a:schemeClr>
              </a:solidFill>
            </a:endParaRPr>
          </a:p>
        </p:txBody>
      </p:sp>
      <p:sp>
        <p:nvSpPr>
          <p:cNvPr id="3" name="Espace réservé du contenu 2"/>
          <p:cNvSpPr>
            <a:spLocks noGrp="1"/>
          </p:cNvSpPr>
          <p:nvPr>
            <p:ph idx="1"/>
          </p:nvPr>
        </p:nvSpPr>
        <p:spPr>
          <a:xfrm>
            <a:off x="838200" y="1420586"/>
            <a:ext cx="10515600" cy="4756377"/>
          </a:xfrm>
          <a:ln w="25400">
            <a:solidFill>
              <a:schemeClr val="accent1"/>
            </a:solidFill>
          </a:ln>
        </p:spPr>
        <p:txBody>
          <a:bodyPr>
            <a:normAutofit/>
          </a:bodyPr>
          <a:lstStyle/>
          <a:p>
            <a:pPr>
              <a:buNone/>
            </a:pPr>
            <a:r>
              <a:rPr lang="fr-FR" dirty="0" smtClean="0">
                <a:hlinkClick r:id="rId3"/>
              </a:rPr>
              <a:t>Film à visionner : </a:t>
            </a:r>
            <a:r>
              <a:rPr lang="fr-FR" dirty="0" smtClean="0">
                <a:hlinkClick r:id="rId3"/>
              </a:rPr>
              <a:t>le numérique au service du langage</a:t>
            </a:r>
            <a:endParaRPr lang="fr-FR" dirty="0" smtClean="0"/>
          </a:p>
          <a:p>
            <a:r>
              <a:rPr lang="fr-FR" dirty="0" smtClean="0"/>
              <a:t>Aide ponctuelle auprès des élèves.</a:t>
            </a:r>
          </a:p>
          <a:p>
            <a:r>
              <a:rPr lang="fr-FR" dirty="0" smtClean="0"/>
              <a:t>Mène un atelier de structuration (libre ou par niveau de besoin)</a:t>
            </a:r>
          </a:p>
          <a:p>
            <a:r>
              <a:rPr lang="fr-FR" dirty="0" smtClean="0"/>
              <a:t>Observe </a:t>
            </a:r>
            <a:endParaRPr lang="fr-FR" dirty="0"/>
          </a:p>
          <a:p>
            <a:r>
              <a:rPr lang="fr-FR" dirty="0" smtClean="0"/>
              <a:t>Travail spécifique auprès de certains élèves (</a:t>
            </a:r>
            <a:r>
              <a:rPr lang="fr-FR" dirty="0" err="1" smtClean="0"/>
              <a:t>remédiation</a:t>
            </a:r>
            <a:r>
              <a:rPr lang="fr-FR" dirty="0" smtClean="0"/>
              <a:t>)</a:t>
            </a:r>
          </a:p>
          <a:p>
            <a:r>
              <a:rPr lang="fr-FR" dirty="0" smtClean="0"/>
              <a:t>Renseigne avec quelques élèves  le carnet de suivi.</a:t>
            </a:r>
          </a:p>
          <a:p>
            <a:pPr marL="0" indent="0">
              <a:buNone/>
            </a:pPr>
            <a:r>
              <a:rPr lang="fr-FR" b="1" u="sng" dirty="0" smtClean="0">
                <a:solidFill>
                  <a:schemeClr val="accent2">
                    <a:lumMod val="75000"/>
                  </a:schemeClr>
                </a:solidFill>
              </a:rPr>
              <a:t>Supports d’aide pour certains élèves.</a:t>
            </a:r>
          </a:p>
          <a:p>
            <a:r>
              <a:rPr lang="fr-FR" dirty="0" smtClean="0"/>
              <a:t>Parcours d’apprentissage personnalisés</a:t>
            </a:r>
          </a:p>
          <a:p>
            <a:r>
              <a:rPr lang="fr-FR" dirty="0" smtClean="0"/>
              <a:t>Chemin constitué d’activités à cocher.</a:t>
            </a:r>
            <a:endParaRPr lang="fr-FR" dirty="0"/>
          </a:p>
        </p:txBody>
      </p:sp>
    </p:spTree>
    <p:extLst>
      <p:ext uri="{BB962C8B-B14F-4D97-AF65-F5344CB8AC3E}">
        <p14:creationId xmlns="" xmlns:p14="http://schemas.microsoft.com/office/powerpoint/2010/main" val="3784326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22863" y="0"/>
            <a:ext cx="9884352" cy="6858000"/>
          </a:xfrm>
          <a:prstGeom prst="rect">
            <a:avLst/>
          </a:prstGeom>
        </p:spPr>
      </p:pic>
    </p:spTree>
    <p:extLst>
      <p:ext uri="{BB962C8B-B14F-4D97-AF65-F5344CB8AC3E}">
        <p14:creationId xmlns="" xmlns:p14="http://schemas.microsoft.com/office/powerpoint/2010/main" val="45927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3514" y="359230"/>
            <a:ext cx="10515600" cy="685800"/>
          </a:xfrm>
          <a:solidFill>
            <a:schemeClr val="accent4">
              <a:lumMod val="20000"/>
              <a:lumOff val="80000"/>
            </a:schemeClr>
          </a:solidFill>
        </p:spPr>
        <p:txBody>
          <a:bodyPr>
            <a:normAutofit fontScale="90000"/>
          </a:bodyPr>
          <a:lstStyle/>
          <a:p>
            <a:pPr algn="ctr"/>
            <a:r>
              <a:rPr lang="fr-FR" b="1" dirty="0" smtClean="0">
                <a:solidFill>
                  <a:schemeClr val="accent5"/>
                </a:solidFill>
              </a:rPr>
              <a:t/>
            </a:r>
            <a:br>
              <a:rPr lang="fr-FR" b="1" dirty="0" smtClean="0">
                <a:solidFill>
                  <a:schemeClr val="accent5"/>
                </a:solidFill>
              </a:rPr>
            </a:br>
            <a:r>
              <a:rPr lang="fr-FR" b="1" dirty="0" smtClean="0">
                <a:solidFill>
                  <a:schemeClr val="accent5"/>
                </a:solidFill>
              </a:rPr>
              <a:t>Règles de fonctionnement des espaces</a:t>
            </a:r>
            <a:r>
              <a:rPr lang="fr-FR" dirty="0" smtClean="0"/>
              <a:t>: </a:t>
            </a:r>
            <a:br>
              <a:rPr lang="fr-FR" dirty="0" smtClean="0"/>
            </a:br>
            <a:endParaRPr lang="fr-FR" dirty="0">
              <a:solidFill>
                <a:srgbClr val="FF0000"/>
              </a:solidFill>
            </a:endParaRPr>
          </a:p>
        </p:txBody>
      </p:sp>
      <p:sp>
        <p:nvSpPr>
          <p:cNvPr id="3" name="Espace réservé du contenu 2"/>
          <p:cNvSpPr>
            <a:spLocks noGrp="1"/>
          </p:cNvSpPr>
          <p:nvPr>
            <p:ph idx="1"/>
          </p:nvPr>
        </p:nvSpPr>
        <p:spPr>
          <a:xfrm>
            <a:off x="564969" y="1240973"/>
            <a:ext cx="11071274" cy="5295220"/>
          </a:xfrm>
          <a:ln>
            <a:solidFill>
              <a:srgbClr val="0070C0"/>
            </a:solidFill>
          </a:ln>
        </p:spPr>
        <p:txBody>
          <a:bodyPr>
            <a:normAutofit fontScale="92500" lnSpcReduction="10000"/>
          </a:bodyPr>
          <a:lstStyle/>
          <a:p>
            <a:pPr marL="0" indent="0">
              <a:buNone/>
            </a:pPr>
            <a:r>
              <a:rPr lang="fr-FR" dirty="0" smtClean="0"/>
              <a:t>- On utilise les jeux placés sur les tables uniquement.</a:t>
            </a:r>
          </a:p>
          <a:p>
            <a:pPr marL="0" indent="0">
              <a:buNone/>
            </a:pPr>
            <a:r>
              <a:rPr lang="fr-FR" dirty="0" smtClean="0"/>
              <a:t>- Finir son travail et cocher son prénom (ou autre système)</a:t>
            </a:r>
          </a:p>
          <a:p>
            <a:pPr>
              <a:buFontTx/>
              <a:buChar char="-"/>
            </a:pPr>
            <a:r>
              <a:rPr lang="fr-FR" dirty="0" smtClean="0"/>
              <a:t>Ranger le matériel de manière à ce qu’il soit prêt pour l’élève suivant. </a:t>
            </a:r>
          </a:p>
          <a:p>
            <a:pPr>
              <a:buFontTx/>
              <a:buChar char="-"/>
            </a:pPr>
            <a:r>
              <a:rPr lang="fr-FR" dirty="0" smtClean="0"/>
              <a:t>Lever le doigt si on a besoin d’aide.</a:t>
            </a:r>
          </a:p>
          <a:p>
            <a:pPr>
              <a:buFontTx/>
              <a:buChar char="-"/>
            </a:pPr>
            <a:r>
              <a:rPr lang="fr-FR" dirty="0" smtClean="0"/>
              <a:t>Se déplacer en silence dans un autre espace. Chuchoter .</a:t>
            </a:r>
          </a:p>
          <a:p>
            <a:pPr>
              <a:buFontTx/>
              <a:buChar char="-"/>
            </a:pPr>
            <a:r>
              <a:rPr lang="fr-FR" dirty="0" smtClean="0"/>
              <a:t> Interdiction de déranger l’enseignant dans l’atelier de structuration. Pas le droit d’aller dans l’espace de structuration quand la maîtresse n’y est pas. </a:t>
            </a:r>
          </a:p>
          <a:p>
            <a:pPr>
              <a:buFontTx/>
              <a:buChar char="-"/>
            </a:pPr>
            <a:r>
              <a:rPr lang="fr-FR" dirty="0" smtClean="0"/>
              <a:t>On expose sa demande d’aide à l’enseignant pendant les temps de regroupement ou d’observation. </a:t>
            </a:r>
          </a:p>
          <a:p>
            <a:r>
              <a:rPr lang="fr-FR" b="1" dirty="0" smtClean="0">
                <a:solidFill>
                  <a:schemeClr val="accent5"/>
                </a:solidFill>
              </a:rPr>
              <a:t>LIBERTE</a:t>
            </a:r>
            <a:endParaRPr lang="fr-FR" b="1" dirty="0">
              <a:solidFill>
                <a:schemeClr val="accent5"/>
              </a:solidFill>
            </a:endParaRPr>
          </a:p>
          <a:p>
            <a:pPr marL="0" indent="0">
              <a:buNone/>
            </a:pPr>
            <a:r>
              <a:rPr lang="fr-FR" dirty="0" smtClean="0"/>
              <a:t>- La Liberté tue l’apprentissage</a:t>
            </a:r>
            <a:r>
              <a:rPr lang="fr-FR" dirty="0"/>
              <a:t> </a:t>
            </a:r>
            <a:r>
              <a:rPr lang="fr-FR" dirty="0" smtClean="0"/>
              <a:t>et favorise le papillonnage sans fixation des savoirs.</a:t>
            </a:r>
            <a:endParaRPr lang="fr-FR" dirty="0"/>
          </a:p>
        </p:txBody>
      </p:sp>
    </p:spTree>
    <p:extLst>
      <p:ext uri="{BB962C8B-B14F-4D97-AF65-F5344CB8AC3E}">
        <p14:creationId xmlns="" xmlns:p14="http://schemas.microsoft.com/office/powerpoint/2010/main" val="618595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937895"/>
          </a:xfrm>
          <a:solidFill>
            <a:schemeClr val="accent6">
              <a:lumMod val="20000"/>
              <a:lumOff val="80000"/>
            </a:schemeClr>
          </a:solidFill>
          <a:ln>
            <a:solidFill>
              <a:schemeClr val="accent6">
                <a:lumMod val="50000"/>
              </a:schemeClr>
            </a:solidFill>
          </a:ln>
        </p:spPr>
        <p:txBody>
          <a:bodyPr/>
          <a:lstStyle/>
          <a:p>
            <a:r>
              <a:rPr lang="fr-FR" dirty="0" smtClean="0"/>
              <a:t>5- Exemples d’espaces dans la classe</a:t>
            </a:r>
            <a:endParaRPr lang="fr-FR" dirty="0"/>
          </a:p>
        </p:txBody>
      </p:sp>
      <p:sp>
        <p:nvSpPr>
          <p:cNvPr id="3" name="Espace réservé du contenu 2"/>
          <p:cNvSpPr>
            <a:spLocks noGrp="1"/>
          </p:cNvSpPr>
          <p:nvPr>
            <p:ph idx="1"/>
          </p:nvPr>
        </p:nvSpPr>
        <p:spPr>
          <a:xfrm>
            <a:off x="838200" y="1303020"/>
            <a:ext cx="10515600" cy="4873943"/>
          </a:xfrm>
          <a:ln w="25400">
            <a:solidFill>
              <a:schemeClr val="accent6">
                <a:lumMod val="50000"/>
              </a:schemeClr>
            </a:solidFill>
          </a:ln>
        </p:spPr>
        <p:txBody>
          <a:bodyPr>
            <a:normAutofit fontScale="77500" lnSpcReduction="20000"/>
          </a:bodyPr>
          <a:lstStyle/>
          <a:p>
            <a:r>
              <a:rPr lang="fr-FR" b="1" u="sng" dirty="0" smtClean="0">
                <a:solidFill>
                  <a:srgbClr val="FF6600"/>
                </a:solidFill>
              </a:rPr>
              <a:t>Les espaces fondamentaux</a:t>
            </a:r>
            <a:r>
              <a:rPr lang="fr-FR" b="1" dirty="0" smtClean="0">
                <a:solidFill>
                  <a:srgbClr val="FF6600"/>
                </a:solidFill>
              </a:rPr>
              <a:t>: les domaines ou sous domaines précisés par les programmes.</a:t>
            </a:r>
          </a:p>
          <a:p>
            <a:r>
              <a:rPr lang="fr-FR" b="1" u="sng" dirty="0" smtClean="0">
                <a:solidFill>
                  <a:schemeClr val="accent1">
                    <a:lumMod val="75000"/>
                  </a:schemeClr>
                </a:solidFill>
              </a:rPr>
              <a:t>L’espace mise en scène d’histoire</a:t>
            </a:r>
            <a:r>
              <a:rPr lang="fr-FR" b="1" dirty="0" smtClean="0">
                <a:solidFill>
                  <a:srgbClr val="FF6600"/>
                </a:solidFill>
              </a:rPr>
              <a:t>. Marottes, castelet, cartes du lexique.</a:t>
            </a:r>
          </a:p>
          <a:p>
            <a:r>
              <a:rPr lang="fr-FR" b="1" u="sng" dirty="0" smtClean="0">
                <a:solidFill>
                  <a:srgbClr val="7030A0"/>
                </a:solidFill>
              </a:rPr>
              <a:t>Les espaces moteurs:</a:t>
            </a:r>
          </a:p>
          <a:p>
            <a:pPr marL="0" indent="0">
              <a:buNone/>
            </a:pPr>
            <a:r>
              <a:rPr lang="fr-FR" dirty="0" smtClean="0"/>
              <a:t> </a:t>
            </a:r>
            <a:r>
              <a:rPr lang="fr-FR" sz="2300" b="1" dirty="0" smtClean="0"/>
              <a:t>Types d’activités: </a:t>
            </a:r>
            <a:r>
              <a:rPr lang="fr-FR" sz="2300" dirty="0" smtClean="0"/>
              <a:t>Des objets à déplacer. Des actions motrices. Des chemins variés. Des  plans. </a:t>
            </a:r>
          </a:p>
          <a:p>
            <a:r>
              <a:rPr lang="fr-FR" b="1" u="sng" dirty="0" smtClean="0">
                <a:solidFill>
                  <a:srgbClr val="00B0F0"/>
                </a:solidFill>
              </a:rPr>
              <a:t>Les espaces pour manipuler et construire:</a:t>
            </a:r>
          </a:p>
          <a:p>
            <a:pPr marL="0" indent="0">
              <a:buNone/>
            </a:pPr>
            <a:r>
              <a:rPr lang="fr-FR" sz="2600" b="1" dirty="0" smtClean="0"/>
              <a:t>Types d’activités: </a:t>
            </a:r>
          </a:p>
          <a:p>
            <a:pPr>
              <a:buFontTx/>
              <a:buChar char="-"/>
            </a:pPr>
            <a:r>
              <a:rPr lang="fr-FR" sz="2600" b="1" dirty="0" smtClean="0"/>
              <a:t>Transvasements </a:t>
            </a:r>
            <a:r>
              <a:rPr lang="fr-FR" sz="2600" dirty="0" smtClean="0"/>
              <a:t>( eau, graines, pâtes…).</a:t>
            </a:r>
          </a:p>
          <a:p>
            <a:pPr>
              <a:buFontTx/>
              <a:buChar char="-"/>
            </a:pPr>
            <a:r>
              <a:rPr lang="fr-FR" sz="2600" b="1" dirty="0" smtClean="0"/>
              <a:t>Appropriation d’objets personnel</a:t>
            </a:r>
            <a:r>
              <a:rPr lang="fr-FR" sz="2600" dirty="0" smtClean="0"/>
              <a:t>: serrure, cadenas, pinces à linge, lacets, fermetures éclaires…</a:t>
            </a:r>
          </a:p>
          <a:p>
            <a:pPr>
              <a:buFontTx/>
              <a:buChar char="-"/>
            </a:pPr>
            <a:r>
              <a:rPr lang="fr-FR" sz="2600" b="1" dirty="0" smtClean="0"/>
              <a:t>Adresse: </a:t>
            </a:r>
            <a:r>
              <a:rPr lang="fr-FR" sz="2600" dirty="0" smtClean="0"/>
              <a:t>toupies, pêche au canard, boulonnage, vissage.</a:t>
            </a:r>
          </a:p>
          <a:p>
            <a:pPr marL="0" indent="0">
              <a:buNone/>
            </a:pPr>
            <a:r>
              <a:rPr lang="fr-FR" sz="2600" dirty="0" smtClean="0"/>
              <a:t>- </a:t>
            </a:r>
            <a:r>
              <a:rPr lang="fr-FR" sz="2600" b="1" dirty="0" smtClean="0"/>
              <a:t>Construction: </a:t>
            </a:r>
            <a:r>
              <a:rPr lang="fr-FR" sz="2600" dirty="0" smtClean="0"/>
              <a:t>cubes, briques, pièces de bois.</a:t>
            </a:r>
          </a:p>
          <a:p>
            <a:r>
              <a:rPr lang="fr-FR" b="1" u="sng" dirty="0" smtClean="0">
                <a:solidFill>
                  <a:srgbClr val="FF0000"/>
                </a:solidFill>
              </a:rPr>
              <a:t>Les espaces sensoriels par rapport à un projet périodique:</a:t>
            </a:r>
          </a:p>
          <a:p>
            <a:pPr>
              <a:buFontTx/>
              <a:buChar char="-"/>
            </a:pPr>
            <a:r>
              <a:rPr lang="fr-FR" sz="2600" b="1" dirty="0" smtClean="0"/>
              <a:t>Espace d’exploration tactile</a:t>
            </a:r>
          </a:p>
          <a:p>
            <a:pPr>
              <a:buFontTx/>
              <a:buChar char="-"/>
            </a:pPr>
            <a:r>
              <a:rPr lang="fr-FR" sz="2600" b="1" dirty="0" smtClean="0"/>
              <a:t>Espace olfactif</a:t>
            </a:r>
          </a:p>
          <a:p>
            <a:pPr>
              <a:buFontTx/>
              <a:buChar char="-"/>
            </a:pPr>
            <a:endParaRPr lang="fr-FR" b="1" dirty="0" smtClean="0"/>
          </a:p>
          <a:p>
            <a:endParaRPr lang="fr-FR" dirty="0"/>
          </a:p>
        </p:txBody>
      </p:sp>
    </p:spTree>
    <p:extLst>
      <p:ext uri="{BB962C8B-B14F-4D97-AF65-F5344CB8AC3E}">
        <p14:creationId xmlns="" xmlns:p14="http://schemas.microsoft.com/office/powerpoint/2010/main" val="1190871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17220"/>
            <a:ext cx="10515600" cy="5559743"/>
          </a:xfrm>
          <a:ln>
            <a:solidFill>
              <a:schemeClr val="accent6">
                <a:lumMod val="50000"/>
              </a:schemeClr>
            </a:solidFill>
          </a:ln>
        </p:spPr>
        <p:txBody>
          <a:bodyPr>
            <a:normAutofit lnSpcReduction="10000"/>
          </a:bodyPr>
          <a:lstStyle/>
          <a:p>
            <a:pPr>
              <a:buFontTx/>
              <a:buChar char="-"/>
            </a:pPr>
            <a:r>
              <a:rPr lang="fr-FR" b="1" dirty="0" smtClean="0"/>
              <a:t>Espace sonore </a:t>
            </a:r>
            <a:r>
              <a:rPr lang="fr-FR" dirty="0" smtClean="0"/>
              <a:t>(loto sonore, memory sonore)</a:t>
            </a:r>
          </a:p>
          <a:p>
            <a:pPr>
              <a:buFontTx/>
              <a:buChar char="-"/>
            </a:pPr>
            <a:r>
              <a:rPr lang="fr-FR" b="1" dirty="0" smtClean="0"/>
              <a:t>Espace d’exploration visuelle </a:t>
            </a:r>
            <a:r>
              <a:rPr lang="fr-FR" dirty="0" smtClean="0"/>
              <a:t>( loupe, miroirs, lunettes rhodoïd de couleur)</a:t>
            </a:r>
          </a:p>
          <a:p>
            <a:pPr>
              <a:buFontTx/>
              <a:buChar char="-"/>
            </a:pPr>
            <a:r>
              <a:rPr lang="fr-FR" b="1" dirty="0" smtClean="0"/>
              <a:t>Atelier gustatif</a:t>
            </a:r>
          </a:p>
          <a:p>
            <a:r>
              <a:rPr lang="fr-FR" b="1" u="sng" dirty="0" smtClean="0">
                <a:solidFill>
                  <a:srgbClr val="FF3399"/>
                </a:solidFill>
              </a:rPr>
              <a:t>Les espaces d’éducation artistique et culturel</a:t>
            </a:r>
          </a:p>
          <a:p>
            <a:pPr>
              <a:buFontTx/>
              <a:buChar char="-"/>
            </a:pPr>
            <a:r>
              <a:rPr lang="fr-FR" dirty="0" smtClean="0"/>
              <a:t>outils, plans de travail, médiums ( matières), supports, reproductions d’œuvres.</a:t>
            </a:r>
          </a:p>
          <a:p>
            <a:r>
              <a:rPr lang="fr-FR" b="1" u="sng" dirty="0" smtClean="0">
                <a:solidFill>
                  <a:srgbClr val="0070C0"/>
                </a:solidFill>
              </a:rPr>
              <a:t>Espace de socialisation.</a:t>
            </a:r>
          </a:p>
          <a:p>
            <a:pPr>
              <a:buFontTx/>
              <a:buChar char="-"/>
            </a:pPr>
            <a:r>
              <a:rPr lang="fr-FR" b="1" dirty="0" smtClean="0"/>
              <a:t>Jeux éducatifs </a:t>
            </a:r>
            <a:r>
              <a:rPr lang="fr-FR" dirty="0" smtClean="0"/>
              <a:t>( puzzles, jeux de réflexion ( pavage, </a:t>
            </a:r>
            <a:r>
              <a:rPr lang="fr-FR" dirty="0" err="1" smtClean="0"/>
              <a:t>tangrams</a:t>
            </a:r>
            <a:r>
              <a:rPr lang="fr-FR" dirty="0" smtClean="0"/>
              <a:t>, </a:t>
            </a:r>
            <a:r>
              <a:rPr lang="fr-FR" dirty="0" err="1" smtClean="0"/>
              <a:t>coloredo</a:t>
            </a:r>
            <a:r>
              <a:rPr lang="fr-FR" dirty="0" smtClean="0"/>
              <a:t>), jeu de logique</a:t>
            </a:r>
          </a:p>
          <a:p>
            <a:pPr marL="0" indent="0">
              <a:buNone/>
            </a:pPr>
            <a:r>
              <a:rPr lang="fr-FR" b="1" dirty="0" smtClean="0"/>
              <a:t>- jeux collectifs</a:t>
            </a:r>
            <a:r>
              <a:rPr lang="fr-FR" dirty="0" smtClean="0"/>
              <a:t>: jeux à règles, jeux d’adresses ( mikado), jeux de cartes, jeu de mémoire.</a:t>
            </a:r>
          </a:p>
          <a:p>
            <a:pPr marL="0" indent="0">
              <a:buNone/>
            </a:pPr>
            <a:endParaRPr lang="fr-FR" dirty="0" smtClean="0"/>
          </a:p>
          <a:p>
            <a:endParaRPr lang="fr-FR" dirty="0"/>
          </a:p>
        </p:txBody>
      </p:sp>
    </p:spTree>
    <p:extLst>
      <p:ext uri="{BB962C8B-B14F-4D97-AF65-F5344CB8AC3E}">
        <p14:creationId xmlns="" xmlns:p14="http://schemas.microsoft.com/office/powerpoint/2010/main" val="2317511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02920"/>
            <a:ext cx="10515600" cy="5674043"/>
          </a:xfrm>
          <a:ln>
            <a:solidFill>
              <a:schemeClr val="tx1"/>
            </a:solidFill>
          </a:ln>
        </p:spPr>
        <p:txBody>
          <a:bodyPr>
            <a:normAutofit fontScale="92500" lnSpcReduction="10000"/>
          </a:bodyPr>
          <a:lstStyle/>
          <a:p>
            <a:r>
              <a:rPr lang="fr-FR" b="1" u="sng" dirty="0" smtClean="0">
                <a:solidFill>
                  <a:schemeClr val="accent2">
                    <a:lumMod val="50000"/>
                  </a:schemeClr>
                </a:solidFill>
              </a:rPr>
              <a:t>L’ espace du temps </a:t>
            </a:r>
          </a:p>
          <a:p>
            <a:pPr marL="0" indent="0">
              <a:buNone/>
            </a:pPr>
            <a:r>
              <a:rPr lang="fr-FR" dirty="0" smtClean="0"/>
              <a:t>-Rituels, cahier de vie, photos, calendrier, évènements de la journée, les sabliers, arbre généalogique.</a:t>
            </a:r>
            <a:endParaRPr lang="fr-FR" b="1" u="sng" dirty="0" smtClean="0">
              <a:solidFill>
                <a:srgbClr val="00B050"/>
              </a:solidFill>
            </a:endParaRPr>
          </a:p>
          <a:p>
            <a:r>
              <a:rPr lang="fr-FR" b="1" u="sng" dirty="0" smtClean="0">
                <a:solidFill>
                  <a:srgbClr val="00B050"/>
                </a:solidFill>
              </a:rPr>
              <a:t>Les espaces d’imitation ou symboliques</a:t>
            </a:r>
          </a:p>
          <a:p>
            <a:pPr>
              <a:buFontTx/>
              <a:buChar char="-"/>
            </a:pPr>
            <a:r>
              <a:rPr lang="fr-FR" dirty="0" smtClean="0"/>
              <a:t>Coin chambre, coiffure maquillage, malle à vêtements, cuisine…</a:t>
            </a:r>
          </a:p>
          <a:p>
            <a:r>
              <a:rPr lang="fr-FR" b="1" u="sng" dirty="0" smtClean="0">
                <a:solidFill>
                  <a:srgbClr val="6600CC"/>
                </a:solidFill>
              </a:rPr>
              <a:t>L’espace graphique et découverte de l’écrit</a:t>
            </a:r>
          </a:p>
          <a:p>
            <a:pPr marL="0" indent="0">
              <a:buNone/>
            </a:pPr>
            <a:r>
              <a:rPr lang="fr-FR" b="1" dirty="0" smtClean="0"/>
              <a:t>-supports et outils: </a:t>
            </a:r>
            <a:r>
              <a:rPr lang="fr-FR" dirty="0" smtClean="0"/>
              <a:t>papier, carton, ardoises, tableau blanc, feutres, stylo…</a:t>
            </a:r>
          </a:p>
          <a:p>
            <a:r>
              <a:rPr lang="fr-FR" b="1" u="sng" dirty="0" smtClean="0">
                <a:solidFill>
                  <a:srgbClr val="FF0000"/>
                </a:solidFill>
              </a:rPr>
              <a:t>Espace de découverte du vivant:</a:t>
            </a:r>
          </a:p>
          <a:p>
            <a:pPr marL="0" indent="0">
              <a:buNone/>
            </a:pPr>
            <a:r>
              <a:rPr lang="fr-FR" dirty="0" smtClean="0"/>
              <a:t>Un coin du chercheur, matériel d’observation, textes documentaires, globes, plantations, aimants, balances…</a:t>
            </a:r>
          </a:p>
          <a:p>
            <a:r>
              <a:rPr lang="fr-FR" b="1" u="sng" dirty="0" smtClean="0">
                <a:solidFill>
                  <a:srgbClr val="FFC000"/>
                </a:solidFill>
              </a:rPr>
              <a:t>Espace numérique</a:t>
            </a:r>
          </a:p>
          <a:p>
            <a:pPr>
              <a:buFontTx/>
              <a:buChar char="-"/>
            </a:pPr>
            <a:r>
              <a:rPr lang="fr-FR" dirty="0" smtClean="0"/>
              <a:t>Création journal, film, histoire, texte à écrire, applications apprentissages pédagogiques.</a:t>
            </a:r>
          </a:p>
          <a:p>
            <a:pPr marL="0" indent="0">
              <a:buNone/>
            </a:pPr>
            <a:endParaRPr lang="fr-FR" dirty="0" smtClean="0"/>
          </a:p>
          <a:p>
            <a:pPr>
              <a:buFontTx/>
              <a:buChar char="-"/>
            </a:pPr>
            <a:endParaRPr lang="fr-FR" dirty="0" smtClean="0"/>
          </a:p>
        </p:txBody>
      </p:sp>
    </p:spTree>
    <p:extLst>
      <p:ext uri="{BB962C8B-B14F-4D97-AF65-F5344CB8AC3E}">
        <p14:creationId xmlns="" xmlns:p14="http://schemas.microsoft.com/office/powerpoint/2010/main" val="638887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702129"/>
            <a:ext cx="10515600" cy="5502728"/>
          </a:xfrm>
          <a:solidFill>
            <a:srgbClr val="FFFF00"/>
          </a:solidFill>
        </p:spPr>
        <p:txBody>
          <a:bodyPr>
            <a:normAutofit/>
          </a:bodyPr>
          <a:lstStyle/>
          <a:p>
            <a:pPr algn="ctr"/>
            <a:r>
              <a:rPr lang="fr-FR" sz="2800" b="1" dirty="0" smtClean="0">
                <a:solidFill>
                  <a:srgbClr val="FF0000"/>
                </a:solidFill>
                <a:hlinkClick r:id="rId3" action="ppaction://hlinkfile"/>
              </a:rPr>
              <a:t/>
            </a:r>
            <a:br>
              <a:rPr lang="fr-FR" sz="2800" b="1" dirty="0" smtClean="0">
                <a:solidFill>
                  <a:srgbClr val="FF0000"/>
                </a:solidFill>
                <a:hlinkClick r:id="rId3" action="ppaction://hlinkfile"/>
              </a:rPr>
            </a:br>
            <a:r>
              <a:rPr lang="fr-FR" sz="3200" b="1" dirty="0" smtClean="0">
                <a:solidFill>
                  <a:schemeClr val="accent5"/>
                </a:solidFill>
                <a:hlinkClick r:id="rId4" action="ppaction://hlinkfile"/>
              </a:rPr>
              <a:t>6) </a:t>
            </a:r>
            <a:r>
              <a:rPr lang="fr-FR" sz="3200" b="1" dirty="0" smtClean="0">
                <a:solidFill>
                  <a:schemeClr val="accent5"/>
                </a:solidFill>
                <a:hlinkClick r:id="rId5"/>
              </a:rPr>
              <a:t>Répartition et progressivités pédagogiques pour une période</a:t>
            </a:r>
            <a:r>
              <a:rPr lang="fr-FR" sz="3200" b="1" dirty="0" smtClean="0">
                <a:solidFill>
                  <a:schemeClr val="accent5"/>
                </a:solidFill>
              </a:rPr>
              <a:t/>
            </a:r>
            <a:br>
              <a:rPr lang="fr-FR" sz="3200" b="1" dirty="0" smtClean="0">
                <a:solidFill>
                  <a:schemeClr val="accent5"/>
                </a:solidFill>
              </a:rPr>
            </a:br>
            <a:r>
              <a:rPr lang="fr-FR" sz="3200" b="1" dirty="0" smtClean="0">
                <a:solidFill>
                  <a:schemeClr val="accent5"/>
                </a:solidFill>
                <a:hlinkClick r:id="rId6" action="ppaction://hlinkfile"/>
              </a:rPr>
              <a:t>7) </a:t>
            </a:r>
            <a:r>
              <a:rPr lang="fr-FR" sz="3200" b="1" dirty="0" smtClean="0">
                <a:solidFill>
                  <a:schemeClr val="accent5"/>
                </a:solidFill>
                <a:hlinkClick r:id="rId7"/>
              </a:rPr>
              <a:t>Dossier complet sur l’aménagement des espaces</a:t>
            </a:r>
            <a:r>
              <a:rPr lang="fr-FR" sz="2800" b="1" dirty="0" smtClean="0">
                <a:solidFill>
                  <a:srgbClr val="FF0000"/>
                </a:solidFill>
              </a:rPr>
              <a:t/>
            </a:r>
            <a:br>
              <a:rPr lang="fr-FR" sz="2800" b="1" dirty="0" smtClean="0">
                <a:solidFill>
                  <a:srgbClr val="FF0000"/>
                </a:solidFill>
              </a:rPr>
            </a:br>
            <a:r>
              <a:rPr lang="fr-FR" sz="2800" b="1" dirty="0" smtClean="0">
                <a:solidFill>
                  <a:srgbClr val="FF0000"/>
                </a:solidFill>
              </a:rPr>
              <a:t/>
            </a:r>
            <a:br>
              <a:rPr lang="fr-FR" sz="2800" b="1" dirty="0" smtClean="0">
                <a:solidFill>
                  <a:srgbClr val="FF0000"/>
                </a:solidFill>
              </a:rPr>
            </a:br>
            <a:r>
              <a:rPr lang="fr-FR" sz="2800" b="1" dirty="0" smtClean="0">
                <a:solidFill>
                  <a:srgbClr val="FF0000"/>
                </a:solidFill>
              </a:rPr>
              <a:t/>
            </a:r>
            <a:br>
              <a:rPr lang="fr-FR" sz="2800" b="1" dirty="0" smtClean="0">
                <a:solidFill>
                  <a:srgbClr val="FF0000"/>
                </a:solidFill>
              </a:rPr>
            </a:br>
            <a:r>
              <a:rPr lang="fr-FR" sz="2800" b="1" dirty="0" smtClean="0">
                <a:solidFill>
                  <a:srgbClr val="FF0000"/>
                </a:solidFill>
              </a:rPr>
              <a:t/>
            </a:r>
            <a:br>
              <a:rPr lang="fr-FR" sz="2800" b="1" dirty="0" smtClean="0">
                <a:solidFill>
                  <a:srgbClr val="FF0000"/>
                </a:solidFill>
              </a:rPr>
            </a:br>
            <a:r>
              <a:rPr lang="fr-FR" sz="2800" b="1" dirty="0">
                <a:solidFill>
                  <a:srgbClr val="FF0000"/>
                </a:solidFill>
              </a:rPr>
              <a:t/>
            </a:r>
            <a:br>
              <a:rPr lang="fr-FR" sz="2800" b="1" dirty="0">
                <a:solidFill>
                  <a:srgbClr val="FF0000"/>
                </a:solidFill>
              </a:rPr>
            </a:br>
            <a:endParaRPr lang="fr-FR" sz="2800" b="1" dirty="0">
              <a:solidFill>
                <a:srgbClr val="FF0000"/>
              </a:solidFill>
              <a:hlinkClick r:id="rId8" action="ppaction://hlinkfile"/>
            </a:endParaRPr>
          </a:p>
        </p:txBody>
      </p:sp>
      <p:pic>
        <p:nvPicPr>
          <p:cNvPr id="2050" name="Picture 2" descr="C:\Users\Sabrina\Pictures\Espaces.PNG"/>
          <p:cNvPicPr>
            <a:picLocks noChangeAspect="1" noChangeArrowheads="1"/>
          </p:cNvPicPr>
          <p:nvPr/>
        </p:nvPicPr>
        <p:blipFill>
          <a:blip r:embed="rId9"/>
          <a:srcRect/>
          <a:stretch>
            <a:fillRect/>
          </a:stretch>
        </p:blipFill>
        <p:spPr bwMode="auto">
          <a:xfrm>
            <a:off x="4196443" y="3365484"/>
            <a:ext cx="3627664" cy="2492390"/>
          </a:xfrm>
          <a:prstGeom prst="rect">
            <a:avLst/>
          </a:prstGeom>
          <a:noFill/>
        </p:spPr>
      </p:pic>
    </p:spTree>
    <p:extLst>
      <p:ext uri="{BB962C8B-B14F-4D97-AF65-F5344CB8AC3E}">
        <p14:creationId xmlns="" xmlns:p14="http://schemas.microsoft.com/office/powerpoint/2010/main" val="680650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838200" y="365126"/>
            <a:ext cx="10755086" cy="1022804"/>
          </a:xfrm>
          <a:solidFill>
            <a:srgbClr val="00B0F0"/>
          </a:solidFill>
        </p:spPr>
        <p:txBody>
          <a:bodyPr>
            <a:normAutofit/>
          </a:bodyPr>
          <a:lstStyle/>
          <a:p>
            <a:pPr algn="ctr"/>
            <a:r>
              <a:rPr lang="fr-FR" sz="3200" b="1" dirty="0" smtClean="0"/>
              <a:t>En résumé:   Que permettent les espaces d’apprentissage? </a:t>
            </a:r>
            <a:br>
              <a:rPr lang="fr-FR" sz="3200" b="1" dirty="0" smtClean="0"/>
            </a:br>
            <a:r>
              <a:rPr lang="fr-FR" sz="2400" b="1" dirty="0" smtClean="0"/>
              <a:t>Pour l’élève et le maître</a:t>
            </a:r>
            <a:endParaRPr lang="fr-FR" sz="2400" b="1" dirty="0"/>
          </a:p>
        </p:txBody>
      </p:sp>
      <p:sp>
        <p:nvSpPr>
          <p:cNvPr id="6" name="Rectangle 5"/>
          <p:cNvSpPr/>
          <p:nvPr/>
        </p:nvSpPr>
        <p:spPr>
          <a:xfrm>
            <a:off x="849086" y="1332471"/>
            <a:ext cx="10793186" cy="4893647"/>
          </a:xfrm>
          <a:prstGeom prst="rect">
            <a:avLst/>
          </a:prstGeom>
          <a:ln>
            <a:solidFill>
              <a:schemeClr val="tx1"/>
            </a:solidFill>
          </a:ln>
        </p:spPr>
        <p:txBody>
          <a:bodyPr wrap="square">
            <a:spAutoFit/>
          </a:bodyPr>
          <a:lstStyle/>
          <a:p>
            <a:pPr>
              <a:spcBef>
                <a:spcPts val="600"/>
              </a:spcBef>
              <a:spcAft>
                <a:spcPts val="600"/>
              </a:spcAft>
            </a:pPr>
            <a:r>
              <a:rPr lang="fr-FR" sz="2800" dirty="0" smtClean="0"/>
              <a:t>-S’adapter au rythme de travail des élèves.</a:t>
            </a:r>
          </a:p>
          <a:p>
            <a:pPr>
              <a:spcBef>
                <a:spcPts val="600"/>
              </a:spcBef>
              <a:spcAft>
                <a:spcPts val="600"/>
              </a:spcAft>
            </a:pPr>
            <a:r>
              <a:rPr lang="fr-FR" sz="2800" dirty="0" smtClean="0"/>
              <a:t>-S’adapter aux besoins (physiologique, affectif, d’apprendre…)des élèves.</a:t>
            </a:r>
            <a:br>
              <a:rPr lang="fr-FR" sz="2800" dirty="0" smtClean="0"/>
            </a:br>
            <a:r>
              <a:rPr lang="fr-FR" sz="2800" dirty="0" smtClean="0"/>
              <a:t>-Répondre aux besoins spécifiques de certains élèves et en faciliter la prise en charge .</a:t>
            </a:r>
          </a:p>
          <a:p>
            <a:pPr>
              <a:spcBef>
                <a:spcPts val="600"/>
              </a:spcBef>
              <a:spcAft>
                <a:spcPts val="600"/>
              </a:spcAft>
            </a:pPr>
            <a:r>
              <a:rPr lang="fr-FR" sz="2800" dirty="0" smtClean="0"/>
              <a:t>-D’organiser les apprentissages pour des classes avec plusieurs cours.</a:t>
            </a:r>
          </a:p>
          <a:p>
            <a:pPr>
              <a:spcBef>
                <a:spcPts val="600"/>
              </a:spcBef>
              <a:spcAft>
                <a:spcPts val="600"/>
              </a:spcAft>
            </a:pPr>
            <a:r>
              <a:rPr lang="fr-FR" sz="2800" dirty="0" smtClean="0"/>
              <a:t>-Suivre les progrès (niveau de difficulté 1, 2, 3)</a:t>
            </a:r>
          </a:p>
          <a:p>
            <a:pPr>
              <a:spcBef>
                <a:spcPts val="600"/>
              </a:spcBef>
              <a:spcAft>
                <a:spcPts val="600"/>
              </a:spcAft>
              <a:buFontTx/>
              <a:buChar char="-"/>
            </a:pPr>
            <a:r>
              <a:rPr lang="fr-FR" sz="2800" dirty="0" smtClean="0"/>
              <a:t>Répondre aux modalités d’apprentissage des programmes.</a:t>
            </a:r>
          </a:p>
          <a:p>
            <a:pPr>
              <a:spcBef>
                <a:spcPts val="600"/>
              </a:spcBef>
              <a:spcAft>
                <a:spcPts val="600"/>
              </a:spcAft>
              <a:buFontTx/>
              <a:buChar char="-"/>
            </a:pPr>
            <a:r>
              <a:rPr lang="fr-FR" sz="2800" dirty="0" smtClean="0"/>
              <a:t>L’observation « active » du maître pour réajuster son enseignement.</a:t>
            </a:r>
          </a:p>
          <a:p>
            <a:pPr>
              <a:spcBef>
                <a:spcPts val="600"/>
              </a:spcBef>
              <a:spcAft>
                <a:spcPts val="600"/>
              </a:spcAft>
              <a:buFontTx/>
              <a:buChar char="-"/>
            </a:pPr>
            <a:r>
              <a:rPr lang="fr-FR" sz="2800" dirty="0" smtClean="0"/>
              <a:t>D’être acteur de son apprentissage et de ses progrès.</a:t>
            </a:r>
            <a:endParaRPr lang="fr-FR" sz="2800" dirty="0"/>
          </a:p>
        </p:txBody>
      </p:sp>
    </p:spTree>
    <p:extLst>
      <p:ext uri="{BB962C8B-B14F-4D97-AF65-F5344CB8AC3E}">
        <p14:creationId xmlns="" xmlns:p14="http://schemas.microsoft.com/office/powerpoint/2010/main" val="680650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80">
          <a:fgClr>
            <a:schemeClr val="bg2">
              <a:lumMod val="90000"/>
            </a:schemeClr>
          </a:fgClr>
          <a:bgClr>
            <a:schemeClr val="bg1"/>
          </a:bgClr>
        </a:patt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38843"/>
            <a:ext cx="10515600" cy="5638120"/>
          </a:xfrm>
        </p:spPr>
        <p:txBody>
          <a:bodyPr>
            <a:normAutofit fontScale="92500" lnSpcReduction="10000"/>
          </a:bodyPr>
          <a:lstStyle/>
          <a:p>
            <a:pPr marL="0" indent="0">
              <a:buNone/>
            </a:pPr>
            <a:r>
              <a:rPr lang="fr-FR" b="1" dirty="0" smtClean="0"/>
              <a:t>Objectifs de formation</a:t>
            </a:r>
            <a:r>
              <a:rPr lang="fr-FR" dirty="0" smtClean="0"/>
              <a:t>: </a:t>
            </a:r>
          </a:p>
          <a:p>
            <a:pPr marL="0" indent="0">
              <a:buNone/>
            </a:pPr>
            <a:r>
              <a:rPr lang="fr-FR" dirty="0" smtClean="0"/>
              <a:t>1)Connaître les caractéristiques d’une organisation de la classe en espaces d’apprentissage. </a:t>
            </a:r>
          </a:p>
          <a:p>
            <a:pPr marL="0" indent="0">
              <a:buNone/>
            </a:pPr>
            <a:r>
              <a:rPr lang="fr-FR" dirty="0" smtClean="0"/>
              <a:t>2)Connaître les enjeux de cette organisation.</a:t>
            </a:r>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smtClean="0"/>
          </a:p>
          <a:p>
            <a:pPr marL="0" indent="0">
              <a:buNone/>
            </a:pPr>
            <a:r>
              <a:rPr lang="fr-FR" sz="2400" b="1" u="sng" dirty="0" smtClean="0"/>
              <a:t>Cadre de référence:  </a:t>
            </a:r>
            <a:r>
              <a:rPr lang="fr-FR" sz="2400" dirty="0" smtClean="0"/>
              <a:t>« L’équipe pédagogique aménage l’école (les salles de classe, les salles spécialisées, les espaces extérieurs …) afin d’offrir aux enfants un univers qui stimule leur curiosité, répond à leurs besoins notamment de jeu, de mouvement, de repos et de découvertes….l’alternance de moments plus ou moins exigeants au plan de l’implication corporelle et cognitive » p11</a:t>
            </a:r>
            <a:endParaRPr lang="fr-FR" sz="2400" dirty="0"/>
          </a:p>
        </p:txBody>
      </p:sp>
      <p:pic>
        <p:nvPicPr>
          <p:cNvPr id="1028" name="Picture 4" descr="C:\Users\Sabrina\Pictures\Programmes.PNG"/>
          <p:cNvPicPr>
            <a:picLocks noChangeAspect="1" noChangeArrowheads="1"/>
          </p:cNvPicPr>
          <p:nvPr/>
        </p:nvPicPr>
        <p:blipFill>
          <a:blip r:embed="rId3" cstate="print"/>
          <a:srcRect/>
          <a:stretch>
            <a:fillRect/>
          </a:stretch>
        </p:blipFill>
        <p:spPr bwMode="auto">
          <a:xfrm>
            <a:off x="8042804" y="2220685"/>
            <a:ext cx="1417563" cy="1988004"/>
          </a:xfrm>
          <a:prstGeom prst="rect">
            <a:avLst/>
          </a:prstGeom>
          <a:noFill/>
        </p:spPr>
      </p:pic>
    </p:spTree>
    <p:extLst>
      <p:ext uri="{BB962C8B-B14F-4D97-AF65-F5344CB8AC3E}">
        <p14:creationId xmlns="" xmlns:p14="http://schemas.microsoft.com/office/powerpoint/2010/main" val="899285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80">
          <a:fgClr>
            <a:schemeClr val="bg2">
              <a:lumMod val="90000"/>
            </a:schemeClr>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20775"/>
          </a:xfrm>
        </p:spPr>
        <p:txBody>
          <a:bodyPr/>
          <a:lstStyle/>
          <a:p>
            <a:pPr algn="ctr"/>
            <a:r>
              <a:rPr lang="fr-FR" b="1" dirty="0" smtClean="0"/>
              <a:t>Sommaire:</a:t>
            </a:r>
            <a:endParaRPr lang="fr-FR" b="1" dirty="0"/>
          </a:p>
        </p:txBody>
      </p:sp>
      <p:sp>
        <p:nvSpPr>
          <p:cNvPr id="3" name="Espace réservé du contenu 2"/>
          <p:cNvSpPr>
            <a:spLocks noGrp="1"/>
          </p:cNvSpPr>
          <p:nvPr>
            <p:ph idx="1"/>
          </p:nvPr>
        </p:nvSpPr>
        <p:spPr>
          <a:xfrm>
            <a:off x="838200" y="1491175"/>
            <a:ext cx="10515600" cy="4685788"/>
          </a:xfrm>
        </p:spPr>
        <p:txBody>
          <a:bodyPr>
            <a:normAutofit fontScale="92500"/>
          </a:bodyPr>
          <a:lstStyle/>
          <a:p>
            <a:pPr marL="0" indent="0">
              <a:buNone/>
            </a:pPr>
            <a:r>
              <a:rPr lang="fr-FR" sz="3000" b="1" dirty="0" smtClean="0">
                <a:solidFill>
                  <a:srgbClr val="6600CC"/>
                </a:solidFill>
              </a:rPr>
              <a:t>Terminologie ( coins, pôles d’exploration, espaces d’apprentissage)</a:t>
            </a:r>
            <a:endParaRPr lang="fr-FR" b="1" dirty="0" smtClean="0"/>
          </a:p>
          <a:p>
            <a:pPr>
              <a:lnSpc>
                <a:spcPct val="110000"/>
              </a:lnSpc>
            </a:pPr>
            <a:r>
              <a:rPr lang="fr-FR" b="1" dirty="0" smtClean="0"/>
              <a:t>1- Comment choisir les espaces d’apprentissage ? </a:t>
            </a:r>
            <a:endParaRPr lang="fr-FR" sz="1100" b="1" dirty="0" smtClean="0"/>
          </a:p>
          <a:p>
            <a:pPr>
              <a:lnSpc>
                <a:spcPct val="110000"/>
              </a:lnSpc>
            </a:pPr>
            <a:r>
              <a:rPr lang="fr-FR" b="1" dirty="0"/>
              <a:t>2</a:t>
            </a:r>
            <a:r>
              <a:rPr lang="fr-FR" b="1" dirty="0" smtClean="0"/>
              <a:t>- Des espaces pour des apprentissages efficaces.</a:t>
            </a:r>
            <a:endParaRPr lang="fr-FR" sz="1100" b="1" dirty="0" smtClean="0"/>
          </a:p>
          <a:p>
            <a:pPr>
              <a:lnSpc>
                <a:spcPct val="110000"/>
              </a:lnSpc>
            </a:pPr>
            <a:r>
              <a:rPr lang="fr-FR" b="1" dirty="0" smtClean="0"/>
              <a:t>3- Organisation temporelle des espaces.</a:t>
            </a:r>
            <a:endParaRPr lang="fr-FR" sz="1100" b="1" dirty="0" smtClean="0"/>
          </a:p>
          <a:p>
            <a:pPr>
              <a:lnSpc>
                <a:spcPct val="110000"/>
              </a:lnSpc>
            </a:pPr>
            <a:r>
              <a:rPr lang="fr-FR" b="1" dirty="0" smtClean="0"/>
              <a:t>4- Rôle de l’enseignant et règles de fonctionnement.</a:t>
            </a:r>
            <a:endParaRPr lang="fr-FR" sz="1200" b="1" dirty="0" smtClean="0"/>
          </a:p>
          <a:p>
            <a:pPr>
              <a:lnSpc>
                <a:spcPct val="110000"/>
              </a:lnSpc>
            </a:pPr>
            <a:r>
              <a:rPr lang="fr-FR" b="1" dirty="0" smtClean="0"/>
              <a:t>5-Exemples d’espace possibles.</a:t>
            </a:r>
          </a:p>
          <a:p>
            <a:pPr>
              <a:lnSpc>
                <a:spcPct val="110000"/>
              </a:lnSpc>
            </a:pPr>
            <a:r>
              <a:rPr lang="fr-FR" b="1" dirty="0" smtClean="0"/>
              <a:t>6- Un exemple de préparation pédagogique pour le maître. </a:t>
            </a:r>
          </a:p>
          <a:p>
            <a:pPr>
              <a:lnSpc>
                <a:spcPct val="110000"/>
              </a:lnSpc>
            </a:pPr>
            <a:r>
              <a:rPr lang="fr-FR" b="1" dirty="0" smtClean="0"/>
              <a:t>7- Pour en savoir plus: dossier complet sur les espaces possibles </a:t>
            </a:r>
            <a:endParaRPr lang="fr-FR" b="1" dirty="0"/>
          </a:p>
        </p:txBody>
      </p:sp>
    </p:spTree>
    <p:extLst>
      <p:ext uri="{BB962C8B-B14F-4D97-AF65-F5344CB8AC3E}">
        <p14:creationId xmlns="" xmlns:p14="http://schemas.microsoft.com/office/powerpoint/2010/main" val="899285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fr-FR" sz="4000" dirty="0" smtClean="0">
                <a:solidFill>
                  <a:srgbClr val="6600CC"/>
                </a:solidFill>
              </a:rPr>
              <a:t>Terminologie usuelle en classe de maternelle:</a:t>
            </a:r>
            <a:endParaRPr lang="fr-FR" sz="4000" dirty="0">
              <a:solidFill>
                <a:srgbClr val="6600CC"/>
              </a:solidFill>
            </a:endParaRPr>
          </a:p>
        </p:txBody>
      </p:sp>
      <p:sp>
        <p:nvSpPr>
          <p:cNvPr id="3" name="Espace réservé du contenu 2"/>
          <p:cNvSpPr>
            <a:spLocks noGrp="1"/>
          </p:cNvSpPr>
          <p:nvPr>
            <p:ph idx="1"/>
          </p:nvPr>
        </p:nvSpPr>
        <p:spPr>
          <a:xfrm>
            <a:off x="838200" y="1453243"/>
            <a:ext cx="10515600" cy="4588783"/>
          </a:xfrm>
          <a:blipFill>
            <a:blip r:embed="rId3"/>
            <a:tile tx="0" ty="0" sx="100000" sy="100000" flip="none" algn="tl"/>
          </a:blipFill>
        </p:spPr>
        <p:txBody>
          <a:bodyPr>
            <a:normAutofit fontScale="92500" lnSpcReduction="10000"/>
          </a:bodyPr>
          <a:lstStyle/>
          <a:p>
            <a:r>
              <a:rPr lang="fr-FR" u="sng" dirty="0" smtClean="0"/>
              <a:t>Coin: </a:t>
            </a:r>
            <a:r>
              <a:rPr lang="fr-FR" dirty="0" smtClean="0"/>
              <a:t>espace de jeux d’imitation, jeux symboliques( coin cuisine, coin poupée, coin chambre, coin garage…)</a:t>
            </a:r>
          </a:p>
          <a:p>
            <a:pPr marL="0" indent="0">
              <a:buNone/>
            </a:pPr>
            <a:endParaRPr lang="fr-FR" sz="1100" dirty="0" smtClean="0"/>
          </a:p>
          <a:p>
            <a:r>
              <a:rPr lang="fr-FR" u="sng" dirty="0" smtClean="0"/>
              <a:t>Pôle d’exploration</a:t>
            </a:r>
            <a:r>
              <a:rPr lang="fr-FR" dirty="0" smtClean="0"/>
              <a:t>: espace où l’on propose la découverte et la manipulation libre d’un nouveau matériel (objets, jeux, matières). Il est hors de tout guidage et ne répond à aucune consigne particulière.</a:t>
            </a:r>
          </a:p>
          <a:p>
            <a:endParaRPr lang="fr-FR" dirty="0" smtClean="0"/>
          </a:p>
          <a:p>
            <a:r>
              <a:rPr lang="fr-FR" u="sng" dirty="0" smtClean="0"/>
              <a:t>Espace d’apprentissage : </a:t>
            </a:r>
            <a:r>
              <a:rPr lang="fr-FR" dirty="0" smtClean="0"/>
              <a:t>Espace délimité  de la classe,  avec le nécessaire (référents, affichages, matériel) pour que  les élèves soient en situation d’apprentissage , de réinvestissement ou d’entrainement, de manière autonome, avec de réels enjeux cognitifs.</a:t>
            </a:r>
          </a:p>
          <a:p>
            <a:r>
              <a:rPr lang="fr-FR" b="1" dirty="0" smtClean="0">
                <a:solidFill>
                  <a:prstClr val="black"/>
                </a:solidFill>
              </a:rPr>
              <a:t>Film   </a:t>
            </a:r>
            <a:r>
              <a:rPr lang="fr-FR" b="1" dirty="0" smtClean="0">
                <a:solidFill>
                  <a:schemeClr val="accent1">
                    <a:lumMod val="75000"/>
                  </a:schemeClr>
                </a:solidFill>
                <a:hlinkClick r:id="rId4"/>
              </a:rPr>
              <a:t>espaces </a:t>
            </a:r>
            <a:r>
              <a:rPr lang="fr-FR" b="1" dirty="0" smtClean="0">
                <a:solidFill>
                  <a:prstClr val="black"/>
                </a:solidFill>
                <a:hlinkClick r:id="rId4"/>
              </a:rPr>
              <a:t>d’apprentissage STP à SG</a:t>
            </a:r>
            <a:endParaRPr lang="fr-FR" dirty="0" smtClean="0">
              <a:solidFill>
                <a:srgbClr val="C00000"/>
              </a:solidFill>
            </a:endParaRPr>
          </a:p>
          <a:p>
            <a:endParaRPr lang="fr-FR" dirty="0"/>
          </a:p>
        </p:txBody>
      </p:sp>
    </p:spTree>
    <p:extLst>
      <p:ext uri="{BB962C8B-B14F-4D97-AF65-F5344CB8AC3E}">
        <p14:creationId xmlns="" xmlns:p14="http://schemas.microsoft.com/office/powerpoint/2010/main" val="1422226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19969"/>
            <a:ext cx="10515600" cy="707319"/>
          </a:xfrm>
          <a:solidFill>
            <a:schemeClr val="accent1">
              <a:lumMod val="20000"/>
              <a:lumOff val="80000"/>
            </a:schemeClr>
          </a:solidFill>
        </p:spPr>
        <p:txBody>
          <a:bodyPr>
            <a:normAutofit fontScale="90000"/>
          </a:bodyPr>
          <a:lstStyle/>
          <a:p>
            <a:r>
              <a:rPr lang="fr-FR" sz="6000" dirty="0" smtClean="0">
                <a:solidFill>
                  <a:srgbClr val="44546A">
                    <a:lumMod val="75000"/>
                  </a:srgbClr>
                </a:solidFill>
              </a:rPr>
              <a:t>1- </a:t>
            </a:r>
            <a:r>
              <a:rPr lang="fr-FR" sz="4000" dirty="0" smtClean="0">
                <a:solidFill>
                  <a:srgbClr val="44546A">
                    <a:lumMod val="75000"/>
                  </a:srgbClr>
                </a:solidFill>
              </a:rPr>
              <a:t>Comment choisir les espaces d’apprentissage?</a:t>
            </a:r>
            <a:endParaRPr lang="fr-FR" sz="4000" dirty="0"/>
          </a:p>
        </p:txBody>
      </p:sp>
      <p:sp>
        <p:nvSpPr>
          <p:cNvPr id="3" name="Espace réservé du contenu 2"/>
          <p:cNvSpPr>
            <a:spLocks noGrp="1"/>
          </p:cNvSpPr>
          <p:nvPr>
            <p:ph idx="1"/>
          </p:nvPr>
        </p:nvSpPr>
        <p:spPr>
          <a:xfrm>
            <a:off x="838200" y="1151467"/>
            <a:ext cx="10515600" cy="5070651"/>
          </a:xfrm>
          <a:blipFill>
            <a:blip r:embed="rId3"/>
            <a:tile tx="0" ty="0" sx="100000" sy="100000" flip="none" algn="tl"/>
          </a:blipFill>
          <a:ln w="25400">
            <a:solidFill>
              <a:srgbClr val="FF66CC"/>
            </a:solidFill>
          </a:ln>
        </p:spPr>
        <p:txBody>
          <a:bodyPr>
            <a:normAutofit fontScale="92500" lnSpcReduction="10000"/>
          </a:bodyPr>
          <a:lstStyle/>
          <a:p>
            <a:pPr lvl="0">
              <a:buNone/>
            </a:pPr>
            <a:r>
              <a:rPr lang="fr-FR" sz="3200" b="1" dirty="0" smtClean="0">
                <a:solidFill>
                  <a:prstClr val="black"/>
                </a:solidFill>
              </a:rPr>
              <a:t>Les espaces peuvent être déterminés selon: </a:t>
            </a:r>
          </a:p>
          <a:p>
            <a:pPr lvl="0">
              <a:buNone/>
            </a:pPr>
            <a:endParaRPr lang="fr-FR" sz="3200" b="1" dirty="0" smtClean="0">
              <a:solidFill>
                <a:prstClr val="black"/>
              </a:solidFill>
            </a:endParaRPr>
          </a:p>
          <a:p>
            <a:pPr>
              <a:buFontTx/>
              <a:buChar char="-"/>
            </a:pPr>
            <a:r>
              <a:rPr lang="fr-FR" sz="3200" dirty="0" smtClean="0">
                <a:solidFill>
                  <a:prstClr val="black"/>
                </a:solidFill>
              </a:rPr>
              <a:t>L’âge des enfants SP/SM/SG, classes avec plusieurs cours.</a:t>
            </a:r>
          </a:p>
          <a:p>
            <a:pPr lvl="0">
              <a:buFontTx/>
              <a:buChar char="-"/>
            </a:pPr>
            <a:r>
              <a:rPr lang="fr-FR" sz="3200" dirty="0" smtClean="0">
                <a:solidFill>
                  <a:prstClr val="black"/>
                </a:solidFill>
              </a:rPr>
              <a:t>Les domaines disciplinaires des programmes.</a:t>
            </a:r>
          </a:p>
          <a:p>
            <a:pPr lvl="0">
              <a:buFontTx/>
              <a:buChar char="-"/>
            </a:pPr>
            <a:r>
              <a:rPr lang="fr-FR" sz="3200" dirty="0" smtClean="0">
                <a:solidFill>
                  <a:prstClr val="black"/>
                </a:solidFill>
              </a:rPr>
              <a:t>Les besoins physiologiques, affectifs, psychologiques, les besoins d’apprendre.</a:t>
            </a:r>
          </a:p>
          <a:p>
            <a:pPr lvl="0">
              <a:buFontTx/>
              <a:buChar char="-"/>
            </a:pPr>
            <a:r>
              <a:rPr lang="fr-FR" sz="3200" dirty="0" smtClean="0">
                <a:solidFill>
                  <a:prstClr val="black"/>
                </a:solidFill>
              </a:rPr>
              <a:t>Le projet pédagogique de la classe et sa finalité.</a:t>
            </a:r>
          </a:p>
          <a:p>
            <a:pPr lvl="0">
              <a:buFontTx/>
              <a:buChar char="-"/>
            </a:pPr>
            <a:r>
              <a:rPr lang="fr-FR" sz="3200" dirty="0" smtClean="0">
                <a:solidFill>
                  <a:prstClr val="black"/>
                </a:solidFill>
              </a:rPr>
              <a:t>Le projet de réalisation pour l’élève.</a:t>
            </a:r>
          </a:p>
          <a:p>
            <a:pPr lvl="0">
              <a:buFontTx/>
              <a:buChar char="-"/>
            </a:pPr>
            <a:r>
              <a:rPr lang="fr-FR" sz="3200" dirty="0" smtClean="0">
                <a:solidFill>
                  <a:prstClr val="black"/>
                </a:solidFill>
              </a:rPr>
              <a:t>Un équilibre entre des activités avec une attention soutenue et des activités plus créatrices.</a:t>
            </a:r>
          </a:p>
          <a:p>
            <a:pPr lvl="0">
              <a:buFontTx/>
              <a:buChar char="-"/>
            </a:pPr>
            <a:endParaRPr lang="fr-FR" sz="3200" b="1" dirty="0" smtClean="0">
              <a:solidFill>
                <a:prstClr val="black"/>
              </a:solidFill>
            </a:endParaRPr>
          </a:p>
          <a:p>
            <a:pPr lvl="0">
              <a:buFontTx/>
              <a:buChar char="-"/>
            </a:pPr>
            <a:endParaRPr lang="fr-FR" sz="3200" b="1" dirty="0" smtClean="0">
              <a:solidFill>
                <a:prstClr val="black"/>
              </a:solidFill>
            </a:endParaRPr>
          </a:p>
          <a:p>
            <a:pPr marL="0" indent="0">
              <a:buNone/>
            </a:pPr>
            <a:endParaRPr lang="fr-FR" dirty="0"/>
          </a:p>
        </p:txBody>
      </p:sp>
    </p:spTree>
    <p:extLst>
      <p:ext uri="{BB962C8B-B14F-4D97-AF65-F5344CB8AC3E}">
        <p14:creationId xmlns="" xmlns:p14="http://schemas.microsoft.com/office/powerpoint/2010/main" val="1337009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1871" y="212271"/>
            <a:ext cx="10515600" cy="814946"/>
          </a:xfrm>
          <a:solidFill>
            <a:srgbClr val="92D050"/>
          </a:solidFill>
        </p:spPr>
        <p:txBody>
          <a:bodyPr>
            <a:noAutofit/>
          </a:bodyPr>
          <a:lstStyle/>
          <a:p>
            <a:pPr algn="ctr"/>
            <a:r>
              <a:rPr lang="fr-FR" sz="3200" dirty="0" smtClean="0"/>
              <a:t>Des espaces en fonction des besoins des élèves et des programmes (pour les STP vers la SG)</a:t>
            </a:r>
            <a:endParaRPr lang="fr-FR" sz="3200" dirty="0"/>
          </a:p>
        </p:txBody>
      </p:sp>
      <p:sp>
        <p:nvSpPr>
          <p:cNvPr id="3" name="Espace réservé du contenu 2"/>
          <p:cNvSpPr>
            <a:spLocks noGrp="1"/>
          </p:cNvSpPr>
          <p:nvPr>
            <p:ph idx="1"/>
          </p:nvPr>
        </p:nvSpPr>
        <p:spPr>
          <a:xfrm>
            <a:off x="838200" y="1061357"/>
            <a:ext cx="10515600" cy="5115606"/>
          </a:xfrm>
        </p:spPr>
        <p:txBody>
          <a:bodyPr>
            <a:normAutofit/>
          </a:bodyPr>
          <a:lstStyle/>
          <a:p>
            <a:pPr marL="0" indent="0">
              <a:buNone/>
              <a:defRPr/>
            </a:pPr>
            <a:r>
              <a:rPr lang="fr-FR" sz="2400" u="sng" dirty="0" smtClean="0">
                <a:solidFill>
                  <a:schemeClr val="accent1">
                    <a:lumMod val="75000"/>
                  </a:schemeClr>
                </a:solidFill>
                <a:latin typeface="Arial" panose="020B0604020202020204" pitchFamily="34" charset="0"/>
                <a:cs typeface="Arial" panose="020B0604020202020204" pitchFamily="34" charset="0"/>
              </a:rPr>
              <a:t>En STP/SP : Espaces selon les besoins spécifiques.</a:t>
            </a:r>
            <a:endParaRPr lang="fr-FR" sz="2400" dirty="0">
              <a:solidFill>
                <a:schemeClr val="accent1">
                  <a:lumMod val="75000"/>
                </a:schemeClr>
              </a:solidFill>
              <a:latin typeface="Arial" panose="020B0604020202020204" pitchFamily="34" charset="0"/>
              <a:cs typeface="Arial" panose="020B0604020202020204" pitchFamily="34" charset="0"/>
            </a:endParaRPr>
          </a:p>
          <a:p>
            <a:pPr>
              <a:defRPr/>
            </a:pPr>
            <a:r>
              <a:rPr lang="fr-FR" sz="2400" dirty="0" smtClean="0">
                <a:latin typeface="Arial" panose="020B0604020202020204" pitchFamily="34" charset="0"/>
                <a:cs typeface="Arial" panose="020B0604020202020204" pitchFamily="34" charset="0"/>
              </a:rPr>
              <a:t>Besoins physiologiques: Espace moteur , </a:t>
            </a:r>
          </a:p>
          <a:p>
            <a:pPr>
              <a:defRPr/>
            </a:pPr>
            <a:r>
              <a:rPr lang="fr-FR" sz="2400" dirty="0" smtClean="0">
                <a:latin typeface="Arial" panose="020B0604020202020204" pitchFamily="34" charset="0"/>
                <a:cs typeface="Arial" panose="020B0604020202020204" pitchFamily="34" charset="0"/>
              </a:rPr>
              <a:t>Besoins psychologiques: jeux, situations d’apprentissage</a:t>
            </a:r>
            <a:endParaRPr lang="fr-FR" sz="2400" dirty="0">
              <a:latin typeface="Arial" panose="020B0604020202020204" pitchFamily="34" charset="0"/>
              <a:cs typeface="Arial" panose="020B0604020202020204" pitchFamily="34" charset="0"/>
            </a:endParaRPr>
          </a:p>
          <a:p>
            <a:pPr>
              <a:defRPr/>
            </a:pPr>
            <a:r>
              <a:rPr lang="fr-FR" sz="2400" dirty="0" smtClean="0">
                <a:latin typeface="Arial" panose="020B0604020202020204" pitchFamily="34" charset="0"/>
                <a:cs typeface="Arial" panose="020B0604020202020204" pitchFamily="34" charset="0"/>
              </a:rPr>
              <a:t>Besoins affectifs: espace de socialisation </a:t>
            </a:r>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Isolement/ repli</a:t>
            </a:r>
          </a:p>
          <a:p>
            <a:pPr>
              <a:buNone/>
              <a:defRPr/>
            </a:pPr>
            <a:endParaRPr lang="fr-FR" sz="2400" dirty="0">
              <a:latin typeface="Arial" panose="020B0604020202020204" pitchFamily="34" charset="0"/>
              <a:cs typeface="Arial" panose="020B0604020202020204" pitchFamily="34" charset="0"/>
            </a:endParaRPr>
          </a:p>
          <a:p>
            <a:pPr>
              <a:buNone/>
              <a:defRPr/>
            </a:pPr>
            <a:r>
              <a:rPr lang="fr-FR" sz="2400" u="sng" dirty="0" smtClean="0">
                <a:solidFill>
                  <a:schemeClr val="accent1">
                    <a:lumMod val="75000"/>
                  </a:schemeClr>
                </a:solidFill>
                <a:latin typeface="Arial" panose="020B0604020202020204" pitchFamily="34" charset="0"/>
                <a:cs typeface="Arial" panose="020B0604020202020204" pitchFamily="34" charset="0"/>
              </a:rPr>
              <a:t>En SM : </a:t>
            </a:r>
            <a:r>
              <a:rPr lang="fr-FR" sz="2400" dirty="0" smtClean="0">
                <a:latin typeface="Arial" panose="020B0604020202020204" pitchFamily="34" charset="0"/>
                <a:cs typeface="Arial" panose="020B0604020202020204" pitchFamily="34" charset="0"/>
              </a:rPr>
              <a:t>Espaces par rapport aux domaines fondamentaux des programmes+ 2 ou 3 coins de  jeux symboliques+ Explorer le monde+ Arts visuels.</a:t>
            </a:r>
          </a:p>
          <a:p>
            <a:pPr>
              <a:buNone/>
              <a:defRPr/>
            </a:pPr>
            <a:endParaRPr lang="fr-FR" sz="2400" dirty="0" smtClean="0">
              <a:latin typeface="Arial" panose="020B0604020202020204" pitchFamily="34" charset="0"/>
              <a:cs typeface="Arial" panose="020B0604020202020204" pitchFamily="34" charset="0"/>
            </a:endParaRPr>
          </a:p>
          <a:p>
            <a:pPr>
              <a:buNone/>
              <a:defRPr/>
            </a:pPr>
            <a:r>
              <a:rPr lang="fr-FR" sz="2400" u="sng" dirty="0" smtClean="0">
                <a:solidFill>
                  <a:schemeClr val="accent1">
                    <a:lumMod val="75000"/>
                  </a:schemeClr>
                </a:solidFill>
                <a:latin typeface="Arial" panose="020B0604020202020204" pitchFamily="34" charset="0"/>
                <a:cs typeface="Arial" panose="020B0604020202020204" pitchFamily="34" charset="0"/>
              </a:rPr>
              <a:t>En SG: </a:t>
            </a:r>
            <a:r>
              <a:rPr lang="fr-FR" sz="2400" dirty="0" smtClean="0">
                <a:latin typeface="Arial" panose="020B0604020202020204" pitchFamily="34" charset="0"/>
                <a:cs typeface="Arial" panose="020B0604020202020204" pitchFamily="34" charset="0"/>
              </a:rPr>
              <a:t>Espaces par rapport aux domaines fondamentaux des programmes+ 1 coin jeu symbolique + Explorer le monde+ Arts visuels </a:t>
            </a:r>
          </a:p>
          <a:p>
            <a:pPr>
              <a:defRPr/>
            </a:pPr>
            <a:endParaRPr lang="fr-FR" sz="3200" dirty="0">
              <a:latin typeface="Arial" panose="020B0604020202020204" pitchFamily="34" charset="0"/>
              <a:cs typeface="Arial" panose="020B0604020202020204" pitchFamily="34" charset="0"/>
            </a:endParaRPr>
          </a:p>
          <a:p>
            <a:pPr>
              <a:defRPr/>
            </a:pPr>
            <a:endParaRPr lang="fr-FR" sz="3200" dirty="0">
              <a:latin typeface="Arial" panose="020B0604020202020204" pitchFamily="34" charset="0"/>
              <a:cs typeface="Arial" panose="020B0604020202020204" pitchFamily="34" charset="0"/>
            </a:endParaRPr>
          </a:p>
          <a:p>
            <a:pPr marL="252000" indent="0">
              <a:spcBef>
                <a:spcPts val="0"/>
              </a:spcBef>
              <a:buNone/>
              <a:defRPr/>
            </a:pPr>
            <a:endParaRPr lang="fr-FR" sz="1600" b="1" u="sng" dirty="0"/>
          </a:p>
        </p:txBody>
      </p:sp>
    </p:spTree>
    <p:extLst>
      <p:ext uri="{BB962C8B-B14F-4D97-AF65-F5344CB8AC3E}">
        <p14:creationId xmlns="" xmlns:p14="http://schemas.microsoft.com/office/powerpoint/2010/main" val="3787522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lstStyle/>
          <a:p>
            <a:endParaRPr lang="fr-FR" dirty="0"/>
          </a:p>
        </p:txBody>
      </p:sp>
      <p:graphicFrame>
        <p:nvGraphicFramePr>
          <p:cNvPr id="1027" name="Object 3"/>
          <p:cNvGraphicFramePr>
            <a:graphicFrameLocks noChangeAspect="1"/>
          </p:cNvGraphicFramePr>
          <p:nvPr/>
        </p:nvGraphicFramePr>
        <p:xfrm>
          <a:off x="437953" y="0"/>
          <a:ext cx="11236975" cy="6858000"/>
        </p:xfrm>
        <a:graphic>
          <a:graphicData uri="http://schemas.openxmlformats.org/presentationml/2006/ole">
            <p:oleObj spid="_x0000_s1027" name="Document" r:id="rId3" imgW="9931388" imgH="6536834" progId="Word.Document.12">
              <p:embed/>
            </p:oleObj>
          </a:graphicData>
        </a:graphic>
      </p:graphicFrame>
    </p:spTree>
    <p:extLst>
      <p:ext uri="{BB962C8B-B14F-4D97-AF65-F5344CB8AC3E}">
        <p14:creationId xmlns="" xmlns:p14="http://schemas.microsoft.com/office/powerpoint/2010/main" val="3787522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lumMod val="20000"/>
              <a:lumOff val="80000"/>
            </a:schemeClr>
          </a:solidFill>
        </p:spPr>
        <p:txBody>
          <a:bodyPr>
            <a:normAutofit/>
          </a:bodyPr>
          <a:lstStyle/>
          <a:p>
            <a:r>
              <a:rPr lang="fr-FR" sz="3600" dirty="0" smtClean="0">
                <a:solidFill>
                  <a:srgbClr val="C00000"/>
                </a:solidFill>
              </a:rPr>
              <a:t>2- Quels Critères pour un espace de travail efficace ?</a:t>
            </a:r>
            <a:r>
              <a:rPr lang="fr-FR" sz="4000" dirty="0" smtClean="0">
                <a:solidFill>
                  <a:srgbClr val="C00000"/>
                </a:solidFill>
              </a:rPr>
              <a:t/>
            </a:r>
            <a:br>
              <a:rPr lang="fr-FR" sz="4000" dirty="0" smtClean="0">
                <a:solidFill>
                  <a:srgbClr val="C00000"/>
                </a:solidFill>
              </a:rPr>
            </a:br>
            <a:endParaRPr lang="fr-FR" sz="2800" i="1" dirty="0"/>
          </a:p>
        </p:txBody>
      </p:sp>
      <p:sp>
        <p:nvSpPr>
          <p:cNvPr id="3" name="Espace réservé du contenu 2"/>
          <p:cNvSpPr>
            <a:spLocks noGrp="1"/>
          </p:cNvSpPr>
          <p:nvPr>
            <p:ph idx="1"/>
          </p:nvPr>
        </p:nvSpPr>
        <p:spPr>
          <a:xfrm>
            <a:off x="838200" y="2021566"/>
            <a:ext cx="10515600" cy="4549050"/>
          </a:xfrm>
          <a:ln>
            <a:solidFill>
              <a:schemeClr val="accent1"/>
            </a:solidFill>
          </a:ln>
        </p:spPr>
        <p:txBody>
          <a:bodyPr>
            <a:normAutofit fontScale="92500"/>
          </a:bodyPr>
          <a:lstStyle/>
          <a:p>
            <a:r>
              <a:rPr lang="fr-FR" sz="3000" i="1" dirty="0" smtClean="0">
                <a:solidFill>
                  <a:srgbClr val="6600CC"/>
                </a:solidFill>
              </a:rPr>
              <a:t>Une consigne bien précise avec une problématique.</a:t>
            </a:r>
          </a:p>
          <a:p>
            <a:r>
              <a:rPr lang="fr-FR" sz="3000" dirty="0" smtClean="0">
                <a:solidFill>
                  <a:schemeClr val="accent6">
                    <a:lumMod val="50000"/>
                  </a:schemeClr>
                </a:solidFill>
              </a:rPr>
              <a:t>Des référents pour favoriser l’autonomie.</a:t>
            </a:r>
          </a:p>
          <a:p>
            <a:r>
              <a:rPr lang="fr-FR" sz="3000" dirty="0" smtClean="0">
                <a:solidFill>
                  <a:schemeClr val="accent1">
                    <a:lumMod val="75000"/>
                  </a:schemeClr>
                </a:solidFill>
              </a:rPr>
              <a:t>Des enjeux cognitifs.</a:t>
            </a:r>
          </a:p>
          <a:p>
            <a:r>
              <a:rPr lang="fr-FR" sz="3000" dirty="0">
                <a:solidFill>
                  <a:schemeClr val="accent2">
                    <a:lumMod val="50000"/>
                  </a:schemeClr>
                </a:solidFill>
              </a:rPr>
              <a:t>Du Matériel pensé et adapté au projet d’apprentissage</a:t>
            </a:r>
            <a:r>
              <a:rPr lang="fr-FR" sz="3000" dirty="0" smtClean="0">
                <a:solidFill>
                  <a:schemeClr val="accent2">
                    <a:lumMod val="50000"/>
                  </a:schemeClr>
                </a:solidFill>
              </a:rPr>
              <a:t>.</a:t>
            </a:r>
            <a:endParaRPr lang="fr-FR" sz="3000" dirty="0" smtClean="0">
              <a:solidFill>
                <a:schemeClr val="accent1">
                  <a:lumMod val="75000"/>
                </a:schemeClr>
              </a:solidFill>
            </a:endParaRPr>
          </a:p>
          <a:p>
            <a:pPr lvl="0"/>
            <a:r>
              <a:rPr lang="fr-FR" sz="3000" dirty="0">
                <a:solidFill>
                  <a:srgbClr val="FF6600"/>
                </a:solidFill>
              </a:rPr>
              <a:t>Modalités d’apprentissage </a:t>
            </a:r>
            <a:r>
              <a:rPr lang="fr-FR" sz="3000" dirty="0">
                <a:solidFill>
                  <a:prstClr val="black"/>
                </a:solidFill>
              </a:rPr>
              <a:t>( Apprendre en jouant, en résolvant des problèmes, en s’exerçant, en se remémorant, en mémorisant</a:t>
            </a:r>
            <a:r>
              <a:rPr lang="fr-FR" sz="3000" dirty="0" smtClean="0">
                <a:solidFill>
                  <a:prstClr val="black"/>
                </a:solidFill>
              </a:rPr>
              <a:t>)</a:t>
            </a:r>
            <a:endParaRPr lang="fr-FR" sz="3000" dirty="0" smtClean="0">
              <a:solidFill>
                <a:schemeClr val="accent1">
                  <a:lumMod val="75000"/>
                </a:schemeClr>
              </a:solidFill>
            </a:endParaRPr>
          </a:p>
          <a:p>
            <a:r>
              <a:rPr lang="fr-FR" sz="3000" dirty="0">
                <a:solidFill>
                  <a:srgbClr val="FF0000"/>
                </a:solidFill>
              </a:rPr>
              <a:t>D</a:t>
            </a:r>
            <a:r>
              <a:rPr lang="fr-FR" sz="3000" dirty="0" smtClean="0">
                <a:solidFill>
                  <a:srgbClr val="FF0000"/>
                </a:solidFill>
              </a:rPr>
              <a:t>es niveaux de difficulté</a:t>
            </a:r>
            <a:r>
              <a:rPr lang="fr-FR" sz="3000" dirty="0" smtClean="0"/>
              <a:t>. ( niveau ou force 1, 2, 3…)</a:t>
            </a:r>
          </a:p>
          <a:p>
            <a:r>
              <a:rPr lang="fr-FR" sz="3000" dirty="0" smtClean="0">
                <a:solidFill>
                  <a:srgbClr val="7030A0"/>
                </a:solidFill>
              </a:rPr>
              <a:t>Une progression  </a:t>
            </a:r>
            <a:r>
              <a:rPr lang="fr-FR" sz="3000" dirty="0">
                <a:solidFill>
                  <a:prstClr val="black"/>
                </a:solidFill>
              </a:rPr>
              <a:t>des activités dans la période </a:t>
            </a:r>
            <a:r>
              <a:rPr lang="fr-FR" sz="3000" dirty="0" smtClean="0">
                <a:solidFill>
                  <a:prstClr val="black"/>
                </a:solidFill>
              </a:rPr>
              <a:t>.</a:t>
            </a:r>
          </a:p>
          <a:p>
            <a:r>
              <a:rPr lang="fr-FR" sz="3000" dirty="0" smtClean="0">
                <a:solidFill>
                  <a:prstClr val="black"/>
                </a:solidFill>
              </a:rPr>
              <a:t>Des espaces conçus dans une classe épurée.</a:t>
            </a:r>
            <a:endParaRPr lang="fr-FR" sz="3000" dirty="0">
              <a:solidFill>
                <a:prstClr val="black"/>
              </a:solidFill>
            </a:endParaRPr>
          </a:p>
          <a:p>
            <a:endParaRPr lang="fr-FR" sz="3200" dirty="0" smtClean="0"/>
          </a:p>
        </p:txBody>
      </p:sp>
    </p:spTree>
    <p:extLst>
      <p:ext uri="{BB962C8B-B14F-4D97-AF65-F5344CB8AC3E}">
        <p14:creationId xmlns="" xmlns:p14="http://schemas.microsoft.com/office/powerpoint/2010/main" val="2781439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Sabrina\Desktop\Photos CR\IMG_4032.JPG"/>
          <p:cNvPicPr>
            <a:picLocks noGrp="1" noChangeAspect="1" noChangeArrowheads="1"/>
          </p:cNvPicPr>
          <p:nvPr>
            <p:ph idx="1"/>
          </p:nvPr>
        </p:nvPicPr>
        <p:blipFill>
          <a:blip r:embed="rId3" cstate="print"/>
          <a:srcRect/>
          <a:stretch>
            <a:fillRect/>
          </a:stretch>
        </p:blipFill>
        <p:spPr bwMode="auto">
          <a:xfrm>
            <a:off x="1583871" y="342899"/>
            <a:ext cx="8686800" cy="6515101"/>
          </a:xfrm>
          <a:prstGeom prst="rect">
            <a:avLst/>
          </a:prstGeom>
          <a:noFill/>
        </p:spPr>
      </p:pic>
    </p:spTree>
    <p:extLst>
      <p:ext uri="{BB962C8B-B14F-4D97-AF65-F5344CB8AC3E}">
        <p14:creationId xmlns="" xmlns:p14="http://schemas.microsoft.com/office/powerpoint/2010/main" val="2781439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TotalTime>
  <Words>1607</Words>
  <Application>Microsoft Office PowerPoint</Application>
  <PresentationFormat>Personnalisé</PresentationFormat>
  <Paragraphs>169</Paragraphs>
  <Slides>19</Slides>
  <Notes>12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19</vt:i4>
      </vt:variant>
    </vt:vector>
  </HeadingPairs>
  <TitlesOfParts>
    <vt:vector size="21" baseType="lpstr">
      <vt:lpstr>Thème Office</vt:lpstr>
      <vt:lpstr>Document</vt:lpstr>
      <vt:lpstr>Les espaces d’apprentissage en maternelle</vt:lpstr>
      <vt:lpstr>Diapositive 2</vt:lpstr>
      <vt:lpstr>Sommaire:</vt:lpstr>
      <vt:lpstr>Terminologie usuelle en classe de maternelle:</vt:lpstr>
      <vt:lpstr>1- Comment choisir les espaces d’apprentissage?</vt:lpstr>
      <vt:lpstr>Des espaces en fonction des besoins des élèves et des programmes (pour les STP vers la SG)</vt:lpstr>
      <vt:lpstr>Diapositive 7</vt:lpstr>
      <vt:lpstr>2- Quels Critères pour un espace de travail efficace ? </vt:lpstr>
      <vt:lpstr>Diapositive 9</vt:lpstr>
      <vt:lpstr>Diapositive 10</vt:lpstr>
      <vt:lpstr> 3- Organisation temporelle des espaces.</vt:lpstr>
      <vt:lpstr>4- Rôle de l’enseignant</vt:lpstr>
      <vt:lpstr>Diapositive 13</vt:lpstr>
      <vt:lpstr> Règles de fonctionnement des espaces:  </vt:lpstr>
      <vt:lpstr>5- Exemples d’espaces dans la classe</vt:lpstr>
      <vt:lpstr>Diapositive 16</vt:lpstr>
      <vt:lpstr>Diapositive 17</vt:lpstr>
      <vt:lpstr> 6) Répartition et progressivités pédagogiques pour une période 7) Dossier complet sur l’aménagement des espaces     </vt:lpstr>
      <vt:lpstr>En résumé:   Que permettent les espaces d’apprentissage?  Pour l’élève et le maître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L’aménagement des espaces</dc:title>
  <dc:creator>moana</dc:creator>
  <cp:lastModifiedBy>Sabrina</cp:lastModifiedBy>
  <cp:revision>161</cp:revision>
  <dcterms:created xsi:type="dcterms:W3CDTF">2018-03-23T08:15:17Z</dcterms:created>
  <dcterms:modified xsi:type="dcterms:W3CDTF">2021-02-18T18:50:39Z</dcterms:modified>
</cp:coreProperties>
</file>